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0"/>
  </p:notesMasterIdLst>
  <p:handoutMasterIdLst>
    <p:handoutMasterId r:id="rId251"/>
  </p:handoutMasterIdLst>
  <p:sldIdLst>
    <p:sldId id="258" r:id="rId2"/>
    <p:sldId id="952" r:id="rId3"/>
    <p:sldId id="1088" r:id="rId4"/>
    <p:sldId id="1089" r:id="rId5"/>
    <p:sldId id="1091" r:id="rId6"/>
    <p:sldId id="1087" r:id="rId7"/>
    <p:sldId id="552" r:id="rId8"/>
    <p:sldId id="553" r:id="rId9"/>
    <p:sldId id="558" r:id="rId10"/>
    <p:sldId id="560" r:id="rId11"/>
    <p:sldId id="809" r:id="rId12"/>
    <p:sldId id="953" r:id="rId13"/>
    <p:sldId id="1189" r:id="rId14"/>
    <p:sldId id="833" r:id="rId15"/>
    <p:sldId id="841" r:id="rId16"/>
    <p:sldId id="924" r:id="rId17"/>
    <p:sldId id="925" r:id="rId18"/>
    <p:sldId id="926" r:id="rId19"/>
    <p:sldId id="928" r:id="rId20"/>
    <p:sldId id="930" r:id="rId21"/>
    <p:sldId id="1199" r:id="rId22"/>
    <p:sldId id="931" r:id="rId23"/>
    <p:sldId id="1102" r:id="rId24"/>
    <p:sldId id="888" r:id="rId25"/>
    <p:sldId id="842" r:id="rId26"/>
    <p:sldId id="948" r:id="rId27"/>
    <p:sldId id="937" r:id="rId28"/>
    <p:sldId id="1206" r:id="rId29"/>
    <p:sldId id="938" r:id="rId30"/>
    <p:sldId id="939" r:id="rId31"/>
    <p:sldId id="940" r:id="rId32"/>
    <p:sldId id="941" r:id="rId33"/>
    <p:sldId id="942" r:id="rId34"/>
    <p:sldId id="943" r:id="rId35"/>
    <p:sldId id="1201" r:id="rId36"/>
    <p:sldId id="932" r:id="rId37"/>
    <p:sldId id="1200" r:id="rId38"/>
    <p:sldId id="1202" r:id="rId39"/>
    <p:sldId id="1203" r:id="rId40"/>
    <p:sldId id="1204" r:id="rId41"/>
    <p:sldId id="1205" r:id="rId42"/>
    <p:sldId id="933" r:id="rId43"/>
    <p:sldId id="1103" r:id="rId44"/>
    <p:sldId id="949" r:id="rId45"/>
    <p:sldId id="1138" r:id="rId46"/>
    <p:sldId id="950" r:id="rId47"/>
    <p:sldId id="896" r:id="rId48"/>
    <p:sldId id="944" r:id="rId49"/>
    <p:sldId id="1104" r:id="rId50"/>
    <p:sldId id="889" r:id="rId51"/>
    <p:sldId id="844" r:id="rId52"/>
    <p:sldId id="834" r:id="rId53"/>
    <p:sldId id="845" r:id="rId54"/>
    <p:sldId id="897" r:id="rId55"/>
    <p:sldId id="1136" r:id="rId56"/>
    <p:sldId id="898" r:id="rId57"/>
    <p:sldId id="913" r:id="rId58"/>
    <p:sldId id="914" r:id="rId59"/>
    <p:sldId id="1183" r:id="rId60"/>
    <p:sldId id="1194" r:id="rId61"/>
    <p:sldId id="915" r:id="rId62"/>
    <p:sldId id="1105" r:id="rId63"/>
    <p:sldId id="829" r:id="rId64"/>
    <p:sldId id="827" r:id="rId65"/>
    <p:sldId id="1134" r:id="rId66"/>
    <p:sldId id="831" r:id="rId67"/>
    <p:sldId id="830" r:id="rId68"/>
    <p:sldId id="1198" r:id="rId69"/>
    <p:sldId id="1106" r:id="rId70"/>
    <p:sldId id="1190" r:id="rId71"/>
    <p:sldId id="561" r:id="rId72"/>
    <p:sldId id="563" r:id="rId73"/>
    <p:sldId id="566" r:id="rId74"/>
    <p:sldId id="567" r:id="rId75"/>
    <p:sldId id="719" r:id="rId76"/>
    <p:sldId id="720" r:id="rId77"/>
    <p:sldId id="570" r:id="rId78"/>
    <p:sldId id="571" r:id="rId79"/>
    <p:sldId id="1112" r:id="rId80"/>
    <p:sldId id="819" r:id="rId81"/>
    <p:sldId id="1130" r:id="rId82"/>
    <p:sldId id="820" r:id="rId83"/>
    <p:sldId id="821" r:id="rId84"/>
    <p:sldId id="822" r:id="rId85"/>
    <p:sldId id="823" r:id="rId86"/>
    <p:sldId id="824" r:id="rId87"/>
    <p:sldId id="825" r:id="rId88"/>
    <p:sldId id="826" r:id="rId89"/>
    <p:sldId id="1113" r:id="rId90"/>
    <p:sldId id="582" r:id="rId91"/>
    <p:sldId id="583" r:id="rId92"/>
    <p:sldId id="781" r:id="rId93"/>
    <p:sldId id="587" r:id="rId94"/>
    <p:sldId id="782" r:id="rId95"/>
    <p:sldId id="721" r:id="rId96"/>
    <p:sldId id="722" r:id="rId97"/>
    <p:sldId id="724" r:id="rId98"/>
    <p:sldId id="1131" r:id="rId99"/>
    <p:sldId id="783" r:id="rId100"/>
    <p:sldId id="784" r:id="rId101"/>
    <p:sldId id="982" r:id="rId102"/>
    <p:sldId id="981" r:id="rId103"/>
    <p:sldId id="732" r:id="rId104"/>
    <p:sldId id="730" r:id="rId105"/>
    <p:sldId id="731" r:id="rId106"/>
    <p:sldId id="1107" r:id="rId107"/>
    <p:sldId id="1191" r:id="rId108"/>
    <p:sldId id="1008" r:id="rId109"/>
    <p:sldId id="1132" r:id="rId110"/>
    <p:sldId id="1010" r:id="rId111"/>
    <p:sldId id="1011" r:id="rId112"/>
    <p:sldId id="1012" r:id="rId113"/>
    <p:sldId id="1013" r:id="rId114"/>
    <p:sldId id="1014" r:id="rId115"/>
    <p:sldId id="1015" r:id="rId116"/>
    <p:sldId id="1016" r:id="rId117"/>
    <p:sldId id="1133" r:id="rId118"/>
    <p:sldId id="996" r:id="rId119"/>
    <p:sldId id="997" r:id="rId120"/>
    <p:sldId id="998" r:id="rId121"/>
    <p:sldId id="1139" r:id="rId122"/>
    <p:sldId id="999" r:id="rId123"/>
    <p:sldId id="1140" r:id="rId124"/>
    <p:sldId id="1000" r:id="rId125"/>
    <p:sldId id="1001" r:id="rId126"/>
    <p:sldId id="1002" r:id="rId127"/>
    <p:sldId id="1114" r:id="rId128"/>
    <p:sldId id="1003" r:id="rId129"/>
    <p:sldId id="1184" r:id="rId130"/>
    <p:sldId id="1185" r:id="rId131"/>
    <p:sldId id="1147" r:id="rId132"/>
    <p:sldId id="1186" r:id="rId133"/>
    <p:sldId id="1005" r:id="rId134"/>
    <p:sldId id="1006" r:id="rId135"/>
    <p:sldId id="1007" r:id="rId136"/>
    <p:sldId id="1017" r:id="rId137"/>
    <p:sldId id="1018" r:id="rId138"/>
    <p:sldId id="1019" r:id="rId139"/>
    <p:sldId id="1020" r:id="rId140"/>
    <p:sldId id="1116" r:id="rId141"/>
    <p:sldId id="1025" r:id="rId142"/>
    <p:sldId id="1026" r:id="rId143"/>
    <p:sldId id="1149" r:id="rId144"/>
    <p:sldId id="1143" r:id="rId145"/>
    <p:sldId id="1027" r:id="rId146"/>
    <p:sldId id="1196" r:id="rId147"/>
    <p:sldId id="1028" r:id="rId148"/>
    <p:sldId id="1029" r:id="rId149"/>
    <p:sldId id="1030" r:id="rId150"/>
    <p:sldId id="1031" r:id="rId151"/>
    <p:sldId id="1032" r:id="rId152"/>
    <p:sldId id="1033" r:id="rId153"/>
    <p:sldId id="1117" r:id="rId154"/>
    <p:sldId id="1034" r:id="rId155"/>
    <p:sldId id="1035" r:id="rId156"/>
    <p:sldId id="1036" r:id="rId157"/>
    <p:sldId id="1037" r:id="rId158"/>
    <p:sldId id="1085" r:id="rId159"/>
    <p:sldId id="1038" r:id="rId160"/>
    <p:sldId id="1039" r:id="rId161"/>
    <p:sldId id="1040" r:id="rId162"/>
    <p:sldId id="1041" r:id="rId163"/>
    <p:sldId id="1042" r:id="rId164"/>
    <p:sldId id="1168" r:id="rId165"/>
    <p:sldId id="1165" r:id="rId166"/>
    <p:sldId id="1166" r:id="rId167"/>
    <p:sldId id="1167" r:id="rId168"/>
    <p:sldId id="1108" r:id="rId169"/>
    <p:sldId id="1192" r:id="rId170"/>
    <p:sldId id="1044" r:id="rId171"/>
    <p:sldId id="1045" r:id="rId172"/>
    <p:sldId id="1046" r:id="rId173"/>
    <p:sldId id="1159" r:id="rId174"/>
    <p:sldId id="1047" r:id="rId175"/>
    <p:sldId id="1048" r:id="rId176"/>
    <p:sldId id="1049" r:id="rId177"/>
    <p:sldId id="1050" r:id="rId178"/>
    <p:sldId id="1051" r:id="rId179"/>
    <p:sldId id="1118" r:id="rId180"/>
    <p:sldId id="1052" r:id="rId181"/>
    <p:sldId id="1053" r:id="rId182"/>
    <p:sldId id="1054" r:id="rId183"/>
    <p:sldId id="1055" r:id="rId184"/>
    <p:sldId id="1056" r:id="rId185"/>
    <p:sldId id="1057" r:id="rId186"/>
    <p:sldId id="1086" r:id="rId187"/>
    <p:sldId id="1119" r:id="rId188"/>
    <p:sldId id="1150" r:id="rId189"/>
    <p:sldId id="1161" r:id="rId190"/>
    <p:sldId id="1162" r:id="rId191"/>
    <p:sldId id="1163" r:id="rId192"/>
    <p:sldId id="1058" r:id="rId193"/>
    <p:sldId id="1059" r:id="rId194"/>
    <p:sldId id="1164" r:id="rId195"/>
    <p:sldId id="1170" r:id="rId196"/>
    <p:sldId id="1120" r:id="rId197"/>
    <p:sldId id="1060" r:id="rId198"/>
    <p:sldId id="1061" r:id="rId199"/>
    <p:sldId id="1062" r:id="rId200"/>
    <p:sldId id="1137" r:id="rId201"/>
    <p:sldId id="1157" r:id="rId202"/>
    <p:sldId id="1169" r:id="rId203"/>
    <p:sldId id="1109" r:id="rId204"/>
    <p:sldId id="1193" r:id="rId205"/>
    <p:sldId id="1128" r:id="rId206"/>
    <p:sldId id="1171" r:id="rId207"/>
    <p:sldId id="1172" r:id="rId208"/>
    <p:sldId id="1173" r:id="rId209"/>
    <p:sldId id="1174" r:id="rId210"/>
    <p:sldId id="1121" r:id="rId211"/>
    <p:sldId id="1129" r:id="rId212"/>
    <p:sldId id="1175" r:id="rId213"/>
    <p:sldId id="1182" r:id="rId214"/>
    <p:sldId id="1179" r:id="rId215"/>
    <p:sldId id="1123" r:id="rId216"/>
    <p:sldId id="1075" r:id="rId217"/>
    <p:sldId id="1181" r:id="rId218"/>
    <p:sldId id="1077" r:id="rId219"/>
    <p:sldId id="1078" r:id="rId220"/>
    <p:sldId id="1071" r:id="rId221"/>
    <p:sldId id="1111" r:id="rId222"/>
    <p:sldId id="1135" r:id="rId223"/>
    <p:sldId id="1195" r:id="rId224"/>
    <p:sldId id="1180" r:id="rId225"/>
    <p:sldId id="1124" r:id="rId226"/>
    <p:sldId id="1079" r:id="rId227"/>
    <p:sldId id="1066" r:id="rId228"/>
    <p:sldId id="1067" r:id="rId229"/>
    <p:sldId id="1125" r:id="rId230"/>
    <p:sldId id="1144" r:id="rId231"/>
    <p:sldId id="1064" r:id="rId232"/>
    <p:sldId id="1065" r:id="rId233"/>
    <p:sldId id="1126" r:id="rId234"/>
    <p:sldId id="957" r:id="rId235"/>
    <p:sldId id="965" r:id="rId236"/>
    <p:sldId id="966" r:id="rId237"/>
    <p:sldId id="967" r:id="rId238"/>
    <p:sldId id="968" r:id="rId239"/>
    <p:sldId id="969" r:id="rId240"/>
    <p:sldId id="970" r:id="rId241"/>
    <p:sldId id="971" r:id="rId242"/>
    <p:sldId id="973" r:id="rId243"/>
    <p:sldId id="974" r:id="rId244"/>
    <p:sldId id="975" r:id="rId245"/>
    <p:sldId id="976" r:id="rId246"/>
    <p:sldId id="977" r:id="rId247"/>
    <p:sldId id="978" r:id="rId248"/>
    <p:sldId id="980" r:id="rId249"/>
  </p:sldIdLst>
  <p:sldSz cx="9144000" cy="6858000" type="screen4x3"/>
  <p:notesSz cx="10234613" cy="7104063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84" userDrawn="1">
          <p15:clr>
            <a:srgbClr val="A4A3A4"/>
          </p15:clr>
        </p15:guide>
        <p15:guide id="4" orient="horz" pos="3226" userDrawn="1">
          <p15:clr>
            <a:srgbClr val="A4A3A4"/>
          </p15:clr>
        </p15:guide>
        <p15:guide id="5" pos="680" userDrawn="1">
          <p15:clr>
            <a:srgbClr val="A4A3A4"/>
          </p15:clr>
        </p15:guide>
        <p15:guide id="6" pos="5080" userDrawn="1">
          <p15:clr>
            <a:srgbClr val="A4A3A4"/>
          </p15:clr>
        </p15:guide>
        <p15:guide id="9" orient="horz" pos="2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 Jouvet" initials="DJ" lastIdx="1" clrIdx="0">
    <p:extLst>
      <p:ext uri="{19B8F6BF-5375-455C-9EA6-DF929625EA0E}">
        <p15:presenceInfo xmlns:p15="http://schemas.microsoft.com/office/powerpoint/2012/main" userId="deed0e5d4f3edc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AE05D-A5D8-30C7-09E5-05C95215D3E7}" v="8" dt="2022-09-30T07:29:03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4233" autoAdjust="0"/>
  </p:normalViewPr>
  <p:slideViewPr>
    <p:cSldViewPr snapToGrid="0" snapToObjects="1">
      <p:cViewPr varScale="1">
        <p:scale>
          <a:sx n="83" d="100"/>
          <a:sy n="83" d="100"/>
        </p:scale>
        <p:origin x="1051" y="58"/>
      </p:cViewPr>
      <p:guideLst>
        <p:guide orient="horz" pos="4133"/>
        <p:guide pos="2880"/>
        <p:guide orient="horz" pos="1684"/>
        <p:guide orient="horz" pos="3226"/>
        <p:guide pos="680"/>
        <p:guide pos="5080"/>
        <p:guide orient="horz" pos="20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687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commentAuthors" Target="commentAuthor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Feuille_de_calcul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945995451982128"/>
          <c:y val="0.11261904541470701"/>
          <c:w val="0.62830518831240978"/>
          <c:h val="0.72631320285400391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ESTER</c:v>
                </c:pt>
              </c:strCache>
            </c:strRef>
          </c:tx>
          <c:cat>
            <c:numRef>
              <c:f>Feuil1!$A$2:$A$7</c:f>
              <c:numCache>
                <c:formatCode>General</c:formatCode>
                <c:ptCount val="6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cat>
          <c:val>
            <c:numRef>
              <c:f>Feuil1!$B$2:$B$7</c:f>
              <c:numCache>
                <c:formatCode>General</c:formatCode>
                <c:ptCount val="6"/>
                <c:pt idx="1">
                  <c:v>34.700000000000003</c:v>
                </c:pt>
                <c:pt idx="2">
                  <c:v>33.9</c:v>
                </c:pt>
                <c:pt idx="3">
                  <c:v>33.799999999999997</c:v>
                </c:pt>
                <c:pt idx="4">
                  <c:v>34.299999999999997</c:v>
                </c:pt>
                <c:pt idx="5">
                  <c:v>35.799999999999997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07-40BD-99CE-6B140CA4F43D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ETAPE</c:v>
                </c:pt>
              </c:strCache>
            </c:strRef>
          </c:tx>
          <c:cat>
            <c:numRef>
              <c:f>Feuil1!$A$2:$A$7</c:f>
              <c:numCache>
                <c:formatCode>General</c:formatCode>
                <c:ptCount val="6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</c:numCache>
            </c:numRef>
          </c:cat>
          <c:val>
            <c:numRef>
              <c:f>Feuil1!$C$2:$C$7</c:f>
              <c:numCache>
                <c:formatCode>General</c:formatCode>
                <c:ptCount val="6"/>
                <c:pt idx="0">
                  <c:v>37.83</c:v>
                </c:pt>
                <c:pt idx="1">
                  <c:v>37.19</c:v>
                </c:pt>
                <c:pt idx="2">
                  <c:v>37.24</c:v>
                </c:pt>
                <c:pt idx="3">
                  <c:v>37.74</c:v>
                </c:pt>
                <c:pt idx="4">
                  <c:v>38.65</c:v>
                </c:pt>
                <c:pt idx="5">
                  <c:v>40.44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07-40BD-99CE-6B140CA4F4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4091680"/>
        <c:axId val="464090560"/>
      </c:lineChart>
      <c:catAx>
        <c:axId val="464091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fr-FR" sz="1600" dirty="0"/>
                  <a:t>LM </a:t>
                </a:r>
                <a:r>
                  <a:rPr lang="fr-FR" sz="1600" dirty="0" err="1"/>
                  <a:t>weight</a:t>
                </a:r>
                <a:endParaRPr lang="fr-FR" sz="1600" dirty="0"/>
              </a:p>
            </c:rich>
          </c:tx>
          <c:layout>
            <c:manualLayout>
              <c:xMode val="edge"/>
              <c:yMode val="edge"/>
              <c:x val="0.7868019938712858"/>
              <c:y val="0.8286521405029070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fr-FR"/>
          </a:p>
        </c:txPr>
        <c:crossAx val="464090560"/>
        <c:crosses val="autoZero"/>
        <c:auto val="1"/>
        <c:lblAlgn val="ctr"/>
        <c:lblOffset val="100"/>
        <c:noMultiLvlLbl val="0"/>
      </c:catAx>
      <c:valAx>
        <c:axId val="464090560"/>
        <c:scaling>
          <c:orientation val="minMax"/>
        </c:scaling>
        <c:delete val="1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fr-FR" sz="1600" dirty="0"/>
                  <a:t>WER on </a:t>
                </a:r>
                <a:r>
                  <a:rPr lang="fr-FR" sz="1600" dirty="0" err="1"/>
                  <a:t>Dev</a:t>
                </a:r>
                <a:r>
                  <a:rPr lang="fr-FR" sz="1600" dirty="0"/>
                  <a:t> Set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6409168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600"/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18407960199005"/>
          <c:y val="6.4665127020785224E-2"/>
          <c:w val="0.87437810945273631"/>
          <c:h val="0.769053117782909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Reco</c:v>
                </c:pt>
              </c:strCache>
            </c:strRef>
          </c:tx>
          <c:spPr>
            <a:ln w="43381">
              <a:solidFill>
                <a:srgbClr val="FF0000"/>
              </a:solidFill>
              <a:prstDash val="solid"/>
            </a:ln>
          </c:spPr>
          <c:marker>
            <c:symbol val="diamond"/>
            <c:size val="10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Mode val="edge"/>
                  <c:yMode val="edge"/>
                  <c:x val="0.20771144278606965"/>
                  <c:y val="0"/>
                </c:manualLayout>
              </c:layout>
              <c:spPr>
                <a:noFill/>
                <a:ln w="28921">
                  <a:noFill/>
                </a:ln>
              </c:spPr>
              <c:txPr>
                <a:bodyPr/>
                <a:lstStyle/>
                <a:p>
                  <a:pPr>
                    <a:defRPr sz="1509" b="0" i="0" u="none" strike="noStrike" baseline="0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8C0-4B98-B386-8F5288B18289}"/>
                </c:ext>
              </c:extLst>
            </c:dLbl>
            <c:dLbl>
              <c:idx val="1"/>
              <c:layout>
                <c:manualLayout>
                  <c:x val="-6.5432641880571185E-3"/>
                  <c:y val="-4.4365851657737154E-2"/>
                </c:manualLayout>
              </c:layout>
              <c:spPr>
                <a:noFill/>
                <a:ln w="28921">
                  <a:noFill/>
                </a:ln>
              </c:spPr>
              <c:txPr>
                <a:bodyPr/>
                <a:lstStyle/>
                <a:p>
                  <a:pPr>
                    <a:defRPr sz="1509" b="0" i="0" u="none" strike="noStrike" baseline="0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C0-4B98-B386-8F5288B18289}"/>
                </c:ext>
              </c:extLst>
            </c:dLbl>
            <c:dLbl>
              <c:idx val="2"/>
              <c:layout>
                <c:manualLayout>
                  <c:x val="-4.8019688313425402E-3"/>
                  <c:y val="-5.0370597696055869E-2"/>
                </c:manualLayout>
              </c:layout>
              <c:spPr>
                <a:noFill/>
                <a:ln w="28921">
                  <a:noFill/>
                </a:ln>
              </c:spPr>
              <c:txPr>
                <a:bodyPr/>
                <a:lstStyle/>
                <a:p>
                  <a:pPr>
                    <a:defRPr sz="1509" b="0" i="0" u="none" strike="noStrike" baseline="0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C0-4B98-B386-8F5288B18289}"/>
                </c:ext>
              </c:extLst>
            </c:dLbl>
            <c:dLbl>
              <c:idx val="3"/>
              <c:layout>
                <c:manualLayout>
                  <c:x val="-1.0523360041791996E-2"/>
                  <c:y val="-5.2811993090197573E-2"/>
                </c:manualLayout>
              </c:layout>
              <c:spPr>
                <a:noFill/>
                <a:ln w="28921">
                  <a:noFill/>
                </a:ln>
              </c:spPr>
              <c:txPr>
                <a:bodyPr/>
                <a:lstStyle/>
                <a:p>
                  <a:pPr>
                    <a:defRPr sz="1509" b="0" i="0" u="none" strike="noStrike" baseline="0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C0-4B98-B386-8F5288B18289}"/>
                </c:ext>
              </c:extLst>
            </c:dLbl>
            <c:spPr>
              <a:noFill/>
              <a:ln w="28921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509" b="0" i="0" u="none" strike="noStrike" baseline="0">
                    <a:solidFill>
                      <a:srgbClr val="FF0000"/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5</c:v>
                </c:pt>
                <c:pt idx="1">
                  <c:v>10</c:v>
                </c:pt>
                <c:pt idx="2">
                  <c:v>16</c:v>
                </c:pt>
                <c:pt idx="3">
                  <c:v>22</c:v>
                </c:pt>
                <c:pt idx="4">
                  <c:v>Clean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1">
                  <c:v>12.8</c:v>
                </c:pt>
                <c:pt idx="2">
                  <c:v>10</c:v>
                </c:pt>
                <c:pt idx="3">
                  <c:v>8.4</c:v>
                </c:pt>
                <c:pt idx="4">
                  <c:v>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8C0-4B98-B386-8F5288B1828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Human</c:v>
                </c:pt>
              </c:strCache>
            </c:strRef>
          </c:tx>
          <c:spPr>
            <a:ln w="43381">
              <a:solidFill>
                <a:srgbClr val="008000"/>
              </a:solidFill>
              <a:prstDash val="lgDash"/>
            </a:ln>
          </c:spPr>
          <c:marker>
            <c:symbol val="square"/>
            <c:size val="10"/>
            <c:spPr>
              <a:solidFill>
                <a:srgbClr val="008000"/>
              </a:solidFill>
              <a:ln>
                <a:solidFill>
                  <a:srgbClr val="008000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Mode val="edge"/>
                  <c:yMode val="edge"/>
                  <c:x val="0.20024875621890548"/>
                  <c:y val="0"/>
                </c:manualLayout>
              </c:layout>
              <c:spPr>
                <a:noFill/>
                <a:ln w="28921">
                  <a:noFill/>
                </a:ln>
              </c:spPr>
              <c:txPr>
                <a:bodyPr/>
                <a:lstStyle/>
                <a:p>
                  <a:pPr>
                    <a:defRPr sz="1509" b="0" i="0" u="none" strike="noStrike" baseline="0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C0-4B98-B386-8F5288B18289}"/>
                </c:ext>
              </c:extLst>
            </c:dLbl>
            <c:dLbl>
              <c:idx val="1"/>
              <c:layout>
                <c:manualLayout>
                  <c:x val="-1.5681398099476884E-3"/>
                  <c:y val="-4.7351653657586867E-2"/>
                </c:manualLayout>
              </c:layout>
              <c:spPr>
                <a:noFill/>
                <a:ln w="28921">
                  <a:noFill/>
                </a:ln>
              </c:spPr>
              <c:txPr>
                <a:bodyPr/>
                <a:lstStyle/>
                <a:p>
                  <a:pPr>
                    <a:defRPr sz="1509" b="0" i="0" u="none" strike="noStrike" baseline="0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C0-4B98-B386-8F5288B18289}"/>
                </c:ext>
              </c:extLst>
            </c:dLbl>
            <c:dLbl>
              <c:idx val="2"/>
              <c:layout>
                <c:manualLayout>
                  <c:x val="1.4169366412942752E-3"/>
                  <c:y val="-4.8226051117620461E-2"/>
                </c:manualLayout>
              </c:layout>
              <c:spPr>
                <a:noFill/>
                <a:ln w="28921">
                  <a:noFill/>
                </a:ln>
              </c:spPr>
              <c:txPr>
                <a:bodyPr/>
                <a:lstStyle/>
                <a:p>
                  <a:pPr>
                    <a:defRPr sz="1509" b="0" i="0" u="none" strike="noStrike" baseline="0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C0-4B98-B386-8F5288B18289}"/>
                </c:ext>
              </c:extLst>
            </c:dLbl>
            <c:dLbl>
              <c:idx val="3"/>
              <c:layout>
                <c:manualLayout>
                  <c:x val="-6.7920167582099511E-3"/>
                  <c:y val="-6.0647590206565849E-2"/>
                </c:manualLayout>
              </c:layout>
              <c:spPr>
                <a:noFill/>
                <a:ln w="28921">
                  <a:noFill/>
                </a:ln>
              </c:spPr>
              <c:txPr>
                <a:bodyPr/>
                <a:lstStyle/>
                <a:p>
                  <a:pPr>
                    <a:defRPr sz="1509" b="0" i="0" u="none" strike="noStrike" baseline="0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8C0-4B98-B386-8F5288B18289}"/>
                </c:ext>
              </c:extLst>
            </c:dLbl>
            <c:spPr>
              <a:noFill/>
              <a:ln w="28921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509" b="0" i="0" u="none" strike="noStrike" baseline="0">
                    <a:solidFill>
                      <a:srgbClr val="008000"/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5</c:v>
                </c:pt>
                <c:pt idx="1">
                  <c:v>10</c:v>
                </c:pt>
                <c:pt idx="2">
                  <c:v>16</c:v>
                </c:pt>
                <c:pt idx="3">
                  <c:v>22</c:v>
                </c:pt>
                <c:pt idx="4">
                  <c:v>Clean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1">
                  <c:v>1.1000000000000001</c:v>
                </c:pt>
                <c:pt idx="2">
                  <c:v>1</c:v>
                </c:pt>
                <c:pt idx="3">
                  <c:v>0.9</c:v>
                </c:pt>
                <c:pt idx="4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8C0-4B98-B386-8F5288B1828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8831400"/>
        <c:axId val="1"/>
      </c:lineChart>
      <c:catAx>
        <c:axId val="128831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936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 dirty="0"/>
                  <a:t>Signal to noise ratio (dB) </a:t>
                </a:r>
              </a:p>
            </c:rich>
          </c:tx>
          <c:layout>
            <c:manualLayout>
              <c:xMode val="edge"/>
              <c:yMode val="edge"/>
              <c:x val="0.38059701492537312"/>
              <c:y val="0.90993071593533492"/>
            </c:manualLayout>
          </c:layout>
          <c:overlay val="0"/>
          <c:spPr>
            <a:noFill/>
            <a:ln w="28921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61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708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1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3615">
              <a:solidFill>
                <a:schemeClr val="tx1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49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 dirty="0"/>
                  <a:t>Word </a:t>
                </a:r>
                <a:r>
                  <a:rPr lang="fr-FR" dirty="0" err="1"/>
                  <a:t>error</a:t>
                </a:r>
                <a:r>
                  <a:rPr lang="fr-FR" dirty="0"/>
                  <a:t> rate (%) </a:t>
                </a:r>
              </a:p>
            </c:rich>
          </c:tx>
          <c:layout>
            <c:manualLayout>
              <c:xMode val="edge"/>
              <c:yMode val="edge"/>
              <c:x val="1.3255329437118313E-2"/>
              <c:y val="0.20490671511513225"/>
            </c:manualLayout>
          </c:layout>
          <c:overlay val="0"/>
          <c:spPr>
            <a:noFill/>
            <a:ln w="28921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61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708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128831400"/>
        <c:crosses val="autoZero"/>
        <c:crossBetween val="between"/>
      </c:valAx>
      <c:spPr>
        <a:noFill/>
        <a:ln w="14460">
          <a:solidFill>
            <a:schemeClr val="tx1"/>
          </a:solidFill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2049" b="1" i="0" u="none" strike="noStrike" baseline="0">
          <a:solidFill>
            <a:schemeClr val="tx1"/>
          </a:solidFill>
          <a:latin typeface="Arial Black"/>
          <a:ea typeface="Arial Black"/>
          <a:cs typeface="Arial Black"/>
        </a:defRPr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61490683229813"/>
          <c:y val="7.6744186046511634E-2"/>
          <c:w val="0.82236024844720501"/>
          <c:h val="0.7883720930232558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Connected digits - ASR system</c:v>
                </c:pt>
              </c:strCache>
            </c:strRef>
          </c:tx>
          <c:spPr>
            <a:ln w="25400">
              <a:solidFill>
                <a:srgbClr val="FF0000"/>
              </a:solidFill>
              <a:prstDash val="solid"/>
            </a:ln>
          </c:spPr>
          <c:marker>
            <c:symbol val="square"/>
            <c:size val="6"/>
            <c:spPr>
              <a:noFill/>
              <a:ln w="25400">
                <a:solidFill>
                  <a:srgbClr val="FF0000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Mode val="edge"/>
                  <c:yMode val="edge"/>
                  <c:x val="3.7267080745341614E-3"/>
                  <c:y val="0"/>
                </c:manualLayout>
              </c:layout>
              <c:spPr>
                <a:noFill/>
                <a:ln w="23691">
                  <a:noFill/>
                </a:ln>
              </c:spPr>
              <c:txPr>
                <a:bodyPr/>
                <a:lstStyle/>
                <a:p>
                  <a:pPr>
                    <a:defRPr sz="1469" b="0" i="0" u="none" strike="noStrike" baseline="0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B3E-40F5-AE89-274097E4D587}"/>
                </c:ext>
              </c:extLst>
            </c:dLbl>
            <c:dLbl>
              <c:idx val="1"/>
              <c:layout>
                <c:manualLayout>
                  <c:xMode val="edge"/>
                  <c:yMode val="edge"/>
                  <c:x val="1.2422360248447205E-3"/>
                  <c:y val="0"/>
                </c:manualLayout>
              </c:layout>
              <c:spPr>
                <a:noFill/>
                <a:ln w="23691">
                  <a:noFill/>
                </a:ln>
              </c:spPr>
              <c:txPr>
                <a:bodyPr/>
                <a:lstStyle/>
                <a:p>
                  <a:pPr>
                    <a:defRPr sz="1469" b="0" i="0" u="none" strike="noStrike" baseline="0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3E-40F5-AE89-274097E4D587}"/>
                </c:ext>
              </c:extLst>
            </c:dLbl>
            <c:dLbl>
              <c:idx val="2"/>
              <c:layout>
                <c:manualLayout>
                  <c:x val="4.1626804670089612E-3"/>
                  <c:y val="-5.353665440849123E-2"/>
                </c:manualLayout>
              </c:layout>
              <c:spPr>
                <a:noFill/>
                <a:ln w="23691">
                  <a:noFill/>
                </a:ln>
              </c:spPr>
              <c:txPr>
                <a:bodyPr/>
                <a:lstStyle/>
                <a:p>
                  <a:pPr>
                    <a:defRPr sz="1469" b="0" i="0" u="none" strike="noStrike" baseline="0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B3E-40F5-AE89-274097E4D587}"/>
                </c:ext>
              </c:extLst>
            </c:dLbl>
            <c:dLbl>
              <c:idx val="3"/>
              <c:layout>
                <c:manualLayout>
                  <c:xMode val="edge"/>
                  <c:yMode val="edge"/>
                  <c:x val="0"/>
                  <c:y val="0"/>
                </c:manualLayout>
              </c:layout>
              <c:spPr>
                <a:noFill/>
                <a:ln w="23691">
                  <a:noFill/>
                </a:ln>
              </c:spPr>
              <c:txPr>
                <a:bodyPr/>
                <a:lstStyle/>
                <a:p>
                  <a:pPr>
                    <a:defRPr sz="1469" b="0" i="0" u="none" strike="noStrike" baseline="0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3E-40F5-AE89-274097E4D587}"/>
                </c:ext>
              </c:extLst>
            </c:dLbl>
            <c:spPr>
              <a:noFill/>
              <a:ln w="23691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69" b="0" i="0" u="none" strike="noStrike" baseline="0">
                    <a:solidFill>
                      <a:srgbClr val="FF0000"/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</c:numCache>
            </c:numRef>
          </c:xVal>
          <c:yVal>
            <c:numRef>
              <c:f>Sheet1!$B$2:$T$2</c:f>
              <c:numCache>
                <c:formatCode>General</c:formatCode>
                <c:ptCount val="19"/>
                <c:pt idx="2">
                  <c:v>1.5</c:v>
                </c:pt>
                <c:pt idx="6">
                  <c:v>0.84</c:v>
                </c:pt>
                <c:pt idx="12">
                  <c:v>0.71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B3E-40F5-AE89-274097E4D58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Connected digits - Human</c:v>
                </c:pt>
              </c:strCache>
            </c:strRef>
          </c:tx>
          <c:spPr>
            <a:ln w="17769">
              <a:noFill/>
            </a:ln>
          </c:spPr>
          <c:marker>
            <c:symbol val="square"/>
            <c:size val="6"/>
            <c:spPr>
              <a:solidFill>
                <a:schemeClr val="accent3">
                  <a:lumMod val="50000"/>
                </a:schemeClr>
              </a:solidFill>
              <a:ln w="50800">
                <a:solidFill>
                  <a:schemeClr val="accent3">
                    <a:lumMod val="50000"/>
                  </a:schemeClr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Mode val="edge"/>
                  <c:yMode val="edge"/>
                  <c:x val="0"/>
                  <c:y val="0"/>
                </c:manualLayout>
              </c:layout>
              <c:spPr>
                <a:noFill/>
                <a:ln w="23691">
                  <a:noFill/>
                </a:ln>
              </c:spPr>
              <c:txPr>
                <a:bodyPr/>
                <a:lstStyle/>
                <a:p>
                  <a:pPr>
                    <a:defRPr sz="1600" b="0" i="0" u="none" strike="noStrike" baseline="0">
                      <a:solidFill>
                        <a:schemeClr val="accent3">
                          <a:lumMod val="50000"/>
                        </a:schemeClr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3E-40F5-AE89-274097E4D587}"/>
                </c:ext>
              </c:extLst>
            </c:dLbl>
            <c:dLbl>
              <c:idx val="1"/>
              <c:layout>
                <c:manualLayout>
                  <c:xMode val="edge"/>
                  <c:yMode val="edge"/>
                  <c:x val="3.7267080745341614E-3"/>
                  <c:y val="0"/>
                </c:manualLayout>
              </c:layout>
              <c:spPr>
                <a:noFill/>
                <a:ln w="23691">
                  <a:noFill/>
                </a:ln>
              </c:spPr>
              <c:txPr>
                <a:bodyPr/>
                <a:lstStyle/>
                <a:p>
                  <a:pPr>
                    <a:defRPr sz="1600" b="0" i="0" u="none" strike="noStrike" baseline="0">
                      <a:solidFill>
                        <a:schemeClr val="accent3">
                          <a:lumMod val="50000"/>
                        </a:schemeClr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B3E-40F5-AE89-274097E4D587}"/>
                </c:ext>
              </c:extLst>
            </c:dLbl>
            <c:dLbl>
              <c:idx val="2"/>
              <c:layout>
                <c:manualLayout>
                  <c:xMode val="edge"/>
                  <c:yMode val="edge"/>
                  <c:x val="6.2111801242236021E-3"/>
                  <c:y val="0"/>
                </c:manualLayout>
              </c:layout>
              <c:spPr>
                <a:noFill/>
                <a:ln w="23691">
                  <a:noFill/>
                </a:ln>
              </c:spPr>
              <c:txPr>
                <a:bodyPr/>
                <a:lstStyle/>
                <a:p>
                  <a:pPr>
                    <a:defRPr sz="1600" b="0" i="0" u="none" strike="noStrike" baseline="0">
                      <a:solidFill>
                        <a:schemeClr val="accent3">
                          <a:lumMod val="50000"/>
                        </a:schemeClr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B3E-40F5-AE89-274097E4D587}"/>
                </c:ext>
              </c:extLst>
            </c:dLbl>
            <c:dLbl>
              <c:idx val="3"/>
              <c:layout>
                <c:manualLayout>
                  <c:xMode val="edge"/>
                  <c:yMode val="edge"/>
                  <c:x val="0"/>
                  <c:y val="0"/>
                </c:manualLayout>
              </c:layout>
              <c:spPr>
                <a:noFill/>
                <a:ln w="23691">
                  <a:noFill/>
                </a:ln>
              </c:spPr>
              <c:txPr>
                <a:bodyPr/>
                <a:lstStyle/>
                <a:p>
                  <a:pPr>
                    <a:defRPr sz="1600" b="0" i="0" u="none" strike="noStrike" baseline="0">
                      <a:solidFill>
                        <a:schemeClr val="accent3">
                          <a:lumMod val="50000"/>
                        </a:schemeClr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B3E-40F5-AE89-274097E4D587}"/>
                </c:ext>
              </c:extLst>
            </c:dLbl>
            <c:spPr>
              <a:noFill/>
              <a:ln w="23691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0" i="0" u="none" strike="noStrike" baseline="0">
                    <a:solidFill>
                      <a:schemeClr val="accent3">
                        <a:lumMod val="50000"/>
                      </a:schemeClr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</c:numCache>
            </c:numRef>
          </c:xVal>
          <c:yVal>
            <c:numRef>
              <c:f>Sheet1!$B$3:$T$3</c:f>
              <c:numCache>
                <c:formatCode>General</c:formatCode>
                <c:ptCount val="19"/>
                <c:pt idx="10">
                  <c:v>0.01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5B3E-40F5-AE89-274097E4D5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87816656"/>
        <c:axId val="1"/>
      </c:scatterChart>
      <c:valAx>
        <c:axId val="187816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9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679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1"/>
        <c:crossesAt val="1E-4"/>
        <c:crossBetween val="midCat"/>
      </c:valAx>
      <c:valAx>
        <c:axId val="1"/>
        <c:scaling>
          <c:logBase val="10"/>
          <c:orientation val="minMax"/>
          <c:min val="0.01"/>
        </c:scaling>
        <c:delete val="0"/>
        <c:axPos val="l"/>
        <c:majorGridlines>
          <c:spPr>
            <a:ln w="2961">
              <a:solidFill>
                <a:schemeClr val="tx1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52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 dirty="0"/>
                  <a:t>Digit </a:t>
                </a:r>
                <a:r>
                  <a:rPr lang="fr-FR" dirty="0" err="1"/>
                  <a:t>error</a:t>
                </a:r>
                <a:r>
                  <a:rPr lang="fr-FR" dirty="0"/>
                  <a:t> rate (%) </a:t>
                </a:r>
              </a:p>
            </c:rich>
          </c:tx>
          <c:layout>
            <c:manualLayout>
              <c:xMode val="edge"/>
              <c:yMode val="edge"/>
              <c:x val="2.6300523744658581E-2"/>
              <c:y val="0.23370233702337023"/>
            </c:manualLayout>
          </c:layout>
          <c:overlay val="0"/>
          <c:spPr>
            <a:noFill/>
            <a:ln w="23691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29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679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187816656"/>
        <c:crosses val="autoZero"/>
        <c:crossBetween val="midCat"/>
      </c:valAx>
      <c:spPr>
        <a:noFill/>
        <a:ln w="11846">
          <a:solidFill>
            <a:schemeClr val="tx1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5900621783850383"/>
          <c:y val="0.52804137490193803"/>
          <c:w val="0.24061872865290398"/>
          <c:h val="0.29767441860465116"/>
        </c:manualLayout>
      </c:layout>
      <c:overlay val="0"/>
      <c:spPr>
        <a:solidFill>
          <a:schemeClr val="bg1"/>
        </a:solidFill>
        <a:ln w="2961">
          <a:solidFill>
            <a:schemeClr val="tx1"/>
          </a:solidFill>
          <a:prstDash val="solid"/>
        </a:ln>
      </c:spPr>
      <c:txPr>
        <a:bodyPr/>
        <a:lstStyle/>
        <a:p>
          <a:pPr>
            <a:defRPr sz="1371" b="0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679" b="1" i="0" u="none" strike="noStrike" baseline="0">
          <a:solidFill>
            <a:schemeClr val="tx1"/>
          </a:solidFill>
          <a:latin typeface="Arial Black"/>
          <a:ea typeface="Arial Black"/>
          <a:cs typeface="Arial Black"/>
        </a:defRPr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18407960199005"/>
          <c:y val="6.5268065268065265E-2"/>
          <c:w val="0.595771144278607"/>
          <c:h val="0.8321678321678321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RM - ASR system</c:v>
                </c:pt>
              </c:strCache>
            </c:strRef>
          </c:tx>
          <c:spPr>
            <a:ln w="37062">
              <a:solidFill>
                <a:srgbClr val="800080"/>
              </a:solidFill>
              <a:prstDash val="solid"/>
            </a:ln>
          </c:spPr>
          <c:marker>
            <c:symbol val="diamond"/>
            <c:size val="6"/>
            <c:spPr>
              <a:noFill/>
              <a:ln>
                <a:solidFill>
                  <a:srgbClr val="800080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1.4097564634308057E-3"/>
                  <c:y val="-4.538112661306945E-2"/>
                </c:manualLayout>
              </c:layout>
              <c:spPr>
                <a:noFill/>
                <a:ln w="24708">
                  <a:noFill/>
                </a:ln>
              </c:spPr>
              <c:txPr>
                <a:bodyPr/>
                <a:lstStyle/>
                <a:p>
                  <a:pPr>
                    <a:defRPr sz="973" b="0" i="0" u="none" strike="noStrike" baseline="0">
                      <a:solidFill>
                        <a:schemeClr val="tx1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08-4AAB-A3D6-C0E82AA5CDB8}"/>
                </c:ext>
              </c:extLst>
            </c:dLbl>
            <c:dLbl>
              <c:idx val="1"/>
              <c:layout>
                <c:manualLayout>
                  <c:x val="-2.5914029782173886E-3"/>
                  <c:y val="-4.2809528977762634E-2"/>
                </c:manualLayout>
              </c:layout>
              <c:spPr>
                <a:noFill/>
                <a:ln w="24708">
                  <a:noFill/>
                </a:ln>
              </c:spPr>
              <c:txPr>
                <a:bodyPr/>
                <a:lstStyle/>
                <a:p>
                  <a:pPr>
                    <a:defRPr sz="973" b="0" i="0" u="none" strike="noStrike" baseline="0">
                      <a:solidFill>
                        <a:schemeClr val="tx1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08-4AAB-A3D6-C0E82AA5CDB8}"/>
                </c:ext>
              </c:extLst>
            </c:dLbl>
            <c:dLbl>
              <c:idx val="2"/>
              <c:layout>
                <c:manualLayout>
                  <c:x val="-2.5291340079015845E-3"/>
                  <c:y val="-4.6208145857243643E-2"/>
                </c:manualLayout>
              </c:layout>
              <c:spPr>
                <a:noFill/>
                <a:ln w="24708">
                  <a:noFill/>
                </a:ln>
              </c:spPr>
              <c:txPr>
                <a:bodyPr/>
                <a:lstStyle/>
                <a:p>
                  <a:pPr>
                    <a:defRPr sz="973" b="0" i="0" u="none" strike="noStrike" baseline="0">
                      <a:solidFill>
                        <a:schemeClr val="tx1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708-4AAB-A3D6-C0E82AA5CDB8}"/>
                </c:ext>
              </c:extLst>
            </c:dLbl>
            <c:dLbl>
              <c:idx val="3"/>
              <c:layout>
                <c:manualLayout>
                  <c:x val="-4.9545616172154694E-3"/>
                  <c:y val="-5.2970482943123565E-2"/>
                </c:manualLayout>
              </c:layout>
              <c:spPr>
                <a:noFill/>
                <a:ln w="24708">
                  <a:noFill/>
                </a:ln>
              </c:spPr>
              <c:txPr>
                <a:bodyPr/>
                <a:lstStyle/>
                <a:p>
                  <a:pPr>
                    <a:defRPr sz="973" b="0" i="0" u="none" strike="noStrike" baseline="0">
                      <a:solidFill>
                        <a:schemeClr val="tx1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08-4AAB-A3D6-C0E82AA5CDB8}"/>
                </c:ext>
              </c:extLst>
            </c:dLbl>
            <c:spPr>
              <a:noFill/>
              <a:ln w="24708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73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</c:numCache>
            </c:numRef>
          </c:xVal>
          <c:yVal>
            <c:numRef>
              <c:f>Sheet1!$B$2:$T$2</c:f>
              <c:numCache>
                <c:formatCode>General</c:formatCode>
                <c:ptCount val="19"/>
                <c:pt idx="0">
                  <c:v>20</c:v>
                </c:pt>
                <c:pt idx="1">
                  <c:v>11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708-4AAB-A3D6-C0E82AA5CDB8}"/>
            </c:ext>
          </c:extLst>
        </c:ser>
        <c:ser>
          <c:idx val="3"/>
          <c:order val="1"/>
          <c:tx>
            <c:strRef>
              <c:f>Sheet1!$A$3</c:f>
              <c:strCache>
                <c:ptCount val="1"/>
                <c:pt idx="0">
                  <c:v>WSJ - ASR system</c:v>
                </c:pt>
              </c:strCache>
            </c:strRef>
          </c:tx>
          <c:spPr>
            <a:ln w="37062">
              <a:solidFill>
                <a:srgbClr val="3366FF"/>
              </a:solidFill>
              <a:prstDash val="solid"/>
            </a:ln>
          </c:spPr>
          <c:marker>
            <c:symbol val="triangle"/>
            <c:size val="6"/>
            <c:spPr>
              <a:noFill/>
              <a:ln>
                <a:solidFill>
                  <a:srgbClr val="3366FF"/>
                </a:solidFill>
                <a:prstDash val="solid"/>
              </a:ln>
            </c:spPr>
          </c:marker>
          <c:dLbls>
            <c:spPr>
              <a:noFill/>
              <a:ln w="24708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73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</c:numCache>
            </c:numRef>
          </c:xVal>
          <c:yVal>
            <c:numRef>
              <c:f>Sheet1!$B$3:$T$3</c:f>
              <c:numCache>
                <c:formatCode>General</c:formatCode>
                <c:ptCount val="19"/>
                <c:pt idx="0">
                  <c:v>0</c:v>
                </c:pt>
                <c:pt idx="2">
                  <c:v>0</c:v>
                </c:pt>
                <c:pt idx="3">
                  <c:v>0</c:v>
                </c:pt>
                <c:pt idx="5">
                  <c:v>15</c:v>
                </c:pt>
                <c:pt idx="6">
                  <c:v>12</c:v>
                </c:pt>
                <c:pt idx="7">
                  <c:v>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E708-4AAB-A3D6-C0E82AA5CDB8}"/>
            </c:ext>
          </c:extLst>
        </c:ser>
        <c:ser>
          <c:idx val="4"/>
          <c:order val="2"/>
          <c:tx>
            <c:strRef>
              <c:f>Sheet1!$A$4</c:f>
              <c:strCache>
                <c:ptCount val="1"/>
                <c:pt idx="0">
                  <c:v>SWB - ASR system</c:v>
                </c:pt>
              </c:strCache>
            </c:strRef>
          </c:tx>
          <c:spPr>
            <a:ln w="37062">
              <a:solidFill>
                <a:srgbClr val="008000"/>
              </a:solidFill>
              <a:prstDash val="solid"/>
            </a:ln>
          </c:spPr>
          <c:marker>
            <c:symbol val="circle"/>
            <c:size val="6"/>
            <c:spPr>
              <a:noFill/>
              <a:ln>
                <a:solidFill>
                  <a:srgbClr val="008000"/>
                </a:solidFill>
                <a:prstDash val="solid"/>
              </a:ln>
            </c:spPr>
          </c:marker>
          <c:dLbls>
            <c:spPr>
              <a:noFill/>
              <a:ln w="24708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73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</c:numCache>
            </c:numRef>
          </c:xVal>
          <c:yVal>
            <c:numRef>
              <c:f>Sheet1!$B$4:$T$4</c:f>
              <c:numCache>
                <c:formatCode>General</c:formatCode>
                <c:ptCount val="19"/>
                <c:pt idx="0">
                  <c:v>0</c:v>
                </c:pt>
                <c:pt idx="2">
                  <c:v>0</c:v>
                </c:pt>
                <c:pt idx="3">
                  <c:v>0</c:v>
                </c:pt>
                <c:pt idx="5">
                  <c:v>0</c:v>
                </c:pt>
                <c:pt idx="6">
                  <c:v>80</c:v>
                </c:pt>
                <c:pt idx="7">
                  <c:v>70</c:v>
                </c:pt>
                <c:pt idx="8">
                  <c:v>60</c:v>
                </c:pt>
                <c:pt idx="9">
                  <c:v>48</c:v>
                </c:pt>
                <c:pt idx="10">
                  <c:v>38.799999999999997</c:v>
                </c:pt>
                <c:pt idx="11">
                  <c:v>35.1</c:v>
                </c:pt>
                <c:pt idx="12">
                  <c:v>36.700000000000003</c:v>
                </c:pt>
                <c:pt idx="13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E708-4AAB-A3D6-C0E82AA5CDB8}"/>
            </c:ext>
          </c:extLst>
        </c:ser>
        <c:ser>
          <c:idx val="1"/>
          <c:order val="3"/>
          <c:tx>
            <c:strRef>
              <c:f>Sheet1!$A$5</c:f>
              <c:strCache>
                <c:ptCount val="1"/>
                <c:pt idx="0">
                  <c:v>RM - Human</c:v>
                </c:pt>
              </c:strCache>
            </c:strRef>
          </c:tx>
          <c:spPr>
            <a:ln w="18531">
              <a:noFill/>
            </a:ln>
          </c:spPr>
          <c:marker>
            <c:symbol val="diamond"/>
            <c:size val="6"/>
            <c:spPr>
              <a:solidFill>
                <a:srgbClr val="800080"/>
              </a:solidFill>
              <a:ln>
                <a:solidFill>
                  <a:srgbClr val="800080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Mode val="edge"/>
                  <c:yMode val="edge"/>
                  <c:x val="0"/>
                  <c:y val="0"/>
                </c:manualLayout>
              </c:layout>
              <c:spPr>
                <a:noFill/>
                <a:ln w="24708">
                  <a:noFill/>
                </a:ln>
              </c:spPr>
              <c:txPr>
                <a:bodyPr/>
                <a:lstStyle/>
                <a:p>
                  <a:pPr>
                    <a:defRPr sz="1265" b="0" i="0" u="none" strike="noStrike" baseline="0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08-4AAB-A3D6-C0E82AA5CDB8}"/>
                </c:ext>
              </c:extLst>
            </c:dLbl>
            <c:dLbl>
              <c:idx val="1"/>
              <c:layout>
                <c:manualLayout>
                  <c:xMode val="edge"/>
                  <c:yMode val="edge"/>
                  <c:x val="3.7313432835820895E-3"/>
                  <c:y val="0"/>
                </c:manualLayout>
              </c:layout>
              <c:spPr>
                <a:noFill/>
                <a:ln w="24708">
                  <a:noFill/>
                </a:ln>
              </c:spPr>
              <c:txPr>
                <a:bodyPr/>
                <a:lstStyle/>
                <a:p>
                  <a:pPr>
                    <a:defRPr sz="1265" b="0" i="0" u="none" strike="noStrike" baseline="0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708-4AAB-A3D6-C0E82AA5CDB8}"/>
                </c:ext>
              </c:extLst>
            </c:dLbl>
            <c:dLbl>
              <c:idx val="2"/>
              <c:layout>
                <c:manualLayout>
                  <c:xMode val="edge"/>
                  <c:yMode val="edge"/>
                  <c:x val="4.9751243781094526E-3"/>
                  <c:y val="0"/>
                </c:manualLayout>
              </c:layout>
              <c:spPr>
                <a:noFill/>
                <a:ln w="24708">
                  <a:noFill/>
                </a:ln>
              </c:spPr>
              <c:txPr>
                <a:bodyPr/>
                <a:lstStyle/>
                <a:p>
                  <a:pPr>
                    <a:defRPr sz="1265" b="0" i="0" u="none" strike="noStrike" baseline="0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708-4AAB-A3D6-C0E82AA5CDB8}"/>
                </c:ext>
              </c:extLst>
            </c:dLbl>
            <c:dLbl>
              <c:idx val="3"/>
              <c:layout>
                <c:manualLayout>
                  <c:xMode val="edge"/>
                  <c:yMode val="edge"/>
                  <c:x val="1.2437810945273632E-3"/>
                  <c:y val="0"/>
                </c:manualLayout>
              </c:layout>
              <c:spPr>
                <a:noFill/>
                <a:ln w="24708">
                  <a:noFill/>
                </a:ln>
              </c:spPr>
              <c:txPr>
                <a:bodyPr/>
                <a:lstStyle/>
                <a:p>
                  <a:pPr>
                    <a:defRPr sz="1265" b="0" i="0" u="none" strike="noStrike" baseline="0">
                      <a:solidFill>
                        <a:srgbClr val="008000"/>
                      </a:solidFill>
                      <a:latin typeface="Arial"/>
                      <a:ea typeface="Arial"/>
                      <a:cs typeface="Arial"/>
                    </a:defRPr>
                  </a:pPr>
                  <a:endParaRPr lang="fr-F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708-4AAB-A3D6-C0E82AA5CDB8}"/>
                </c:ext>
              </c:extLst>
            </c:dLbl>
            <c:spPr>
              <a:noFill/>
              <a:ln w="24708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65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</c:numCache>
            </c:numRef>
          </c:xVal>
          <c:yVal>
            <c:numRef>
              <c:f>Sheet1!$B$5:$T$5</c:f>
              <c:numCache>
                <c:formatCode>General</c:formatCode>
                <c:ptCount val="19"/>
                <c:pt idx="10">
                  <c:v>0.1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E708-4AAB-A3D6-C0E82AA5CDB8}"/>
            </c:ext>
          </c:extLst>
        </c:ser>
        <c:ser>
          <c:idx val="2"/>
          <c:order val="4"/>
          <c:tx>
            <c:strRef>
              <c:f>Sheet1!$A$6</c:f>
              <c:strCache>
                <c:ptCount val="1"/>
                <c:pt idx="0">
                  <c:v>WSJ - Human</c:v>
                </c:pt>
              </c:strCache>
            </c:strRef>
          </c:tx>
          <c:spPr>
            <a:ln w="18531">
              <a:noFill/>
            </a:ln>
          </c:spPr>
          <c:marker>
            <c:symbol val="triangle"/>
            <c:size val="6"/>
            <c:spPr>
              <a:solidFill>
                <a:srgbClr val="3366FF"/>
              </a:solidFill>
              <a:ln>
                <a:solidFill>
                  <a:srgbClr val="3366FF"/>
                </a:solidFill>
                <a:prstDash val="solid"/>
              </a:ln>
            </c:spPr>
          </c:marker>
          <c:dLbls>
            <c:spPr>
              <a:noFill/>
              <a:ln w="24708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73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</c:numCache>
            </c:numRef>
          </c:xVal>
          <c:yVal>
            <c:numRef>
              <c:f>Sheet1!$B$6:$T$6</c:f>
              <c:numCache>
                <c:formatCode>General</c:formatCode>
                <c:ptCount val="19"/>
                <c:pt idx="10">
                  <c:v>0.9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E708-4AAB-A3D6-C0E82AA5CDB8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SWB - Human</c:v>
                </c:pt>
              </c:strCache>
            </c:strRef>
          </c:tx>
          <c:spPr>
            <a:ln w="18531">
              <a:noFill/>
            </a:ln>
          </c:spPr>
          <c:marker>
            <c:symbol val="circle"/>
            <c:size val="6"/>
            <c:spPr>
              <a:solidFill>
                <a:srgbClr val="008000"/>
              </a:solidFill>
              <a:ln>
                <a:solidFill>
                  <a:srgbClr val="008000"/>
                </a:solidFill>
                <a:prstDash val="solid"/>
              </a:ln>
            </c:spPr>
          </c:marker>
          <c:dLbls>
            <c:spPr>
              <a:noFill/>
              <a:ln w="24708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73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Sheet1!$B$1:$T$1</c:f>
              <c:numCache>
                <c:formatCode>General</c:formatCode>
                <c:ptCount val="19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</c:numCache>
            </c:numRef>
          </c:xVal>
          <c:yVal>
            <c:numRef>
              <c:f>Sheet1!$B$7:$T$7</c:f>
              <c:numCache>
                <c:formatCode>General</c:formatCode>
                <c:ptCount val="19"/>
                <c:pt idx="10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E708-4AAB-A3D6-C0E82AA5CD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474648"/>
        <c:axId val="1"/>
      </c:scatterChart>
      <c:valAx>
        <c:axId val="180474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08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459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1"/>
        <c:crossesAt val="1E-4"/>
        <c:crossBetween val="midCat"/>
      </c:valAx>
      <c:valAx>
        <c:axId val="1"/>
        <c:scaling>
          <c:logBase val="10"/>
          <c:orientation val="minMax"/>
        </c:scaling>
        <c:delete val="0"/>
        <c:axPos val="l"/>
        <c:majorGridlines>
          <c:spPr>
            <a:ln w="3089">
              <a:solidFill>
                <a:schemeClr val="tx1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751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 dirty="0"/>
                  <a:t>Word</a:t>
                </a:r>
                <a:r>
                  <a:rPr lang="fr-FR" baseline="0" dirty="0"/>
                  <a:t> </a:t>
                </a:r>
                <a:r>
                  <a:rPr lang="fr-FR" baseline="0" dirty="0" err="1"/>
                  <a:t>error</a:t>
                </a:r>
                <a:r>
                  <a:rPr lang="fr-FR" baseline="0" dirty="0"/>
                  <a:t> rate</a:t>
                </a:r>
                <a:r>
                  <a:rPr lang="fr-FR" dirty="0"/>
                  <a:t> (%) </a:t>
                </a:r>
              </a:p>
            </c:rich>
          </c:tx>
          <c:layout>
            <c:manualLayout>
              <c:xMode val="edge"/>
              <c:yMode val="edge"/>
              <c:x val="0"/>
              <c:y val="0.12121212121212122"/>
            </c:manualLayout>
          </c:layout>
          <c:overlay val="0"/>
          <c:spPr>
            <a:noFill/>
            <a:ln w="24708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08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459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180474648"/>
        <c:crosses val="autoZero"/>
        <c:crossBetween val="midCat"/>
      </c:valAx>
      <c:spPr>
        <a:noFill/>
        <a:ln w="12354">
          <a:solidFill>
            <a:schemeClr val="tx1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3354058151876955"/>
          <c:y val="6.75990675990676E-2"/>
          <c:w val="0.25899684424051722"/>
          <c:h val="0.83449883449883455"/>
        </c:manualLayout>
      </c:layout>
      <c:overlay val="0"/>
      <c:spPr>
        <a:solidFill>
          <a:schemeClr val="bg1"/>
        </a:solidFill>
        <a:ln w="3089">
          <a:solidFill>
            <a:schemeClr val="tx1"/>
          </a:solidFill>
          <a:prstDash val="solid"/>
        </a:ln>
      </c:spPr>
      <c:txPr>
        <a:bodyPr/>
        <a:lstStyle/>
        <a:p>
          <a:pPr>
            <a:defRPr sz="1250" b="0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51" b="1" i="0" u="none" strike="noStrike" baseline="0">
          <a:solidFill>
            <a:schemeClr val="tx1"/>
          </a:solidFill>
          <a:latin typeface="Arial Black"/>
          <a:ea typeface="Arial Black"/>
          <a:cs typeface="Arial Black"/>
        </a:defRPr>
      </a:pPr>
      <a:endParaRPr lang="fr-FR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0.51221</cdr:x>
      <cdr:y>0.66667</cdr:y>
    </cdr:from>
    <cdr:to>
      <cdr:x>0.53753</cdr:x>
      <cdr:y>0.75</cdr:y>
    </cdr:to>
    <cdr:sp macro="" textlink="">
      <cdr:nvSpPr>
        <cdr:cNvPr id="2" name="Flèche vers le haut 1"/>
        <cdr:cNvSpPr/>
      </cdr:nvSpPr>
      <cdr:spPr>
        <a:xfrm xmlns:a="http://schemas.openxmlformats.org/drawingml/2006/main">
          <a:off x="2913770" y="1728192"/>
          <a:ext cx="144016" cy="216024"/>
        </a:xfrm>
        <a:prstGeom xmlns:a="http://schemas.openxmlformats.org/drawingml/2006/main" prst="up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fr-FR"/>
        </a:p>
      </cdr:txBody>
    </cdr:sp>
  </cdr:relSizeAnchor>
  <cdr:relSizeAnchor xmlns:cdr="http://schemas.openxmlformats.org/drawingml/2006/chartDrawing">
    <cdr:from>
      <cdr:x>0.30968</cdr:x>
      <cdr:y>0.27778</cdr:y>
    </cdr:from>
    <cdr:to>
      <cdr:x>0.33499</cdr:x>
      <cdr:y>0.36111</cdr:y>
    </cdr:to>
    <cdr:sp macro="" textlink="">
      <cdr:nvSpPr>
        <cdr:cNvPr id="3" name="Flèche vers le haut 2"/>
        <cdr:cNvSpPr/>
      </cdr:nvSpPr>
      <cdr:spPr>
        <a:xfrm xmlns:a="http://schemas.openxmlformats.org/drawingml/2006/main" flipV="1">
          <a:off x="1761642" y="720080"/>
          <a:ext cx="144016" cy="216024"/>
        </a:xfrm>
        <a:prstGeom xmlns:a="http://schemas.openxmlformats.org/drawingml/2006/main" prst="upArrow">
          <a:avLst/>
        </a:prstGeom>
        <a:solidFill xmlns:a="http://schemas.openxmlformats.org/drawingml/2006/main">
          <a:srgbClr val="C00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fr-F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4999" cy="355203"/>
          </a:xfrm>
          <a:prstGeom prst="rect">
            <a:avLst/>
          </a:prstGeom>
        </p:spPr>
        <p:txBody>
          <a:bodyPr vert="horz" lIns="94794" tIns="47397" rIns="94794" bIns="47397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797247" y="0"/>
            <a:ext cx="4434999" cy="355203"/>
          </a:xfrm>
          <a:prstGeom prst="rect">
            <a:avLst/>
          </a:prstGeom>
        </p:spPr>
        <p:txBody>
          <a:bodyPr vert="horz" lIns="94794" tIns="47397" rIns="94794" bIns="47397" rtlCol="0"/>
          <a:lstStyle>
            <a:lvl1pPr algn="r">
              <a:defRPr sz="1200"/>
            </a:lvl1pPr>
          </a:lstStyle>
          <a:p>
            <a:fld id="{D3114B4D-6020-9F4E-AB36-C8ED76F3E12D}" type="datetimeFigureOut">
              <a:rPr lang="fr-FR" smtClean="0"/>
              <a:pPr/>
              <a:t>30/09/2022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2" y="6747627"/>
            <a:ext cx="4434999" cy="355203"/>
          </a:xfrm>
          <a:prstGeom prst="rect">
            <a:avLst/>
          </a:prstGeom>
        </p:spPr>
        <p:txBody>
          <a:bodyPr vert="horz" lIns="94794" tIns="47397" rIns="94794" bIns="47397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797247" y="6747627"/>
            <a:ext cx="4434999" cy="355203"/>
          </a:xfrm>
          <a:prstGeom prst="rect">
            <a:avLst/>
          </a:prstGeom>
        </p:spPr>
        <p:txBody>
          <a:bodyPr vert="horz" lIns="94794" tIns="47397" rIns="94794" bIns="47397" rtlCol="0" anchor="b"/>
          <a:lstStyle>
            <a:lvl1pPr algn="r">
              <a:defRPr sz="1200"/>
            </a:lvl1pPr>
          </a:lstStyle>
          <a:p>
            <a:fld id="{4DA731F7-7A85-6545-BD16-9E03AC44D79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0380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4999" cy="355203"/>
          </a:xfrm>
          <a:prstGeom prst="rect">
            <a:avLst/>
          </a:prstGeom>
        </p:spPr>
        <p:txBody>
          <a:bodyPr vert="horz" lIns="94794" tIns="47397" rIns="94794" bIns="47397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355203"/>
          </a:xfrm>
          <a:prstGeom prst="rect">
            <a:avLst/>
          </a:prstGeom>
        </p:spPr>
        <p:txBody>
          <a:bodyPr vert="horz" lIns="94794" tIns="47397" rIns="94794" bIns="47397" rtlCol="0"/>
          <a:lstStyle>
            <a:lvl1pPr algn="r">
              <a:defRPr sz="1200"/>
            </a:lvl1pPr>
          </a:lstStyle>
          <a:p>
            <a:fld id="{1B6A6C85-D686-FD4B-9FF0-EEC6D69CA5B2}" type="datetimeFigureOut">
              <a:rPr lang="fr-FR" smtClean="0"/>
              <a:pPr/>
              <a:t>30/09/2022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1237" cy="2665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4" tIns="47397" rIns="94794" bIns="47397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1023463" y="3374431"/>
            <a:ext cx="8187690" cy="3196829"/>
          </a:xfrm>
          <a:prstGeom prst="rect">
            <a:avLst/>
          </a:prstGeom>
        </p:spPr>
        <p:txBody>
          <a:bodyPr vert="horz" lIns="94794" tIns="47397" rIns="94794" bIns="47397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2" y="6747627"/>
            <a:ext cx="4434999" cy="355203"/>
          </a:xfrm>
          <a:prstGeom prst="rect">
            <a:avLst/>
          </a:prstGeom>
        </p:spPr>
        <p:txBody>
          <a:bodyPr vert="horz" lIns="94794" tIns="47397" rIns="94794" bIns="47397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797247" y="6747627"/>
            <a:ext cx="4434999" cy="355203"/>
          </a:xfrm>
          <a:prstGeom prst="rect">
            <a:avLst/>
          </a:prstGeom>
        </p:spPr>
        <p:txBody>
          <a:bodyPr vert="horz" lIns="94794" tIns="47397" rIns="94794" bIns="47397" rtlCol="0" anchor="b"/>
          <a:lstStyle>
            <a:lvl1pPr algn="r">
              <a:defRPr sz="1200"/>
            </a:lvl1pPr>
          </a:lstStyle>
          <a:p>
            <a:fld id="{42199317-ECA1-B04D-BB76-87535C9C26D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964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965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356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50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316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74700"/>
            <a:ext cx="5091112" cy="3819525"/>
          </a:xfrm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998" y="4859382"/>
            <a:ext cx="5074330" cy="4602333"/>
          </a:xfrm>
        </p:spPr>
        <p:txBody>
          <a:bodyPr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54480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74700"/>
            <a:ext cx="5091112" cy="3819525"/>
          </a:xfrm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998" y="4859382"/>
            <a:ext cx="5074330" cy="4602333"/>
          </a:xfrm>
        </p:spPr>
        <p:txBody>
          <a:bodyPr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17497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74700"/>
            <a:ext cx="5091112" cy="3819525"/>
          </a:xfrm>
          <a:ln/>
        </p:spPr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998" y="4859382"/>
            <a:ext cx="5074330" cy="4602333"/>
          </a:xfrm>
        </p:spPr>
        <p:txBody>
          <a:bodyPr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0498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452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614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904875"/>
            <a:ext cx="4751388" cy="3565525"/>
          </a:xfrm>
          <a:ln cap="flat"/>
        </p:spPr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997" y="4862656"/>
            <a:ext cx="5075953" cy="4304352"/>
          </a:xfrm>
          <a:ln/>
        </p:spPr>
        <p:txBody>
          <a:bodyPr lIns="94271" tIns="46311" rIns="94271" bIns="46311"/>
          <a:lstStyle/>
          <a:p>
            <a:pPr defTabSz="752127"/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52767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54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725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500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583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206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194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207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707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227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0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545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39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87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215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8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99317-ECA1-B04D-BB76-87535C9C26D6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97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40113" y="617538"/>
            <a:ext cx="3260725" cy="2446337"/>
          </a:xfrm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1278" y="3333178"/>
            <a:ext cx="7438001" cy="2951533"/>
          </a:xfrm>
        </p:spPr>
        <p:txBody>
          <a:bodyPr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0505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lor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971800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8889" y="152400"/>
            <a:ext cx="7705724" cy="111601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January 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/>
              <a:t> </a:t>
            </a:r>
            <a:fld id="{CCD8A327-4A42-4F42-8894-A6F43B7F265B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258888" y="1520825"/>
            <a:ext cx="7705725" cy="4824413"/>
          </a:xfrm>
          <a:prstGeom prst="rect">
            <a:avLst/>
          </a:prstGeom>
        </p:spPr>
        <p:txBody>
          <a:bodyPr/>
          <a:lstStyle>
            <a:lvl1pPr algn="l" defTabSz="200025" rtl="0" fontAlgn="base"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fr-FR" sz="1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361950">
              <a:lnSpc>
                <a:spcPct val="105000"/>
              </a:lnSpc>
              <a:spcBef>
                <a:spcPts val="100"/>
              </a:spcBef>
              <a:spcAft>
                <a:spcPts val="10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076325" indent="-352425">
              <a:lnSpc>
                <a:spcPct val="105000"/>
              </a:lnSpc>
              <a:spcBef>
                <a:spcPts val="100"/>
              </a:spcBef>
              <a:spcAft>
                <a:spcPts val="10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1438275" indent="371475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Liste</a:t>
            </a:r>
          </a:p>
          <a:p>
            <a:pPr lvl="2"/>
            <a:r>
              <a:rPr lang="fr-FR" dirty="0" err="1"/>
              <a:t>xxxx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pPr lvl="1"/>
            <a:endParaRPr lang="fr-FR" dirty="0"/>
          </a:p>
          <a:p>
            <a:pPr lvl="2"/>
            <a:r>
              <a:rPr lang="fr-FR" dirty="0"/>
              <a:t> 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258889" y="1376363"/>
            <a:ext cx="7705724" cy="0"/>
          </a:xfrm>
          <a:prstGeom prst="line">
            <a:avLst/>
          </a:prstGeom>
          <a:ln w="63500" cmpd="thickThin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750" y="152400"/>
            <a:ext cx="8461375" cy="1008063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January 2019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8A327-4A42-4F42-8894-A6F43B7F265B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39750" y="1412875"/>
            <a:ext cx="8461375" cy="4932363"/>
          </a:xfrm>
          <a:prstGeom prst="rect">
            <a:avLst/>
          </a:prstGeom>
        </p:spPr>
        <p:txBody>
          <a:bodyPr/>
          <a:lstStyle>
            <a:lvl1pPr marL="342900" indent="-342900" algn="l" defTabSz="200025" rtl="0" fontAlgn="base">
              <a:lnSpc>
                <a:spcPct val="105000"/>
              </a:lnSpc>
              <a:spcBef>
                <a:spcPts val="200"/>
              </a:spcBef>
              <a:spcAft>
                <a:spcPts val="20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lang="fr-FR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2425">
              <a:lnSpc>
                <a:spcPct val="105000"/>
              </a:lnSpc>
              <a:spcBef>
                <a:spcPts val="100"/>
              </a:spcBef>
              <a:spcAft>
                <a:spcPts val="100"/>
              </a:spcAft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1076325" indent="-361950">
              <a:lnSpc>
                <a:spcPct val="105000"/>
              </a:lnSpc>
              <a:spcBef>
                <a:spcPts val="100"/>
              </a:spcBef>
              <a:spcAft>
                <a:spcPts val="100"/>
              </a:spcAft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438275" indent="371475">
              <a:buFont typeface="Arial" pitchFamily="34" charset="0"/>
              <a:buNone/>
              <a:defRPr lang="fr-FR" sz="180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700" indent="361950">
              <a:buFont typeface="Arial" pitchFamily="34" charset="0"/>
              <a:buNone/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Liste</a:t>
            </a:r>
          </a:p>
          <a:p>
            <a:pPr lvl="1"/>
            <a:r>
              <a:rPr lang="fr-FR" dirty="0"/>
              <a:t>…</a:t>
            </a:r>
          </a:p>
          <a:p>
            <a:pPr lvl="2"/>
            <a:r>
              <a:rPr lang="fr-FR" dirty="0" err="1"/>
              <a:t>xxxxxx</a:t>
            </a:r>
            <a:endParaRPr lang="fr-FR" dirty="0"/>
          </a:p>
          <a:p>
            <a:pPr lvl="2"/>
            <a:r>
              <a:rPr lang="fr-FR" dirty="0"/>
              <a:t> 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539750" y="1241757"/>
            <a:ext cx="8461375" cy="0"/>
          </a:xfrm>
          <a:prstGeom prst="line">
            <a:avLst/>
          </a:prstGeom>
          <a:ln w="63500" cmpd="thickThin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697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  <p15:guide id="2" pos="5670">
          <p15:clr>
            <a:srgbClr val="FBAE40"/>
          </p15:clr>
        </p15:guide>
        <p15:guide id="3" pos="340">
          <p15:clr>
            <a:srgbClr val="FBAE40"/>
          </p15:clr>
        </p15:guide>
        <p15:guide id="4" orient="horz" pos="96">
          <p15:clr>
            <a:srgbClr val="FBAE40"/>
          </p15:clr>
        </p15:guide>
        <p15:guide id="5" orient="horz" pos="731">
          <p15:clr>
            <a:srgbClr val="FBAE40"/>
          </p15:clr>
        </p15:guide>
        <p15:guide id="6" orient="horz" pos="890">
          <p15:clr>
            <a:srgbClr val="FBAE40"/>
          </p15:clr>
        </p15:guide>
        <p15:guide id="7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ous titre lori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971800"/>
            <a:ext cx="7772400" cy="14700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C00000"/>
                </a:solidFill>
                <a:latin typeface="Century Gothic"/>
                <a:cs typeface="Century Gothic"/>
              </a:defRPr>
            </a:lvl1pPr>
          </a:lstStyle>
          <a:p>
            <a:r>
              <a:rPr lang="fr-FR" dirty="0"/>
              <a:t>Cliquez et modifiez le sous titre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 clair sans degr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84213" y="116632"/>
            <a:ext cx="8208961" cy="922114"/>
          </a:xfrm>
        </p:spPr>
        <p:txBody>
          <a:bodyPr>
            <a:normAutofit/>
          </a:bodyPr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4212" y="1268760"/>
            <a:ext cx="8208961" cy="5161656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684213" y="6524625"/>
            <a:ext cx="1583531" cy="196850"/>
          </a:xfrm>
        </p:spPr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090057" y="6506936"/>
            <a:ext cx="5584372" cy="214539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308304" y="6524625"/>
            <a:ext cx="1584868" cy="196850"/>
          </a:xfrm>
        </p:spPr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684213" y="1132954"/>
            <a:ext cx="8208962" cy="0"/>
          </a:xfrm>
          <a:prstGeom prst="line">
            <a:avLst/>
          </a:prstGeom>
          <a:ln w="50800"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431" userDrawn="1">
          <p15:clr>
            <a:srgbClr val="FBAE40"/>
          </p15:clr>
        </p15:guide>
        <p15:guide id="3" pos="560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524625"/>
            <a:ext cx="2133600" cy="196850"/>
          </a:xfrm>
        </p:spPr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90800" y="6524625"/>
            <a:ext cx="3962400" cy="196850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24625"/>
            <a:ext cx="2133600" cy="196850"/>
          </a:xfrm>
        </p:spPr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2021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132DE-E11E-754E-A510-8E1EC692539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8" r:id="rId1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1.png"/><Relationship Id="rId3" Type="http://schemas.openxmlformats.org/officeDocument/2006/relationships/image" Target="../media/image121.jpeg"/><Relationship Id="rId7" Type="http://schemas.openxmlformats.org/officeDocument/2006/relationships/image" Target="../media/image10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34.png"/><Relationship Id="rId9" Type="http://schemas.openxmlformats.org/officeDocument/2006/relationships/image" Target="../media/image14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9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67.emf"/><Relationship Id="rId18" Type="http://schemas.openxmlformats.org/officeDocument/2006/relationships/oleObject" Target="../embeddings/oleObject39.bin"/><Relationship Id="rId3" Type="http://schemas.openxmlformats.org/officeDocument/2006/relationships/image" Target="../media/image162.emf"/><Relationship Id="rId21" Type="http://schemas.openxmlformats.org/officeDocument/2006/relationships/image" Target="../media/image171.emf"/><Relationship Id="rId7" Type="http://schemas.openxmlformats.org/officeDocument/2006/relationships/image" Target="../media/image164.e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169.e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66.emf"/><Relationship Id="rId5" Type="http://schemas.openxmlformats.org/officeDocument/2006/relationships/image" Target="../media/image163.emf"/><Relationship Id="rId15" Type="http://schemas.openxmlformats.org/officeDocument/2006/relationships/image" Target="../media/image168.e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170.e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65.emf"/><Relationship Id="rId14" Type="http://schemas.openxmlformats.org/officeDocument/2006/relationships/oleObject" Target="../embeddings/oleObject37.bin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9.bin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0.png"/><Relationship Id="rId3" Type="http://schemas.openxmlformats.org/officeDocument/2006/relationships/image" Target="../media/image180.png"/><Relationship Id="rId21" Type="http://schemas.openxmlformats.org/officeDocument/2006/relationships/image" Target="../media/image1072.png"/><Relationship Id="rId17" Type="http://schemas.openxmlformats.org/officeDocument/2006/relationships/image" Target="../media/image661.png"/><Relationship Id="rId16" Type="http://schemas.openxmlformats.org/officeDocument/2006/relationships/image" Target="../media/image651.png"/><Relationship Id="rId20" Type="http://schemas.openxmlformats.org/officeDocument/2006/relationships/image" Target="../media/image6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23" Type="http://schemas.openxmlformats.org/officeDocument/2006/relationships/image" Target="../media/image1092.png"/><Relationship Id="rId19" Type="http://schemas.openxmlformats.org/officeDocument/2006/relationships/image" Target="../media/image680.png"/><Relationship Id="rId4" Type="http://schemas.openxmlformats.org/officeDocument/2006/relationships/image" Target="../media/image181.png"/><Relationship Id="rId22" Type="http://schemas.openxmlformats.org/officeDocument/2006/relationships/image" Target="../media/image108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0.png"/><Relationship Id="rId3" Type="http://schemas.openxmlformats.org/officeDocument/2006/relationships/image" Target="../media/image1361.png"/><Relationship Id="rId7" Type="http://schemas.openxmlformats.org/officeDocument/2006/relationships/image" Target="../media/image1830.png"/><Relationship Id="rId2" Type="http://schemas.openxmlformats.org/officeDocument/2006/relationships/image" Target="../media/image18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1.png"/><Relationship Id="rId11" Type="http://schemas.openxmlformats.org/officeDocument/2006/relationships/image" Target="../media/image660.png"/><Relationship Id="rId5" Type="http://schemas.openxmlformats.org/officeDocument/2006/relationships/image" Target="../media/image1381.png"/><Relationship Id="rId10" Type="http://schemas.openxmlformats.org/officeDocument/2006/relationships/image" Target="../media/image650.png"/><Relationship Id="rId4" Type="http://schemas.openxmlformats.org/officeDocument/2006/relationships/image" Target="../media/image1371.png"/><Relationship Id="rId9" Type="http://schemas.openxmlformats.org/officeDocument/2006/relationships/image" Target="../media/image64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4.png"/><Relationship Id="rId7" Type="http://schemas.openxmlformats.org/officeDocument/2006/relationships/image" Target="../media/image141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21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92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87.png"/><Relationship Id="rId4" Type="http://schemas.openxmlformats.org/officeDocument/2006/relationships/image" Target="../media/image193.png"/><Relationship Id="rId9" Type="http://schemas.openxmlformats.org/officeDocument/2006/relationships/image" Target="../media/image19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42.bin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openxmlformats.org/officeDocument/2006/relationships/image" Target="../media/image14.jp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2.wav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206.png"/><Relationship Id="rId7" Type="http://schemas.openxmlformats.org/officeDocument/2006/relationships/image" Target="../media/image175.wmf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176.wm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207.png"/><Relationship Id="rId7" Type="http://schemas.openxmlformats.org/officeDocument/2006/relationships/image" Target="../media/image175.wmf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176.wmf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208.png"/><Relationship Id="rId7" Type="http://schemas.openxmlformats.org/officeDocument/2006/relationships/image" Target="../media/image175.wmf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176.w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7" Type="http://schemas.openxmlformats.org/officeDocument/2006/relationships/image" Target="../media/image176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75.wmf"/><Relationship Id="rId4" Type="http://schemas.openxmlformats.org/officeDocument/2006/relationships/oleObject" Target="../embeddings/oleObject45.bin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wav"/><Relationship Id="rId13" Type="http://schemas.microsoft.com/office/2007/relationships/media" Target="../media/media20.wav"/><Relationship Id="rId18" Type="http://schemas.openxmlformats.org/officeDocument/2006/relationships/notesSlide" Target="../notesSlides/notesSlide16.xml"/><Relationship Id="rId3" Type="http://schemas.microsoft.com/office/2007/relationships/media" Target="../media/media15.wav"/><Relationship Id="rId7" Type="http://schemas.microsoft.com/office/2007/relationships/media" Target="../media/media17.wav"/><Relationship Id="rId12" Type="http://schemas.openxmlformats.org/officeDocument/2006/relationships/audio" Target="../media/media19.wav"/><Relationship Id="rId17" Type="http://schemas.openxmlformats.org/officeDocument/2006/relationships/slideLayout" Target="../slideLayouts/slideLayout3.xml"/><Relationship Id="rId2" Type="http://schemas.openxmlformats.org/officeDocument/2006/relationships/audio" Target="../media/media14.wav"/><Relationship Id="rId16" Type="http://schemas.openxmlformats.org/officeDocument/2006/relationships/audio" Target="../media/media21.wav"/><Relationship Id="rId1" Type="http://schemas.microsoft.com/office/2007/relationships/media" Target="../media/media14.wav"/><Relationship Id="rId6" Type="http://schemas.openxmlformats.org/officeDocument/2006/relationships/audio" Target="../media/media16.wav"/><Relationship Id="rId11" Type="http://schemas.microsoft.com/office/2007/relationships/media" Target="../media/media19.wav"/><Relationship Id="rId5" Type="http://schemas.microsoft.com/office/2007/relationships/media" Target="../media/media16.wav"/><Relationship Id="rId15" Type="http://schemas.microsoft.com/office/2007/relationships/media" Target="../media/media21.wav"/><Relationship Id="rId10" Type="http://schemas.openxmlformats.org/officeDocument/2006/relationships/audio" Target="../media/media18.wav"/><Relationship Id="rId19" Type="http://schemas.openxmlformats.org/officeDocument/2006/relationships/image" Target="../media/image15.png"/><Relationship Id="rId4" Type="http://schemas.openxmlformats.org/officeDocument/2006/relationships/audio" Target="../media/media15.wav"/><Relationship Id="rId9" Type="http://schemas.microsoft.com/office/2007/relationships/media" Target="../media/media18.wav"/><Relationship Id="rId14" Type="http://schemas.openxmlformats.org/officeDocument/2006/relationships/audio" Target="../media/media20.wav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14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gif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gif"/><Relationship Id="rId9" Type="http://schemas.openxmlformats.org/officeDocument/2006/relationships/image" Target="../media/image26.gif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04.jp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1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0.png"/><Relationship Id="rId18" Type="http://schemas.openxmlformats.org/officeDocument/2006/relationships/image" Target="../media/image1280.png"/><Relationship Id="rId26" Type="http://schemas.openxmlformats.org/officeDocument/2006/relationships/image" Target="../media/image1360.png"/><Relationship Id="rId3" Type="http://schemas.openxmlformats.org/officeDocument/2006/relationships/image" Target="../media/image1130.png"/><Relationship Id="rId21" Type="http://schemas.openxmlformats.org/officeDocument/2006/relationships/image" Target="../media/image1310.png"/><Relationship Id="rId34" Type="http://schemas.openxmlformats.org/officeDocument/2006/relationships/image" Target="../media/image1440.png"/><Relationship Id="rId7" Type="http://schemas.openxmlformats.org/officeDocument/2006/relationships/image" Target="../media/image1170.png"/><Relationship Id="rId12" Type="http://schemas.openxmlformats.org/officeDocument/2006/relationships/image" Target="../media/image1220.png"/><Relationship Id="rId17" Type="http://schemas.openxmlformats.org/officeDocument/2006/relationships/image" Target="../media/image1270.png"/><Relationship Id="rId25" Type="http://schemas.openxmlformats.org/officeDocument/2006/relationships/image" Target="../media/image1350.png"/><Relationship Id="rId33" Type="http://schemas.openxmlformats.org/officeDocument/2006/relationships/image" Target="../media/image1430.png"/><Relationship Id="rId2" Type="http://schemas.openxmlformats.org/officeDocument/2006/relationships/image" Target="../media/image1120.png"/><Relationship Id="rId16" Type="http://schemas.openxmlformats.org/officeDocument/2006/relationships/image" Target="../media/image1260.png"/><Relationship Id="rId20" Type="http://schemas.openxmlformats.org/officeDocument/2006/relationships/image" Target="../media/image1300.png"/><Relationship Id="rId29" Type="http://schemas.openxmlformats.org/officeDocument/2006/relationships/image" Target="../media/image13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0.png"/><Relationship Id="rId11" Type="http://schemas.openxmlformats.org/officeDocument/2006/relationships/image" Target="../media/image1210.png"/><Relationship Id="rId24" Type="http://schemas.openxmlformats.org/officeDocument/2006/relationships/image" Target="../media/image1340.png"/><Relationship Id="rId32" Type="http://schemas.openxmlformats.org/officeDocument/2006/relationships/image" Target="../media/image1420.png"/><Relationship Id="rId5" Type="http://schemas.openxmlformats.org/officeDocument/2006/relationships/image" Target="../media/image1150.png"/><Relationship Id="rId15" Type="http://schemas.openxmlformats.org/officeDocument/2006/relationships/image" Target="../media/image1250.png"/><Relationship Id="rId23" Type="http://schemas.openxmlformats.org/officeDocument/2006/relationships/image" Target="../media/image1330.png"/><Relationship Id="rId28" Type="http://schemas.openxmlformats.org/officeDocument/2006/relationships/image" Target="../media/image1380.png"/><Relationship Id="rId36" Type="http://schemas.openxmlformats.org/officeDocument/2006/relationships/image" Target="../media/image1460.png"/><Relationship Id="rId10" Type="http://schemas.openxmlformats.org/officeDocument/2006/relationships/image" Target="../media/image1200.png"/><Relationship Id="rId19" Type="http://schemas.openxmlformats.org/officeDocument/2006/relationships/image" Target="../media/image1290.png"/><Relationship Id="rId31" Type="http://schemas.openxmlformats.org/officeDocument/2006/relationships/image" Target="../media/image1410.png"/><Relationship Id="rId4" Type="http://schemas.openxmlformats.org/officeDocument/2006/relationships/image" Target="../media/image1140.png"/><Relationship Id="rId9" Type="http://schemas.openxmlformats.org/officeDocument/2006/relationships/image" Target="../media/image1190.png"/><Relationship Id="rId14" Type="http://schemas.openxmlformats.org/officeDocument/2006/relationships/image" Target="../media/image1240.png"/><Relationship Id="rId22" Type="http://schemas.openxmlformats.org/officeDocument/2006/relationships/image" Target="../media/image1320.png"/><Relationship Id="rId27" Type="http://schemas.openxmlformats.org/officeDocument/2006/relationships/image" Target="../media/image1370.png"/><Relationship Id="rId30" Type="http://schemas.openxmlformats.org/officeDocument/2006/relationships/image" Target="../media/image1400.png"/><Relationship Id="rId35" Type="http://schemas.openxmlformats.org/officeDocument/2006/relationships/image" Target="../media/image1450.png"/><Relationship Id="rId8" Type="http://schemas.openxmlformats.org/officeDocument/2006/relationships/image" Target="../media/image118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1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164.emf"/><Relationship Id="rId18" Type="http://schemas.openxmlformats.org/officeDocument/2006/relationships/image" Target="../media/image263.png"/><Relationship Id="rId3" Type="http://schemas.openxmlformats.org/officeDocument/2006/relationships/image" Target="../media/image254.png"/><Relationship Id="rId21" Type="http://schemas.openxmlformats.org/officeDocument/2006/relationships/image" Target="../media/image46.png"/><Relationship Id="rId7" Type="http://schemas.openxmlformats.org/officeDocument/2006/relationships/image" Target="../media/image258.png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262.png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7.png"/><Relationship Id="rId11" Type="http://schemas.openxmlformats.org/officeDocument/2006/relationships/image" Target="../media/image163.emf"/><Relationship Id="rId5" Type="http://schemas.openxmlformats.org/officeDocument/2006/relationships/image" Target="../media/image256.png"/><Relationship Id="rId15" Type="http://schemas.openxmlformats.org/officeDocument/2006/relationships/image" Target="../media/image260.png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264.png"/><Relationship Id="rId4" Type="http://schemas.openxmlformats.org/officeDocument/2006/relationships/image" Target="../media/image255.png"/><Relationship Id="rId9" Type="http://schemas.openxmlformats.org/officeDocument/2006/relationships/image" Target="../media/image162.emf"/><Relationship Id="rId14" Type="http://schemas.openxmlformats.org/officeDocument/2006/relationships/image" Target="../media/image259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67.png"/><Relationship Id="rId7" Type="http://schemas.openxmlformats.org/officeDocument/2006/relationships/image" Target="../media/image255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4.png"/><Relationship Id="rId5" Type="http://schemas.openxmlformats.org/officeDocument/2006/relationships/image" Target="../media/image46.png"/><Relationship Id="rId10" Type="http://schemas.openxmlformats.org/officeDocument/2006/relationships/image" Target="../media/image258.png"/><Relationship Id="rId4" Type="http://schemas.openxmlformats.org/officeDocument/2006/relationships/image" Target="../media/image268.png"/><Relationship Id="rId9" Type="http://schemas.openxmlformats.org/officeDocument/2006/relationships/image" Target="../media/image2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70.png"/><Relationship Id="rId7" Type="http://schemas.openxmlformats.org/officeDocument/2006/relationships/image" Target="../media/image255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4.png"/><Relationship Id="rId11" Type="http://schemas.openxmlformats.org/officeDocument/2006/relationships/image" Target="../media/image272.png"/><Relationship Id="rId5" Type="http://schemas.openxmlformats.org/officeDocument/2006/relationships/image" Target="../media/image46.png"/><Relationship Id="rId10" Type="http://schemas.openxmlformats.org/officeDocument/2006/relationships/image" Target="../media/image258.png"/><Relationship Id="rId4" Type="http://schemas.openxmlformats.org/officeDocument/2006/relationships/image" Target="../media/image271.png"/><Relationship Id="rId9" Type="http://schemas.openxmlformats.org/officeDocument/2006/relationships/image" Target="../media/image257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69.png"/><Relationship Id="rId7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278.png"/><Relationship Id="rId5" Type="http://schemas.openxmlformats.org/officeDocument/2006/relationships/image" Target="../media/image271.png"/><Relationship Id="rId10" Type="http://schemas.openxmlformats.org/officeDocument/2006/relationships/image" Target="../media/image277.png"/><Relationship Id="rId4" Type="http://schemas.openxmlformats.org/officeDocument/2006/relationships/image" Target="../media/image270.png"/><Relationship Id="rId9" Type="http://schemas.openxmlformats.org/officeDocument/2006/relationships/image" Target="../media/image276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228.emf"/><Relationship Id="rId3" Type="http://schemas.openxmlformats.org/officeDocument/2006/relationships/image" Target="../media/image223.emf"/><Relationship Id="rId7" Type="http://schemas.openxmlformats.org/officeDocument/2006/relationships/image" Target="../media/image225.emf"/><Relationship Id="rId12" Type="http://schemas.openxmlformats.org/officeDocument/2006/relationships/oleObject" Target="../embeddings/oleObject52.bin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227.emf"/><Relationship Id="rId5" Type="http://schemas.openxmlformats.org/officeDocument/2006/relationships/image" Target="../media/image224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226.em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hyperlink" Target="https://blog.acolyer.org/2016/04/21/the-amazing-power-of-word-vecto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1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5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2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3" Type="http://schemas.microsoft.com/office/2007/relationships/media" Target="../media/media28.wav"/><Relationship Id="rId18" Type="http://schemas.openxmlformats.org/officeDocument/2006/relationships/audio" Target="../media/media30.wav"/><Relationship Id="rId26" Type="http://schemas.openxmlformats.org/officeDocument/2006/relationships/audio" Target="../media/media34.wav"/><Relationship Id="rId39" Type="http://schemas.microsoft.com/office/2007/relationships/media" Target="../media/media41.wav"/><Relationship Id="rId21" Type="http://schemas.microsoft.com/office/2007/relationships/media" Target="../media/media32.wav"/><Relationship Id="rId34" Type="http://schemas.openxmlformats.org/officeDocument/2006/relationships/audio" Target="../media/media38.wav"/><Relationship Id="rId42" Type="http://schemas.openxmlformats.org/officeDocument/2006/relationships/audio" Target="../media/media42.wav"/><Relationship Id="rId47" Type="http://schemas.microsoft.com/office/2007/relationships/media" Target="../media/media45.wav"/><Relationship Id="rId50" Type="http://schemas.openxmlformats.org/officeDocument/2006/relationships/notesSlide" Target="../notesSlides/notesSlide22.xml"/><Relationship Id="rId7" Type="http://schemas.microsoft.com/office/2007/relationships/media" Target="../media/media25.wav"/><Relationship Id="rId2" Type="http://schemas.openxmlformats.org/officeDocument/2006/relationships/audio" Target="../media/media22.wav"/><Relationship Id="rId16" Type="http://schemas.openxmlformats.org/officeDocument/2006/relationships/audio" Target="../media/media29.wav"/><Relationship Id="rId29" Type="http://schemas.microsoft.com/office/2007/relationships/media" Target="../media/media36.wav"/><Relationship Id="rId11" Type="http://schemas.microsoft.com/office/2007/relationships/media" Target="../media/media27.wav"/><Relationship Id="rId24" Type="http://schemas.openxmlformats.org/officeDocument/2006/relationships/audio" Target="../media/media33.wav"/><Relationship Id="rId32" Type="http://schemas.openxmlformats.org/officeDocument/2006/relationships/audio" Target="../media/media37.wav"/><Relationship Id="rId37" Type="http://schemas.microsoft.com/office/2007/relationships/media" Target="../media/media40.wav"/><Relationship Id="rId40" Type="http://schemas.openxmlformats.org/officeDocument/2006/relationships/audio" Target="../media/media41.wav"/><Relationship Id="rId45" Type="http://schemas.microsoft.com/office/2007/relationships/media" Target="../media/media44.wav"/><Relationship Id="rId5" Type="http://schemas.microsoft.com/office/2007/relationships/media" Target="../media/media24.wav"/><Relationship Id="rId15" Type="http://schemas.microsoft.com/office/2007/relationships/media" Target="../media/media29.wav"/><Relationship Id="rId23" Type="http://schemas.microsoft.com/office/2007/relationships/media" Target="../media/media33.wav"/><Relationship Id="rId28" Type="http://schemas.openxmlformats.org/officeDocument/2006/relationships/audio" Target="../media/media35.wav"/><Relationship Id="rId36" Type="http://schemas.openxmlformats.org/officeDocument/2006/relationships/audio" Target="../media/media39.wav"/><Relationship Id="rId49" Type="http://schemas.openxmlformats.org/officeDocument/2006/relationships/slideLayout" Target="../slideLayouts/slideLayout3.xml"/><Relationship Id="rId10" Type="http://schemas.openxmlformats.org/officeDocument/2006/relationships/audio" Target="../media/media26.wav"/><Relationship Id="rId19" Type="http://schemas.microsoft.com/office/2007/relationships/media" Target="../media/media31.wav"/><Relationship Id="rId31" Type="http://schemas.microsoft.com/office/2007/relationships/media" Target="../media/media37.wav"/><Relationship Id="rId44" Type="http://schemas.openxmlformats.org/officeDocument/2006/relationships/audio" Target="../media/media43.wav"/><Relationship Id="rId4" Type="http://schemas.openxmlformats.org/officeDocument/2006/relationships/audio" Target="../media/media23.wav"/><Relationship Id="rId9" Type="http://schemas.microsoft.com/office/2007/relationships/media" Target="../media/media26.wav"/><Relationship Id="rId14" Type="http://schemas.openxmlformats.org/officeDocument/2006/relationships/audio" Target="../media/media28.wav"/><Relationship Id="rId22" Type="http://schemas.openxmlformats.org/officeDocument/2006/relationships/audio" Target="../media/media32.wav"/><Relationship Id="rId27" Type="http://schemas.microsoft.com/office/2007/relationships/media" Target="../media/media35.wav"/><Relationship Id="rId30" Type="http://schemas.openxmlformats.org/officeDocument/2006/relationships/audio" Target="../media/media36.wav"/><Relationship Id="rId35" Type="http://schemas.microsoft.com/office/2007/relationships/media" Target="../media/media39.wav"/><Relationship Id="rId43" Type="http://schemas.microsoft.com/office/2007/relationships/media" Target="../media/media43.wav"/><Relationship Id="rId48" Type="http://schemas.openxmlformats.org/officeDocument/2006/relationships/audio" Target="../media/media45.wav"/><Relationship Id="rId8" Type="http://schemas.openxmlformats.org/officeDocument/2006/relationships/audio" Target="../media/media25.wav"/><Relationship Id="rId51" Type="http://schemas.openxmlformats.org/officeDocument/2006/relationships/image" Target="../media/image15.png"/><Relationship Id="rId3" Type="http://schemas.microsoft.com/office/2007/relationships/media" Target="../media/media23.wav"/><Relationship Id="rId12" Type="http://schemas.openxmlformats.org/officeDocument/2006/relationships/audio" Target="../media/media27.wav"/><Relationship Id="rId17" Type="http://schemas.microsoft.com/office/2007/relationships/media" Target="../media/media30.wav"/><Relationship Id="rId25" Type="http://schemas.microsoft.com/office/2007/relationships/media" Target="../media/media34.wav"/><Relationship Id="rId33" Type="http://schemas.microsoft.com/office/2007/relationships/media" Target="../media/media38.wav"/><Relationship Id="rId38" Type="http://schemas.openxmlformats.org/officeDocument/2006/relationships/audio" Target="../media/media40.wav"/><Relationship Id="rId46" Type="http://schemas.openxmlformats.org/officeDocument/2006/relationships/audio" Target="../media/media44.wav"/><Relationship Id="rId20" Type="http://schemas.openxmlformats.org/officeDocument/2006/relationships/audio" Target="../media/media31.wav"/><Relationship Id="rId41" Type="http://schemas.microsoft.com/office/2007/relationships/media" Target="../media/media42.wav"/><Relationship Id="rId1" Type="http://schemas.microsoft.com/office/2007/relationships/media" Target="../media/media22.wav"/><Relationship Id="rId6" Type="http://schemas.openxmlformats.org/officeDocument/2006/relationships/audio" Target="../media/media24.wav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2" Type="http://schemas.openxmlformats.org/officeDocument/2006/relationships/image" Target="../media/image282.emf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5.wav"/><Relationship Id="rId7" Type="http://schemas.openxmlformats.org/officeDocument/2006/relationships/slideLayout" Target="../slideLayouts/slideLayout6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43.png"/><Relationship Id="rId4" Type="http://schemas.openxmlformats.org/officeDocument/2006/relationships/audio" Target="../media/media5.wav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q8YCCqYvX0" TargetMode="External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8.mp3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5" Type="http://schemas.microsoft.com/office/2007/relationships/media" Target="../media/media9.mp3"/><Relationship Id="rId4" Type="http://schemas.openxmlformats.org/officeDocument/2006/relationships/audio" Target="../media/media8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1.png"/><Relationship Id="rId5" Type="http://schemas.openxmlformats.org/officeDocument/2006/relationships/image" Target="../media/image662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3" Type="http://schemas.openxmlformats.org/officeDocument/2006/relationships/image" Target="../media/image33.png"/><Relationship Id="rId7" Type="http://schemas.openxmlformats.org/officeDocument/2006/relationships/image" Target="../media/image68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7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WAV"/><Relationship Id="rId13" Type="http://schemas.openxmlformats.org/officeDocument/2006/relationships/image" Target="../media/image75.png"/><Relationship Id="rId3" Type="http://schemas.microsoft.com/office/2007/relationships/media" Target="../media/media11.WAV"/><Relationship Id="rId7" Type="http://schemas.microsoft.com/office/2007/relationships/media" Target="../media/media13.WAV"/><Relationship Id="rId12" Type="http://schemas.openxmlformats.org/officeDocument/2006/relationships/image" Target="../media/image74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openxmlformats.org/officeDocument/2006/relationships/image" Target="../media/image73.png"/><Relationship Id="rId5" Type="http://schemas.microsoft.com/office/2007/relationships/media" Target="../media/media12.WAV"/><Relationship Id="rId10" Type="http://schemas.openxmlformats.org/officeDocument/2006/relationships/image" Target="../media/image72.png"/><Relationship Id="rId4" Type="http://schemas.openxmlformats.org/officeDocument/2006/relationships/audio" Target="../media/media11.WAV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9.JPG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8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oundsofspeech.uiowa.edu/resources/spanish/spanish.html" TargetMode="External"/><Relationship Id="rId2" Type="http://schemas.openxmlformats.org/officeDocument/2006/relationships/hyperlink" Target="http://soundsofspeech.uiowa.edu/resources/english/english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hyperlink" Target="http://soundsofspeech.uiowa.edu/resources/german/german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1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4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7.bin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emf"/><Relationship Id="rId18" Type="http://schemas.openxmlformats.org/officeDocument/2006/relationships/image" Target="../media/image118.wmf"/><Relationship Id="rId26" Type="http://schemas.openxmlformats.org/officeDocument/2006/relationships/image" Target="../media/image124.png"/><Relationship Id="rId3" Type="http://schemas.openxmlformats.org/officeDocument/2006/relationships/image" Target="../media/image109.wmf"/><Relationship Id="rId21" Type="http://schemas.openxmlformats.org/officeDocument/2006/relationships/oleObject" Target="../embeddings/oleObject27.bin"/><Relationship Id="rId34" Type="http://schemas.openxmlformats.org/officeDocument/2006/relationships/image" Target="../media/image132.png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24.bin"/><Relationship Id="rId17" Type="http://schemas.openxmlformats.org/officeDocument/2006/relationships/oleObject" Target="../embeddings/oleObject25.bin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2" Type="http://schemas.openxmlformats.org/officeDocument/2006/relationships/oleObject" Target="../embeddings/oleObject19.bin"/><Relationship Id="rId16" Type="http://schemas.openxmlformats.org/officeDocument/2006/relationships/image" Target="../media/image117.emf"/><Relationship Id="rId20" Type="http://schemas.openxmlformats.org/officeDocument/2006/relationships/image" Target="../media/image119.wmf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13.emf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5" Type="http://schemas.openxmlformats.org/officeDocument/2006/relationships/image" Target="../media/image110.wmf"/><Relationship Id="rId15" Type="http://schemas.openxmlformats.org/officeDocument/2006/relationships/image" Target="../media/image116.emf"/><Relationship Id="rId28" Type="http://schemas.openxmlformats.org/officeDocument/2006/relationships/image" Target="../media/image126.png"/><Relationship Id="rId10" Type="http://schemas.openxmlformats.org/officeDocument/2006/relationships/oleObject" Target="../embeddings/oleObject23.bin"/><Relationship Id="rId19" Type="http://schemas.openxmlformats.org/officeDocument/2006/relationships/oleObject" Target="../embeddings/oleObject26.bin"/><Relationship Id="rId31" Type="http://schemas.openxmlformats.org/officeDocument/2006/relationships/image" Target="../media/image129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12.emf"/><Relationship Id="rId14" Type="http://schemas.openxmlformats.org/officeDocument/2006/relationships/image" Target="../media/image115.emf"/><Relationship Id="rId22" Type="http://schemas.openxmlformats.org/officeDocument/2006/relationships/image" Target="../media/image120.wmf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8" Type="http://schemas.openxmlformats.org/officeDocument/2006/relationships/oleObject" Target="../embeddings/oleObject22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8" Type="http://schemas.openxmlformats.org/officeDocument/2006/relationships/image" Target="../media/image670.png"/><Relationship Id="rId3" Type="http://schemas.openxmlformats.org/officeDocument/2006/relationships/image" Target="../media/image119.png"/><Relationship Id="rId21" Type="http://schemas.openxmlformats.org/officeDocument/2006/relationships/image" Target="../media/image1072.png"/><Relationship Id="rId7" Type="http://schemas.openxmlformats.org/officeDocument/2006/relationships/image" Target="../media/image109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661.png"/><Relationship Id="rId16" Type="http://schemas.openxmlformats.org/officeDocument/2006/relationships/image" Target="../media/image651.png"/><Relationship Id="rId20" Type="http://schemas.openxmlformats.org/officeDocument/2006/relationships/image" Target="../media/image690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110.wmf"/><Relationship Id="rId5" Type="http://schemas.openxmlformats.org/officeDocument/2006/relationships/image" Target="../media/image109.wmf"/><Relationship Id="rId15" Type="http://schemas.openxmlformats.org/officeDocument/2006/relationships/image" Target="../media/image111.wmf"/><Relationship Id="rId23" Type="http://schemas.openxmlformats.org/officeDocument/2006/relationships/image" Target="../media/image1092.png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680.png"/><Relationship Id="rId4" Type="http://schemas.openxmlformats.org/officeDocument/2006/relationships/oleObject" Target="../embeddings/oleObject19.bin"/><Relationship Id="rId14" Type="http://schemas.openxmlformats.org/officeDocument/2006/relationships/oleObject" Target="../embeddings/oleObject21.bin"/><Relationship Id="rId22" Type="http://schemas.openxmlformats.org/officeDocument/2006/relationships/image" Target="../media/image108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80.png"/><Relationship Id="rId7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0" Type="http://schemas.openxmlformats.org/officeDocument/2006/relationships/image" Target="../media/image65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4.png"/><Relationship Id="rId7" Type="http://schemas.openxmlformats.org/officeDocument/2006/relationships/image" Target="../media/image141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2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>
          <a:xfrm>
            <a:off x="685800" y="2971800"/>
            <a:ext cx="7772400" cy="1470025"/>
          </a:xfrm>
        </p:spPr>
        <p:txBody>
          <a:bodyPr>
            <a:normAutofit fontScale="90000"/>
          </a:bodyPr>
          <a:lstStyle/>
          <a:p>
            <a:br>
              <a:rPr lang="en-US" sz="2700" dirty="0"/>
            </a:br>
            <a:br>
              <a:rPr lang="en-US" sz="2700" dirty="0"/>
            </a:br>
            <a:r>
              <a:rPr lang="en-US" dirty="0"/>
              <a:t>Speech modeling 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Automatic speech recognition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Romain Serizel (Slides by D. </a:t>
            </a:r>
            <a:r>
              <a:rPr lang="en-US" sz="2700" dirty="0" err="1"/>
              <a:t>Jouvet</a:t>
            </a:r>
            <a:r>
              <a:rPr lang="en-US" sz="2700" dirty="0"/>
              <a:t>)</a:t>
            </a:r>
            <a:br>
              <a:rPr lang="en-US" sz="2700" dirty="0"/>
            </a:br>
            <a:r>
              <a:rPr lang="en-US" sz="2700" dirty="0"/>
              <a:t>LORIA – INRIA - Nancy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584" y="3931578"/>
            <a:ext cx="1003648" cy="36151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52" y="4419628"/>
            <a:ext cx="595112" cy="5951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141270"/>
            <a:ext cx="1296144" cy="5734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Automatic speech recognition - modeling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424231" y="3767758"/>
            <a:ext cx="1223963" cy="56832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Speech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corpus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790588" y="3779664"/>
            <a:ext cx="2088927" cy="5445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Estimating parameters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of acoustic models</a:t>
            </a:r>
          </a:p>
        </p:txBody>
      </p:sp>
      <p:cxnSp>
        <p:nvCxnSpPr>
          <p:cNvPr id="11" name="AutoShape 8"/>
          <p:cNvCxnSpPr>
            <a:cxnSpLocks noChangeShapeType="1"/>
            <a:stCxn id="9" idx="6"/>
            <a:endCxn id="43" idx="1"/>
          </p:cNvCxnSpPr>
          <p:nvPr/>
        </p:nvCxnSpPr>
        <p:spPr bwMode="auto">
          <a:xfrm flipV="1">
            <a:off x="1648194" y="4049934"/>
            <a:ext cx="645679" cy="198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9"/>
          <p:cNvCxnSpPr>
            <a:cxnSpLocks noChangeShapeType="1"/>
            <a:stCxn id="26" idx="3"/>
            <a:endCxn id="9" idx="0"/>
          </p:cNvCxnSpPr>
          <p:nvPr/>
        </p:nvCxnSpPr>
        <p:spPr bwMode="auto">
          <a:xfrm flipH="1">
            <a:off x="1036213" y="2401579"/>
            <a:ext cx="3658247" cy="1366179"/>
          </a:xfrm>
          <a:prstGeom prst="bentConnector4">
            <a:avLst>
              <a:gd name="adj1" fmla="val -6249"/>
              <a:gd name="adj2" fmla="val 59935"/>
            </a:avLst>
          </a:prstGeom>
          <a:noFill/>
          <a:ln w="44450" cmpd="dbl">
            <a:solidFill>
              <a:schemeClr val="tx2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590605" y="2130116"/>
            <a:ext cx="1263650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Acoustic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6390705" y="1629259"/>
            <a:ext cx="1352550" cy="2873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Speech detection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7216205" y="2130116"/>
            <a:ext cx="1263650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Decoding</a:t>
            </a:r>
          </a:p>
        </p:txBody>
      </p:sp>
      <p:cxnSp>
        <p:nvCxnSpPr>
          <p:cNvPr id="18" name="AutoShape 15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6854255" y="2401579"/>
            <a:ext cx="36195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16"/>
          <p:cNvCxnSpPr>
            <a:cxnSpLocks noChangeShapeType="1"/>
            <a:stCxn id="14" idx="0"/>
            <a:endCxn id="15" idx="1"/>
          </p:cNvCxnSpPr>
          <p:nvPr/>
        </p:nvCxnSpPr>
        <p:spPr bwMode="auto">
          <a:xfrm rot="5400000" flipH="1" flipV="1">
            <a:off x="6127973" y="1867385"/>
            <a:ext cx="357188" cy="168275"/>
          </a:xfrm>
          <a:prstGeom prst="bentConnector2">
            <a:avLst/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0" name="AutoShape 17"/>
          <p:cNvCxnSpPr>
            <a:cxnSpLocks noChangeShapeType="1"/>
            <a:stCxn id="15" idx="3"/>
            <a:endCxn id="16" idx="0"/>
          </p:cNvCxnSpPr>
          <p:nvPr/>
        </p:nvCxnSpPr>
        <p:spPr bwMode="auto">
          <a:xfrm>
            <a:off x="7743255" y="1772928"/>
            <a:ext cx="104775" cy="357188"/>
          </a:xfrm>
          <a:prstGeom prst="bentConnector2">
            <a:avLst/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1" name="AutoShape 18"/>
          <p:cNvCxnSpPr>
            <a:cxnSpLocks noChangeShapeType="1"/>
            <a:stCxn id="56" idx="7"/>
            <a:endCxn id="16" idx="2"/>
          </p:cNvCxnSpPr>
          <p:nvPr/>
        </p:nvCxnSpPr>
        <p:spPr bwMode="auto">
          <a:xfrm flipV="1">
            <a:off x="7635434" y="2673041"/>
            <a:ext cx="212596" cy="284824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graphicFrame>
        <p:nvGraphicFramePr>
          <p:cNvPr id="2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831301"/>
              </p:ext>
            </p:extLst>
          </p:nvPr>
        </p:nvGraphicFramePr>
        <p:xfrm>
          <a:off x="6947918" y="2172184"/>
          <a:ext cx="2159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640" imgH="203040" progId="Equation.3">
                  <p:embed/>
                </p:oleObj>
              </mc:Choice>
              <mc:Fallback>
                <p:oleObj name="Equation" r:id="rId2" imgW="215640" imgH="203040" progId="Equation.3">
                  <p:embed/>
                  <p:pic>
                    <p:nvPicPr>
                      <p:cNvPr id="22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918" y="2172184"/>
                        <a:ext cx="215900" cy="20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05866" y="2130116"/>
            <a:ext cx="767557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610741" y="2130116"/>
            <a:ext cx="930276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Ambient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noises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701034" y="2130116"/>
            <a:ext cx="915516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Sound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recording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788793" y="2130116"/>
            <a:ext cx="905667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Trans-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</a:p>
        </p:txBody>
      </p:sp>
      <p:cxnSp>
        <p:nvCxnSpPr>
          <p:cNvPr id="27" name="AutoShape 26"/>
          <p:cNvCxnSpPr>
            <a:cxnSpLocks noChangeShapeType="1"/>
            <a:endCxn id="23" idx="1"/>
          </p:cNvCxnSpPr>
          <p:nvPr/>
        </p:nvCxnSpPr>
        <p:spPr bwMode="auto">
          <a:xfrm>
            <a:off x="251670" y="2399251"/>
            <a:ext cx="454196" cy="232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27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1473423" y="2401579"/>
            <a:ext cx="137318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29" name="AutoShape 28"/>
          <p:cNvCxnSpPr>
            <a:cxnSpLocks noChangeShapeType="1"/>
            <a:stCxn id="24" idx="3"/>
            <a:endCxn id="25" idx="1"/>
          </p:cNvCxnSpPr>
          <p:nvPr/>
        </p:nvCxnSpPr>
        <p:spPr bwMode="auto">
          <a:xfrm>
            <a:off x="2541017" y="2401579"/>
            <a:ext cx="160017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30" name="AutoShape 29"/>
          <p:cNvCxnSpPr>
            <a:cxnSpLocks noChangeShapeType="1"/>
            <a:stCxn id="25" idx="3"/>
            <a:endCxn id="26" idx="1"/>
          </p:cNvCxnSpPr>
          <p:nvPr/>
        </p:nvCxnSpPr>
        <p:spPr bwMode="auto">
          <a:xfrm>
            <a:off x="3616550" y="2401579"/>
            <a:ext cx="172243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31" name="AutoShape 30"/>
          <p:cNvCxnSpPr>
            <a:cxnSpLocks noChangeShapeType="1"/>
            <a:stCxn id="26" idx="3"/>
            <a:endCxn id="14" idx="1"/>
          </p:cNvCxnSpPr>
          <p:nvPr/>
        </p:nvCxnSpPr>
        <p:spPr bwMode="auto">
          <a:xfrm>
            <a:off x="4694460" y="2401579"/>
            <a:ext cx="896145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32" name="AutoShape 31"/>
          <p:cNvCxnSpPr>
            <a:cxnSpLocks noChangeShapeType="1"/>
          </p:cNvCxnSpPr>
          <p:nvPr/>
        </p:nvCxnSpPr>
        <p:spPr bwMode="auto">
          <a:xfrm>
            <a:off x="8479855" y="2402373"/>
            <a:ext cx="556641" cy="793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202621"/>
              </p:ext>
            </p:extLst>
          </p:nvPr>
        </p:nvGraphicFramePr>
        <p:xfrm>
          <a:off x="179512" y="2211873"/>
          <a:ext cx="20320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03040" progId="Equation.3">
                  <p:embed/>
                </p:oleObj>
              </mc:Choice>
              <mc:Fallback>
                <p:oleObj name="Equation" r:id="rId4" imgW="253800" imgH="20304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211873"/>
                        <a:ext cx="203200" cy="16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11"/>
          <p:cNvSpPr>
            <a:spLocks noChangeArrowheads="1"/>
          </p:cNvSpPr>
          <p:nvPr/>
        </p:nvSpPr>
        <p:spPr bwMode="auto">
          <a:xfrm>
            <a:off x="2293873" y="3778471"/>
            <a:ext cx="1263650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Acoustic 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cxnSp>
        <p:nvCxnSpPr>
          <p:cNvPr id="51" name="Connecteur droit avec flèche 50"/>
          <p:cNvCxnSpPr>
            <a:stCxn id="43" idx="3"/>
          </p:cNvCxnSpPr>
          <p:nvPr/>
        </p:nvCxnSpPr>
        <p:spPr>
          <a:xfrm>
            <a:off x="3557523" y="4049934"/>
            <a:ext cx="233065" cy="198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165673" y="3651654"/>
            <a:ext cx="3826434" cy="785994"/>
          </a:xfrm>
          <a:prstGeom prst="rect">
            <a:avLst/>
          </a:prstGeom>
          <a:noFill/>
          <a:ln w="190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32"/>
          <p:cNvSpPr txBox="1">
            <a:spLocks noChangeArrowheads="1"/>
          </p:cNvSpPr>
          <p:nvPr/>
        </p:nvSpPr>
        <p:spPr bwMode="auto">
          <a:xfrm>
            <a:off x="2854820" y="3504501"/>
            <a:ext cx="2039075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0" rIns="36000" bIns="0">
            <a:spAutoFit/>
          </a:bodyPr>
          <a:lstStyle/>
          <a:p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Training acoustic models</a:t>
            </a:r>
          </a:p>
        </p:txBody>
      </p:sp>
      <p:sp>
        <p:nvSpPr>
          <p:cNvPr id="54" name="Ellipse 53"/>
          <p:cNvSpPr/>
          <p:nvPr/>
        </p:nvSpPr>
        <p:spPr>
          <a:xfrm>
            <a:off x="7381007" y="4038085"/>
            <a:ext cx="1367457" cy="52868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b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879689"/>
              </p:ext>
            </p:extLst>
          </p:nvPr>
        </p:nvGraphicFramePr>
        <p:xfrm>
          <a:off x="8785671" y="2134085"/>
          <a:ext cx="250825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800" imgH="253800" progId="Equation.3">
                  <p:embed/>
                </p:oleObj>
              </mc:Choice>
              <mc:Fallback>
                <p:oleObj name="Equation" r:id="rId6" imgW="253800" imgH="253800" progId="Equation.3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5671" y="2134085"/>
                        <a:ext cx="250825" cy="252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AutoShape 18"/>
          <p:cNvCxnSpPr>
            <a:cxnSpLocks noChangeShapeType="1"/>
            <a:stCxn id="55" idx="0"/>
            <a:endCxn id="16" idx="2"/>
          </p:cNvCxnSpPr>
          <p:nvPr/>
        </p:nvCxnSpPr>
        <p:spPr bwMode="auto">
          <a:xfrm flipV="1">
            <a:off x="7678653" y="2673041"/>
            <a:ext cx="169377" cy="77524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71" name="AutoShape 18"/>
          <p:cNvCxnSpPr>
            <a:cxnSpLocks noChangeShapeType="1"/>
            <a:stCxn id="54" idx="0"/>
            <a:endCxn id="16" idx="2"/>
          </p:cNvCxnSpPr>
          <p:nvPr/>
        </p:nvCxnSpPr>
        <p:spPr bwMode="auto">
          <a:xfrm flipH="1" flipV="1">
            <a:off x="7848030" y="2673041"/>
            <a:ext cx="216706" cy="1365044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sp>
        <p:nvSpPr>
          <p:cNvPr id="55" name="Ellipse 54"/>
          <p:cNvSpPr/>
          <p:nvPr/>
        </p:nvSpPr>
        <p:spPr>
          <a:xfrm>
            <a:off x="6971098" y="3448286"/>
            <a:ext cx="1415109" cy="56419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 &amp;</a:t>
            </a:r>
            <a:b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pronunciations</a:t>
            </a:r>
          </a:p>
        </p:txBody>
      </p:sp>
      <p:sp>
        <p:nvSpPr>
          <p:cNvPr id="56" name="Ellipse 55"/>
          <p:cNvSpPr/>
          <p:nvPr/>
        </p:nvSpPr>
        <p:spPr>
          <a:xfrm>
            <a:off x="6496852" y="2878115"/>
            <a:ext cx="1333932" cy="54456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</a:t>
            </a:r>
            <a:b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cxnSp>
        <p:nvCxnSpPr>
          <p:cNvPr id="87" name="Connecteur droit avec flèche 86"/>
          <p:cNvCxnSpPr>
            <a:stCxn id="10" idx="3"/>
            <a:endCxn id="56" idx="3"/>
          </p:cNvCxnSpPr>
          <p:nvPr/>
        </p:nvCxnSpPr>
        <p:spPr>
          <a:xfrm flipV="1">
            <a:off x="5879515" y="3342931"/>
            <a:ext cx="812687" cy="708990"/>
          </a:xfrm>
          <a:prstGeom prst="straightConnector1">
            <a:avLst/>
          </a:prstGeom>
          <a:ln w="44450" cmpd="dbl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7"/>
          <p:cNvSpPr>
            <a:spLocks noChangeArrowheads="1"/>
          </p:cNvSpPr>
          <p:nvPr/>
        </p:nvSpPr>
        <p:spPr bwMode="auto">
          <a:xfrm>
            <a:off x="3790588" y="4648448"/>
            <a:ext cx="2088927" cy="5445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Selecting vocabulary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&amp; word pronunciations</a:t>
            </a:r>
          </a:p>
        </p:txBody>
      </p:sp>
      <p:sp>
        <p:nvSpPr>
          <p:cNvPr id="89" name="Rectangle 7"/>
          <p:cNvSpPr>
            <a:spLocks noChangeArrowheads="1"/>
          </p:cNvSpPr>
          <p:nvPr/>
        </p:nvSpPr>
        <p:spPr bwMode="auto">
          <a:xfrm>
            <a:off x="3790588" y="5517232"/>
            <a:ext cx="2088927" cy="5445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Estimating parameters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of language models</a:t>
            </a:r>
          </a:p>
        </p:txBody>
      </p:sp>
      <p:cxnSp>
        <p:nvCxnSpPr>
          <p:cNvPr id="90" name="Connecteur droit avec flèche 89"/>
          <p:cNvCxnSpPr>
            <a:stCxn id="88" idx="3"/>
            <a:endCxn id="55" idx="3"/>
          </p:cNvCxnSpPr>
          <p:nvPr/>
        </p:nvCxnSpPr>
        <p:spPr>
          <a:xfrm flipV="1">
            <a:off x="5879515" y="3929856"/>
            <a:ext cx="1298821" cy="990849"/>
          </a:xfrm>
          <a:prstGeom prst="straightConnector1">
            <a:avLst/>
          </a:prstGeom>
          <a:ln w="44450" cmpd="dbl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89" idx="3"/>
            <a:endCxn id="54" idx="3"/>
          </p:cNvCxnSpPr>
          <p:nvPr/>
        </p:nvCxnSpPr>
        <p:spPr>
          <a:xfrm flipV="1">
            <a:off x="5879515" y="4489342"/>
            <a:ext cx="1701751" cy="1300147"/>
          </a:xfrm>
          <a:prstGeom prst="straightConnector1">
            <a:avLst/>
          </a:prstGeom>
          <a:ln w="44450" cmpd="dbl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6"/>
          <p:cNvSpPr>
            <a:spLocks noChangeArrowheads="1"/>
          </p:cNvSpPr>
          <p:nvPr/>
        </p:nvSpPr>
        <p:spPr bwMode="auto">
          <a:xfrm>
            <a:off x="1844202" y="5493420"/>
            <a:ext cx="1223963" cy="568325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corpus</a:t>
            </a:r>
          </a:p>
        </p:txBody>
      </p:sp>
      <p:cxnSp>
        <p:nvCxnSpPr>
          <p:cNvPr id="98" name="Connecteur droit avec flèche 97"/>
          <p:cNvCxnSpPr>
            <a:stCxn id="96" idx="6"/>
            <a:endCxn id="89" idx="1"/>
          </p:cNvCxnSpPr>
          <p:nvPr/>
        </p:nvCxnSpPr>
        <p:spPr>
          <a:xfrm>
            <a:off x="3068165" y="5777583"/>
            <a:ext cx="722423" cy="1190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>
            <a:stCxn id="9" idx="4"/>
            <a:endCxn id="96" idx="1"/>
          </p:cNvCxnSpPr>
          <p:nvPr/>
        </p:nvCxnSpPr>
        <p:spPr>
          <a:xfrm>
            <a:off x="1036213" y="4336083"/>
            <a:ext cx="987234" cy="124056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 Box 32"/>
          <p:cNvSpPr txBox="1">
            <a:spLocks noChangeArrowheads="1"/>
          </p:cNvSpPr>
          <p:nvPr/>
        </p:nvSpPr>
        <p:spPr bwMode="auto">
          <a:xfrm>
            <a:off x="1703290" y="6266389"/>
            <a:ext cx="1824786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0" rIns="36000" bIns="0">
            <a:spAutoFit/>
          </a:bodyPr>
          <a:lstStyle/>
          <a:p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Newspapers, web, ….</a:t>
            </a:r>
          </a:p>
        </p:txBody>
      </p:sp>
      <p:cxnSp>
        <p:nvCxnSpPr>
          <p:cNvPr id="112" name="Connecteur droit avec flèche 111"/>
          <p:cNvCxnSpPr>
            <a:stCxn id="110" idx="0"/>
            <a:endCxn id="96" idx="4"/>
          </p:cNvCxnSpPr>
          <p:nvPr/>
        </p:nvCxnSpPr>
        <p:spPr>
          <a:xfrm flipH="1" flipV="1">
            <a:off x="2456184" y="6061745"/>
            <a:ext cx="159499" cy="20464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865968" y="4768190"/>
            <a:ext cx="1157479" cy="3858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Transcription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3" grpId="0" animBg="1"/>
      <p:bldP spid="52" grpId="0" animBg="1"/>
      <p:bldP spid="53" grpId="0" animBg="1"/>
      <p:bldP spid="88" grpId="0" animBg="1"/>
      <p:bldP spid="89" grpId="0" animBg="1"/>
      <p:bldP spid="96" grpId="0" animBg="1"/>
      <p:bldP spid="110" grpId="0" animBg="1"/>
      <p:bldP spid="9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of model parameters</a:t>
            </a:r>
            <a:br>
              <a:rPr lang="en-US" dirty="0"/>
            </a:br>
            <a:r>
              <a:rPr lang="en-US" dirty="0"/>
              <a:t>transition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Iterative procedure – at each iteration</a:t>
                </a:r>
              </a:p>
              <a:p>
                <a:pPr lvl="1"/>
                <a:r>
                  <a:rPr lang="en-US" dirty="0"/>
                  <a:t>The new value of the </a:t>
                </a:r>
                <a:r>
                  <a:rPr lang="en-US" b="1" dirty="0"/>
                  <a:t>transition probability from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to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given </a:t>
                </a:r>
                <a:br>
                  <a:rPr lang="en-US" dirty="0"/>
                </a:br>
                <a:r>
                  <a:rPr lang="en-US" dirty="0"/>
                  <a:t>by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Λ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Λ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/>
                          </a:rPr>
                          <m:t>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probability of usage of the transition for moving from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to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(for the observation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>
                  <a:buFontTx/>
                  <a:buChar char="-"/>
                </a:pPr>
                <a:endParaRPr lang="en-US" dirty="0"/>
              </a:p>
              <a:p>
                <a:pPr lvl="1">
                  <a:buFontTx/>
                  <a:buChar char="-"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𝜁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Λ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Typically a few iterations (from 5 to 20 iterations)</a:t>
                </a:r>
              </a:p>
              <a:p>
                <a:endParaRPr lang="en-US" dirty="0"/>
              </a:p>
              <a:p>
                <a:r>
                  <a:rPr lang="en-US" i="1" dirty="0"/>
                  <a:t>( This algorithm is also known as Baum-Welch algorithm )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910459" y="3169939"/>
            <a:ext cx="792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Forward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267495" y="3158341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Backward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06465" y="3477716"/>
            <a:ext cx="24610" cy="242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8" idx="2"/>
          </p:cNvCxnSpPr>
          <p:nvPr/>
        </p:nvCxnSpPr>
        <p:spPr>
          <a:xfrm>
            <a:off x="6721306" y="3466118"/>
            <a:ext cx="118406" cy="253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518731" y="773977"/>
                <a:ext cx="262526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731" y="773977"/>
                <a:ext cx="2625269" cy="391646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54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model parameters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101</a:t>
            </a:fld>
            <a:endParaRPr lang="en-US" dirty="0"/>
          </a:p>
        </p:txBody>
      </p:sp>
      <p:grpSp>
        <p:nvGrpSpPr>
          <p:cNvPr id="129" name="Groupe 128"/>
          <p:cNvGrpSpPr/>
          <p:nvPr/>
        </p:nvGrpSpPr>
        <p:grpSpPr>
          <a:xfrm>
            <a:off x="1248229" y="1316585"/>
            <a:ext cx="6567033" cy="5062444"/>
            <a:chOff x="1867725" y="1316585"/>
            <a:chExt cx="5947537" cy="4553930"/>
          </a:xfrm>
        </p:grpSpPr>
        <p:grpSp>
          <p:nvGrpSpPr>
            <p:cNvPr id="7" name="Groupe 6"/>
            <p:cNvGrpSpPr/>
            <p:nvPr/>
          </p:nvGrpSpPr>
          <p:grpSpPr>
            <a:xfrm>
              <a:off x="1867725" y="1316585"/>
              <a:ext cx="5947537" cy="4553930"/>
              <a:chOff x="1493838" y="795338"/>
              <a:chExt cx="6210510" cy="5435219"/>
            </a:xfrm>
          </p:grpSpPr>
          <p:pic>
            <p:nvPicPr>
              <p:cNvPr id="8" name="Picture 4" descr="Numériser0005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15424"/>
              <a:stretch/>
            </p:blipFill>
            <p:spPr bwMode="auto">
              <a:xfrm>
                <a:off x="1493838" y="795338"/>
                <a:ext cx="6156325" cy="4349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M:\reco\jouvet\doc_publis\transpar.99\enr0_v01.gif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82" t="-850" r="12086"/>
              <a:stretch/>
            </p:blipFill>
            <p:spPr bwMode="auto">
              <a:xfrm>
                <a:off x="2555776" y="5049180"/>
                <a:ext cx="5148572" cy="1181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" name="Connecteur droit 4"/>
            <p:cNvCxnSpPr/>
            <p:nvPr/>
          </p:nvCxnSpPr>
          <p:spPr>
            <a:xfrm flipV="1">
              <a:off x="4981575" y="2443162"/>
              <a:ext cx="228600" cy="357188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V="1">
              <a:off x="2952750" y="2800350"/>
              <a:ext cx="681038" cy="20803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flipV="1">
              <a:off x="3167062" y="2804762"/>
              <a:ext cx="681038" cy="20803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 flipV="1">
              <a:off x="3400425" y="2795938"/>
              <a:ext cx="681038" cy="20803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>
            <a:xfrm flipV="1">
              <a:off x="3617118" y="2813586"/>
              <a:ext cx="681038" cy="20803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 flipV="1">
              <a:off x="3848100" y="2795938"/>
              <a:ext cx="681038" cy="20803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flipV="1">
              <a:off x="4074319" y="2795938"/>
              <a:ext cx="681038" cy="20803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flipV="1">
              <a:off x="4300538" y="2795938"/>
              <a:ext cx="681038" cy="20803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 flipV="1">
              <a:off x="2952750" y="2804762"/>
              <a:ext cx="1354931" cy="205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/>
          </p:nvCxnSpPr>
          <p:spPr>
            <a:xfrm flipV="1">
              <a:off x="3167062" y="2813586"/>
              <a:ext cx="914401" cy="13602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 flipV="1">
              <a:off x="3405188" y="2813586"/>
              <a:ext cx="454819" cy="6773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/>
          </p:nvCxnSpPr>
          <p:spPr>
            <a:xfrm flipV="1">
              <a:off x="3181350" y="2800350"/>
              <a:ext cx="1347788" cy="20518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 flipV="1">
              <a:off x="3407570" y="2804762"/>
              <a:ext cx="1347787" cy="20474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V="1">
              <a:off x="3632597" y="2813586"/>
              <a:ext cx="1348978" cy="20502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 flipV="1">
              <a:off x="3860007" y="3490913"/>
              <a:ext cx="895350" cy="13612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flipV="1">
              <a:off x="4086226" y="4173767"/>
              <a:ext cx="450055" cy="6944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 flipV="1">
              <a:off x="2962275" y="4852209"/>
              <a:ext cx="1357313" cy="8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 flipV="1">
              <a:off x="3175397" y="4508596"/>
              <a:ext cx="1125141" cy="124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 flipV="1">
              <a:off x="3167062" y="4164943"/>
              <a:ext cx="1362076" cy="13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3400425" y="3821848"/>
              <a:ext cx="1143001" cy="66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/>
            <p:nvPr/>
          </p:nvCxnSpPr>
          <p:spPr>
            <a:xfrm>
              <a:off x="3407570" y="3480977"/>
              <a:ext cx="1363266" cy="71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 flipV="1">
              <a:off x="3617118" y="3145631"/>
              <a:ext cx="1153718" cy="66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>
              <a:off x="3633788" y="2800350"/>
              <a:ext cx="1340644" cy="44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 flipV="1">
              <a:off x="5210175" y="1421130"/>
              <a:ext cx="672465" cy="10220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 flipV="1">
              <a:off x="5419476" y="1437875"/>
              <a:ext cx="672465" cy="10220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flipV="1">
              <a:off x="5662612" y="1421130"/>
              <a:ext cx="672465" cy="10220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 flipV="1">
              <a:off x="5871913" y="1437875"/>
              <a:ext cx="672465" cy="10220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 flipV="1">
              <a:off x="6103495" y="1421130"/>
              <a:ext cx="672465" cy="10220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 flipV="1">
              <a:off x="6337581" y="1421130"/>
              <a:ext cx="672465" cy="10220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 flipV="1">
              <a:off x="6555932" y="1421130"/>
              <a:ext cx="672465" cy="10220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/>
            <p:cNvCxnSpPr/>
            <p:nvPr/>
          </p:nvCxnSpPr>
          <p:spPr>
            <a:xfrm flipV="1">
              <a:off x="6774283" y="1421130"/>
              <a:ext cx="672465" cy="10220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V="1">
              <a:off x="7001340" y="1437875"/>
              <a:ext cx="672465" cy="102203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flipV="1">
              <a:off x="5210175" y="1775460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V="1">
              <a:off x="5444433" y="1726724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 flipV="1">
              <a:off x="5662612" y="1751092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 flipV="1">
              <a:off x="5880791" y="1775460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 flipV="1">
              <a:off x="6098970" y="1799828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 flipV="1">
              <a:off x="6321336" y="1799828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 flipV="1">
              <a:off x="6557962" y="1775460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 flipV="1">
              <a:off x="6787993" y="1768664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 flipV="1">
              <a:off x="7013373" y="1775460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flipV="1">
              <a:off x="7238753" y="1782256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 flipV="1">
              <a:off x="5438538" y="1408313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/>
            <p:nvPr/>
          </p:nvCxnSpPr>
          <p:spPr>
            <a:xfrm flipV="1">
              <a:off x="5678535" y="1408313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/>
            <p:nvPr/>
          </p:nvCxnSpPr>
          <p:spPr>
            <a:xfrm flipV="1">
              <a:off x="5894203" y="1416686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 flipV="1">
              <a:off x="6098167" y="1445325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 flipV="1">
              <a:off x="6328803" y="1431301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 flipV="1">
              <a:off x="6551972" y="1421130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/>
            <p:nvPr/>
          </p:nvCxnSpPr>
          <p:spPr>
            <a:xfrm flipV="1">
              <a:off x="6790313" y="1453793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 flipV="1">
              <a:off x="7013373" y="1445007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 flipV="1">
              <a:off x="7236433" y="1436221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 flipV="1">
              <a:off x="7459493" y="1427435"/>
              <a:ext cx="225380" cy="66770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/>
            <p:nvPr/>
          </p:nvCxnSpPr>
          <p:spPr>
            <a:xfrm>
              <a:off x="5220335" y="2443162"/>
              <a:ext cx="2016098" cy="167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>
              <a:off x="5435555" y="2110888"/>
              <a:ext cx="2028578" cy="213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5412447" y="1763202"/>
              <a:ext cx="2047046" cy="546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/>
            <p:cNvCxnSpPr/>
            <p:nvPr/>
          </p:nvCxnSpPr>
          <p:spPr>
            <a:xfrm flipV="1">
              <a:off x="5662612" y="1421130"/>
              <a:ext cx="2022261" cy="630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V="1">
              <a:off x="5419476" y="1426591"/>
              <a:ext cx="243136" cy="35217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ZoneTexte 122"/>
                <p:cNvSpPr txBox="1"/>
                <p:nvPr/>
              </p:nvSpPr>
              <p:spPr>
                <a:xfrm>
                  <a:off x="4304652" y="2447193"/>
                  <a:ext cx="697089" cy="332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ZoneTexte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652" y="2447193"/>
                  <a:ext cx="697089" cy="332233"/>
                </a:xfrm>
                <a:prstGeom prst="rect">
                  <a:avLst/>
                </a:prstGeom>
                <a:blipFill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ZoneTexte 123"/>
                <p:cNvSpPr txBox="1"/>
                <p:nvPr/>
              </p:nvSpPr>
              <p:spPr>
                <a:xfrm>
                  <a:off x="5321645" y="2447946"/>
                  <a:ext cx="887274" cy="332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ZoneTexte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645" y="2447946"/>
                  <a:ext cx="887274" cy="332233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ZoneTexte 125"/>
                <p:cNvSpPr txBox="1"/>
                <p:nvPr/>
              </p:nvSpPr>
              <p:spPr>
                <a:xfrm>
                  <a:off x="2592875" y="2628920"/>
                  <a:ext cx="292099" cy="332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ZoneTexte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2875" y="2628920"/>
                  <a:ext cx="292099" cy="3322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ZoneTexte 126"/>
                <p:cNvSpPr txBox="1"/>
                <p:nvPr/>
              </p:nvSpPr>
              <p:spPr>
                <a:xfrm>
                  <a:off x="2585969" y="2275241"/>
                  <a:ext cx="296454" cy="332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ZoneTexte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969" y="2275241"/>
                  <a:ext cx="296454" cy="332233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ZoneTexte 127"/>
              <p:cNvSpPr txBox="1"/>
              <p:nvPr/>
            </p:nvSpPr>
            <p:spPr>
              <a:xfrm>
                <a:off x="7278114" y="5459521"/>
                <a:ext cx="161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observation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8" name="ZoneText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114" y="5459521"/>
                <a:ext cx="1615058" cy="369332"/>
              </a:xfrm>
              <a:prstGeom prst="rect">
                <a:avLst/>
              </a:prstGeom>
              <a:blipFill>
                <a:blip r:embed="rId9"/>
                <a:stretch>
                  <a:fillRect l="-339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511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of model parameters</a:t>
            </a:r>
            <a:br>
              <a:rPr lang="en-US" dirty="0"/>
            </a:br>
            <a:r>
              <a:rPr lang="en-US" dirty="0"/>
              <a:t>mean vectors of Gaussian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Iterative procedure – at each iteration</a:t>
                </a:r>
              </a:p>
              <a:p>
                <a:pPr lvl="1"/>
                <a:r>
                  <a:rPr lang="en-US" dirty="0"/>
                  <a:t>The new value of the </a:t>
                </a:r>
                <a:r>
                  <a:rPr lang="en-US" b="1" dirty="0"/>
                  <a:t>mean vector of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baseline="30000" dirty="0" err="1"/>
                  <a:t>th</a:t>
                </a:r>
                <a:r>
                  <a:rPr lang="en-US" b="1" dirty="0"/>
                  <a:t> Gaussian component of the pdf associated to state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given by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Λ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Λ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 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the probability of usage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Gaussian component of the pdf associated to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(for the observation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>
                  <a:buFontTx/>
                  <a:buChar char="-"/>
                </a:pPr>
                <a:endParaRPr lang="en-US" dirty="0"/>
              </a:p>
              <a:p>
                <a:pPr lvl="1">
                  <a:buFontTx/>
                  <a:buChar char="-"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Λ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Λ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𝐺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Typically a few iterations (from 5 to 20 iterations)</a:t>
                </a:r>
              </a:p>
              <a:p>
                <a:endParaRPr lang="en-US" dirty="0"/>
              </a:p>
              <a:p>
                <a:r>
                  <a:rPr lang="en-US" i="1" dirty="0"/>
                  <a:t>(This algorithm is also known as Baum-Welch algorithm )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4310381" y="3169939"/>
            <a:ext cx="792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Forward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303076" y="3158341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Backward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886445" y="3477716"/>
            <a:ext cx="143322" cy="242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8" idx="2"/>
          </p:cNvCxnSpPr>
          <p:nvPr/>
        </p:nvCxnSpPr>
        <p:spPr>
          <a:xfrm flipH="1">
            <a:off x="5678533" y="3466118"/>
            <a:ext cx="78354" cy="253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997637" y="4351793"/>
                <a:ext cx="26616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Contribution of the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baseline="30000" dirty="0"/>
                  <a:t>th </a:t>
                </a:r>
                <a:r>
                  <a:rPr lang="en-US" sz="1400" i="1" dirty="0"/>
                  <a:t>component</a:t>
                </a:r>
                <a:br>
                  <a:rPr lang="en-US" sz="1400" i="1" dirty="0"/>
                </a:br>
                <a:r>
                  <a:rPr lang="en-US" sz="1400" i="1" dirty="0"/>
                  <a:t>to the pdf probability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637" y="4351793"/>
                <a:ext cx="2661626" cy="523220"/>
              </a:xfrm>
              <a:prstGeom prst="rect">
                <a:avLst/>
              </a:prstGeom>
              <a:blipFill>
                <a:blip r:embed="rId3"/>
                <a:stretch>
                  <a:fillRect l="-688" t="-2326" b="-104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362132" y="4351793"/>
                <a:ext cx="15044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i="1" dirty="0"/>
                  <a:t>Probability to be </a:t>
                </a:r>
                <a:br>
                  <a:rPr lang="en-US" sz="1400" i="1" dirty="0"/>
                </a:br>
                <a:r>
                  <a:rPr lang="en-US" sz="1400" i="1" dirty="0"/>
                  <a:t>in state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i="1" dirty="0"/>
                  <a:t> at time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32" y="4351793"/>
                <a:ext cx="1504451" cy="523220"/>
              </a:xfrm>
              <a:prstGeom prst="rect">
                <a:avLst/>
              </a:prstGeom>
              <a:blipFill>
                <a:blip r:embed="rId4"/>
                <a:stretch>
                  <a:fillRect t="-2326" r="-1626" b="-104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78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training iterations</a:t>
            </a:r>
            <a:br>
              <a:rPr lang="en-US" dirty="0"/>
            </a:br>
            <a:r>
              <a:rPr lang="en-US" dirty="0"/>
              <a:t>model of French digit « 0 » - « </a:t>
            </a:r>
            <a:r>
              <a:rPr lang="en-US" i="1" dirty="0"/>
              <a:t>flat initialization »</a:t>
            </a:r>
            <a:endParaRPr lang="en-US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9737" y="1867160"/>
            <a:ext cx="12538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83243" y="3496865"/>
            <a:ext cx="9268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b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83243" y="5145088"/>
            <a:ext cx="9268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b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0" name="Picture 21" descr="uni0_e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49" y="1503623"/>
            <a:ext cx="3226777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uni0_e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49" y="3133328"/>
            <a:ext cx="3200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3" descr="uni0_e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49" y="4724401"/>
            <a:ext cx="321798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uni0_v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69" y="1513148"/>
            <a:ext cx="3191608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5" descr="uni0_v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69" y="3142853"/>
            <a:ext cx="318281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uni0_v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69" y="4738688"/>
            <a:ext cx="3174023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116632"/>
            <a:ext cx="8208961" cy="922114"/>
          </a:xfrm>
        </p:spPr>
        <p:txBody>
          <a:bodyPr/>
          <a:lstStyle/>
          <a:p>
            <a:r>
              <a:rPr lang="en-US"/>
              <a:t>Remarks on the training process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4212" y="1268760"/>
            <a:ext cx="8208961" cy="5161656"/>
          </a:xfrm>
        </p:spPr>
        <p:txBody>
          <a:bodyPr>
            <a:normAutofit/>
          </a:bodyPr>
          <a:lstStyle/>
          <a:p>
            <a:r>
              <a:rPr lang="en-US" dirty="0"/>
              <a:t>Baum-Welch algorithm (i.e. above formula)</a:t>
            </a:r>
          </a:p>
          <a:p>
            <a:pPr lvl="1"/>
            <a:r>
              <a:rPr lang="en-US" dirty="0"/>
              <a:t>Takes into account all possible paths (state sequences)</a:t>
            </a:r>
          </a:p>
          <a:p>
            <a:pPr lvl="1"/>
            <a:r>
              <a:rPr lang="en-US" dirty="0"/>
              <a:t>Needs to take care of numerical problems (sums of probabilities)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Computations (forward and backward variables) need to be normalized</a:t>
            </a:r>
          </a:p>
          <a:p>
            <a:endParaRPr lang="en-US" dirty="0"/>
          </a:p>
          <a:p>
            <a:r>
              <a:rPr lang="en-US" dirty="0"/>
              <a:t>Viterbi algorithm</a:t>
            </a:r>
          </a:p>
          <a:p>
            <a:pPr lvl="1"/>
            <a:r>
              <a:rPr lang="en-US" dirty="0"/>
              <a:t>Handles only the information corresponding to the best matching path</a:t>
            </a:r>
          </a:p>
          <a:p>
            <a:pPr lvl="1"/>
            <a:r>
              <a:rPr lang="en-US" dirty="0"/>
              <a:t>Computations using logarithm of probabilities avoid numerical problems</a:t>
            </a:r>
          </a:p>
          <a:p>
            <a:endParaRPr lang="en-US" dirty="0"/>
          </a:p>
          <a:p>
            <a:r>
              <a:rPr lang="en-US" dirty="0"/>
              <a:t>Both approaches converge toward a local extremum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trained model corresponds to the observations (speech data) of the training set. For optimal performance, the training set must match the foreseen usage conditions: speaker, environment, …</a:t>
            </a:r>
          </a:p>
          <a:p>
            <a:r>
              <a:rPr lang="en-US" dirty="0"/>
              <a:t>Nevertheless, the choice of the topology (number of states, transitions, …) is to be done a priori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684213" y="6524625"/>
            <a:ext cx="1583531" cy="196850"/>
          </a:xfrm>
        </p:spPr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2090057" y="6506936"/>
            <a:ext cx="5584372" cy="214539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7308304" y="6524625"/>
            <a:ext cx="1584868" cy="196850"/>
          </a:xfrm>
        </p:spPr>
        <p:txBody>
          <a:bodyPr/>
          <a:lstStyle/>
          <a:p>
            <a:fld id="{F4C132DE-E11E-754E-A510-8E1EC6925395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Examples of models for the French digit "0"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89775" y="1894743"/>
            <a:ext cx="15199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8 states model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32868" y="3429001"/>
            <a:ext cx="16337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16 states model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132868" y="5059974"/>
            <a:ext cx="16337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32 states model</a:t>
            </a:r>
          </a:p>
        </p:txBody>
      </p:sp>
      <p:pic>
        <p:nvPicPr>
          <p:cNvPr id="10" name="Picture 6" descr="0m08_v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56" y="1302727"/>
            <a:ext cx="1380392" cy="13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0m16_v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55" y="2932235"/>
            <a:ext cx="2567354" cy="13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0m32_v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56" y="4492869"/>
            <a:ext cx="5090746" cy="13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616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Automatic speech recognition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9982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Automatic speech recognition</a:t>
            </a:r>
            <a:endParaRPr lang="en-US" dirty="0"/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5F926C-328F-49E9-B0B0-01D3753159D4}"/>
              </a:ext>
            </a:extLst>
          </p:cNvPr>
          <p:cNvSpPr txBox="1"/>
          <p:nvPr/>
        </p:nvSpPr>
        <p:spPr>
          <a:xfrm>
            <a:off x="4485744" y="4583091"/>
            <a:ext cx="476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or, back to « Speech » : F0, phones, </a:t>
            </a:r>
            <a:r>
              <a:rPr lang="fr-FR" dirty="0" err="1"/>
              <a:t>variability</a:t>
            </a:r>
            <a:r>
              <a:rPr lang="fr-FR" dirty="0"/>
              <a:t>, ….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13C55D84-7BB6-4301-9700-F8268CCD7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2065678"/>
                  </p:ext>
                </p:extLst>
              </p:nvPr>
            </p:nvGraphicFramePr>
            <p:xfrm>
              <a:off x="6678412" y="4939734"/>
              <a:ext cx="2286000" cy="1714500"/>
            </p:xfrm>
            <a:graphic>
              <a:graphicData uri="http://schemas.microsoft.com/office/powerpoint/2016/slidezoom">
                <pslz:sldZm>
                  <pslz:sldZmObj sldId="1103" cId="484472378">
                    <pslz:zmPr id="{26E03F1B-0174-4031-BE69-88863C9EFC3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3C55D84-7BB6-4301-9700-F8268CCD7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8412" y="4939734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7736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Lexicons and language models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400943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Automatic speech recognition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Lexicons and language models</a:t>
            </a:r>
          </a:p>
          <a:p>
            <a:r>
              <a:rPr lang="en-US" dirty="0"/>
              <a:t>    Continuous speech recognition</a:t>
            </a:r>
          </a:p>
          <a:p>
            <a:r>
              <a:rPr lang="en-US" dirty="0"/>
              <a:t>    Speech signal variability</a:t>
            </a:r>
          </a:p>
          <a:p>
            <a:r>
              <a:rPr lang="en-US" dirty="0"/>
              <a:t>    Measures of performance</a:t>
            </a:r>
          </a:p>
          <a:p>
            <a:r>
              <a:rPr lang="en-US" dirty="0"/>
              <a:t>    Robustness &amp; adaptation</a:t>
            </a:r>
          </a:p>
          <a:p>
            <a:r>
              <a:rPr lang="en-US" dirty="0"/>
              <a:t>    Performance improvements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81862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of phones and pronunciation variants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the possible pronunciations of the words</a:t>
            </a:r>
          </a:p>
          <a:p>
            <a:pPr lvl="1"/>
            <a:r>
              <a:rPr lang="en-US" dirty="0"/>
              <a:t>Contextual modeling of the phones</a:t>
            </a:r>
          </a:p>
          <a:p>
            <a:pPr lvl="1"/>
            <a:r>
              <a:rPr lang="en-US" dirty="0"/>
              <a:t>Pronunciation variants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108</a:t>
            </a:fld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1702190" y="2471876"/>
            <a:ext cx="7113614" cy="3885961"/>
            <a:chOff x="179512" y="1629259"/>
            <a:chExt cx="8856984" cy="4838313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424231" y="3767758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Speech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790588" y="3779664"/>
              <a:ext cx="2088927" cy="5445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acoustic models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9" idx="6"/>
              <a:endCxn id="43" idx="1"/>
            </p:cNvCxnSpPr>
            <p:nvPr/>
          </p:nvCxnSpPr>
          <p:spPr bwMode="auto">
            <a:xfrm flipV="1">
              <a:off x="1648194" y="4049934"/>
              <a:ext cx="645679" cy="1987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9"/>
            <p:cNvCxnSpPr>
              <a:cxnSpLocks noChangeShapeType="1"/>
              <a:stCxn id="26" idx="3"/>
              <a:endCxn id="9" idx="0"/>
            </p:cNvCxnSpPr>
            <p:nvPr/>
          </p:nvCxnSpPr>
          <p:spPr bwMode="auto">
            <a:xfrm flipH="1">
              <a:off x="1036213" y="2401579"/>
              <a:ext cx="3658247" cy="1366179"/>
            </a:xfrm>
            <a:prstGeom prst="bentConnector4">
              <a:avLst>
                <a:gd name="adj1" fmla="val -6249"/>
                <a:gd name="adj2" fmla="val 59935"/>
              </a:avLst>
            </a:prstGeom>
            <a:noFill/>
            <a:ln w="44450" cmpd="dbl">
              <a:solidFill>
                <a:schemeClr val="tx2"/>
              </a:solidFill>
              <a:prstDash val="sysDash"/>
              <a:miter lim="800000"/>
              <a:headEnd/>
              <a:tailEnd type="triangle" w="med" len="med"/>
            </a:ln>
            <a:effectLst/>
          </p:spPr>
        </p:cxn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590605" y="2130116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390705" y="1629259"/>
              <a:ext cx="1352550" cy="287338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Speech detection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7216205" y="2130116"/>
              <a:ext cx="1263650" cy="542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Decofing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AutoShape 15"/>
            <p:cNvCxnSpPr>
              <a:cxnSpLocks noChangeShapeType="1"/>
              <a:stCxn id="14" idx="3"/>
              <a:endCxn id="16" idx="1"/>
            </p:cNvCxnSpPr>
            <p:nvPr/>
          </p:nvCxnSpPr>
          <p:spPr bwMode="auto">
            <a:xfrm>
              <a:off x="6854255" y="2401579"/>
              <a:ext cx="361950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" name="AutoShape 16"/>
            <p:cNvCxnSpPr>
              <a:cxnSpLocks noChangeShapeType="1"/>
              <a:stCxn id="14" idx="0"/>
              <a:endCxn id="15" idx="1"/>
            </p:cNvCxnSpPr>
            <p:nvPr/>
          </p:nvCxnSpPr>
          <p:spPr bwMode="auto">
            <a:xfrm rot="5400000" flipH="1" flipV="1">
              <a:off x="6127973" y="1867385"/>
              <a:ext cx="357188" cy="168275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0" name="AutoShape 17"/>
            <p:cNvCxnSpPr>
              <a:cxnSpLocks noChangeShapeType="1"/>
              <a:stCxn id="15" idx="3"/>
              <a:endCxn id="16" idx="0"/>
            </p:cNvCxnSpPr>
            <p:nvPr/>
          </p:nvCxnSpPr>
          <p:spPr bwMode="auto">
            <a:xfrm>
              <a:off x="7743255" y="1772928"/>
              <a:ext cx="104775" cy="357188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1" name="AutoShape 18"/>
            <p:cNvCxnSpPr>
              <a:cxnSpLocks noChangeShapeType="1"/>
              <a:stCxn id="56" idx="7"/>
              <a:endCxn id="16" idx="2"/>
            </p:cNvCxnSpPr>
            <p:nvPr/>
          </p:nvCxnSpPr>
          <p:spPr bwMode="auto">
            <a:xfrm flipV="1">
              <a:off x="7635434" y="2673041"/>
              <a:ext cx="212596" cy="28482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22" name="Object 19"/>
            <p:cNvGraphicFramePr>
              <a:graphicFrameLocks noChangeAspect="1"/>
            </p:cNvGraphicFramePr>
            <p:nvPr/>
          </p:nvGraphicFramePr>
          <p:xfrm>
            <a:off x="6947918" y="2172184"/>
            <a:ext cx="21590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5640" imgH="203040" progId="Equation.3">
                    <p:embed/>
                  </p:oleObj>
                </mc:Choice>
                <mc:Fallback>
                  <p:oleObj name="Equation" r:id="rId2" imgW="215640" imgH="203040" progId="Equation.3">
                    <p:embed/>
                    <p:pic>
                      <p:nvPicPr>
                        <p:cNvPr id="2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7918" y="2172184"/>
                          <a:ext cx="215900" cy="200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05866" y="2130116"/>
              <a:ext cx="76755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610741" y="2130116"/>
              <a:ext cx="93027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noises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701034" y="2130116"/>
              <a:ext cx="91551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Sound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recording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788793" y="2130116"/>
              <a:ext cx="90566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Trans-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mission</a:t>
              </a:r>
            </a:p>
          </p:txBody>
        </p:sp>
        <p:cxnSp>
          <p:nvCxnSpPr>
            <p:cNvPr id="27" name="AutoShape 26"/>
            <p:cNvCxnSpPr>
              <a:cxnSpLocks noChangeShapeType="1"/>
              <a:endCxn id="23" idx="1"/>
            </p:cNvCxnSpPr>
            <p:nvPr/>
          </p:nvCxnSpPr>
          <p:spPr bwMode="auto">
            <a:xfrm>
              <a:off x="251670" y="2399251"/>
              <a:ext cx="454196" cy="232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" name="AutoShape 27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>
              <a:off x="1473423" y="2401579"/>
              <a:ext cx="137318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" name="AutoShape 28"/>
            <p:cNvCxnSpPr>
              <a:cxnSpLocks noChangeShapeType="1"/>
              <a:stCxn id="24" idx="3"/>
              <a:endCxn id="25" idx="1"/>
            </p:cNvCxnSpPr>
            <p:nvPr/>
          </p:nvCxnSpPr>
          <p:spPr bwMode="auto">
            <a:xfrm>
              <a:off x="2541017" y="2401579"/>
              <a:ext cx="160017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0" name="AutoShape 29"/>
            <p:cNvCxnSpPr>
              <a:cxnSpLocks noChangeShapeType="1"/>
              <a:stCxn id="25" idx="3"/>
              <a:endCxn id="26" idx="1"/>
            </p:cNvCxnSpPr>
            <p:nvPr/>
          </p:nvCxnSpPr>
          <p:spPr bwMode="auto">
            <a:xfrm>
              <a:off x="3616550" y="2401579"/>
              <a:ext cx="172243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1" name="AutoShape 30"/>
            <p:cNvCxnSpPr>
              <a:cxnSpLocks noChangeShapeType="1"/>
              <a:stCxn id="26" idx="3"/>
              <a:endCxn id="14" idx="1"/>
            </p:cNvCxnSpPr>
            <p:nvPr/>
          </p:nvCxnSpPr>
          <p:spPr bwMode="auto">
            <a:xfrm>
              <a:off x="4694460" y="2401579"/>
              <a:ext cx="896145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2" name="AutoShape 31"/>
            <p:cNvCxnSpPr>
              <a:cxnSpLocks noChangeShapeType="1"/>
            </p:cNvCxnSpPr>
            <p:nvPr/>
          </p:nvCxnSpPr>
          <p:spPr bwMode="auto">
            <a:xfrm>
              <a:off x="8479855" y="2402373"/>
              <a:ext cx="556641" cy="793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34" name="Object 33"/>
            <p:cNvGraphicFramePr>
              <a:graphicFrameLocks noChangeAspect="1"/>
            </p:cNvGraphicFramePr>
            <p:nvPr/>
          </p:nvGraphicFramePr>
          <p:xfrm>
            <a:off x="179512" y="2211873"/>
            <a:ext cx="203200" cy="16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3800" imgH="203040" progId="Equation.3">
                    <p:embed/>
                  </p:oleObj>
                </mc:Choice>
                <mc:Fallback>
                  <p:oleObj name="Equation" r:id="rId4" imgW="253800" imgH="203040" progId="Equation.3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12" y="2211873"/>
                          <a:ext cx="203200" cy="1619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2293873" y="3778471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cxnSp>
          <p:nvCxnSpPr>
            <p:cNvPr id="51" name="Connecteur droit avec flèche 50"/>
            <p:cNvCxnSpPr>
              <a:stCxn id="43" idx="3"/>
            </p:cNvCxnSpPr>
            <p:nvPr/>
          </p:nvCxnSpPr>
          <p:spPr>
            <a:xfrm>
              <a:off x="3557523" y="4049934"/>
              <a:ext cx="233065" cy="198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2165673" y="3651654"/>
              <a:ext cx="3826434" cy="785994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2854820" y="3504503"/>
              <a:ext cx="1950662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Training acoustic models</a:t>
              </a:r>
            </a:p>
          </p:txBody>
        </p:sp>
        <p:sp>
          <p:nvSpPr>
            <p:cNvPr id="54" name="Ellipse 53"/>
            <p:cNvSpPr/>
            <p:nvPr/>
          </p:nvSpPr>
          <p:spPr>
            <a:xfrm>
              <a:off x="7381007" y="4038085"/>
              <a:ext cx="1367457" cy="5286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/>
          </p:nvGraphicFramePr>
          <p:xfrm>
            <a:off x="8785671" y="2134085"/>
            <a:ext cx="2508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3800" imgH="253800" progId="Equation.3">
                    <p:embed/>
                  </p:oleObj>
                </mc:Choice>
                <mc:Fallback>
                  <p:oleObj name="Equation" r:id="rId6" imgW="253800" imgH="253800" progId="Equation.3">
                    <p:embed/>
                    <p:pic>
                      <p:nvPicPr>
                        <p:cNvPr id="35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85671" y="2134085"/>
                          <a:ext cx="250825" cy="252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6" name="AutoShape 18"/>
            <p:cNvCxnSpPr>
              <a:cxnSpLocks noChangeShapeType="1"/>
              <a:stCxn id="55" idx="0"/>
              <a:endCxn id="16" idx="2"/>
            </p:cNvCxnSpPr>
            <p:nvPr/>
          </p:nvCxnSpPr>
          <p:spPr bwMode="auto">
            <a:xfrm flipV="1">
              <a:off x="7671580" y="2673040"/>
              <a:ext cx="176451" cy="775246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1" name="AutoShape 18"/>
            <p:cNvCxnSpPr>
              <a:cxnSpLocks noChangeShapeType="1"/>
              <a:stCxn id="54" idx="0"/>
              <a:endCxn id="16" idx="2"/>
            </p:cNvCxnSpPr>
            <p:nvPr/>
          </p:nvCxnSpPr>
          <p:spPr bwMode="auto">
            <a:xfrm flipH="1" flipV="1">
              <a:off x="7848030" y="2673041"/>
              <a:ext cx="216706" cy="136504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55" name="Ellipse 54"/>
            <p:cNvSpPr/>
            <p:nvPr/>
          </p:nvSpPr>
          <p:spPr>
            <a:xfrm>
              <a:off x="6971099" y="3448286"/>
              <a:ext cx="1400961" cy="56419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Lexicon &amp;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pronunciations</a:t>
              </a:r>
            </a:p>
          </p:txBody>
        </p:sp>
        <p:sp>
          <p:nvSpPr>
            <p:cNvPr id="56" name="Ellipse 55"/>
            <p:cNvSpPr/>
            <p:nvPr/>
          </p:nvSpPr>
          <p:spPr>
            <a:xfrm>
              <a:off x="6496852" y="2878115"/>
              <a:ext cx="1333932" cy="54456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cxnSp>
          <p:nvCxnSpPr>
            <p:cNvPr id="87" name="Connecteur droit avec flèche 86"/>
            <p:cNvCxnSpPr>
              <a:stCxn id="10" idx="3"/>
              <a:endCxn id="56" idx="3"/>
            </p:cNvCxnSpPr>
            <p:nvPr/>
          </p:nvCxnSpPr>
          <p:spPr>
            <a:xfrm flipV="1">
              <a:off x="5879515" y="3342931"/>
              <a:ext cx="812687" cy="708990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7"/>
            <p:cNvSpPr>
              <a:spLocks noChangeArrowheads="1"/>
            </p:cNvSpPr>
            <p:nvPr/>
          </p:nvSpPr>
          <p:spPr bwMode="auto">
            <a:xfrm>
              <a:off x="3790588" y="4648448"/>
              <a:ext cx="2088927" cy="5445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Selecting vocabulary</a:t>
              </a:r>
              <a:b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word pronunciations</a:t>
              </a:r>
            </a:p>
          </p:txBody>
        </p:sp>
        <p:sp>
          <p:nvSpPr>
            <p:cNvPr id="89" name="Rectangle 7"/>
            <p:cNvSpPr>
              <a:spLocks noChangeArrowheads="1"/>
            </p:cNvSpPr>
            <p:nvPr/>
          </p:nvSpPr>
          <p:spPr bwMode="auto">
            <a:xfrm>
              <a:off x="3790588" y="5517232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language models</a:t>
              </a:r>
            </a:p>
          </p:txBody>
        </p:sp>
        <p:cxnSp>
          <p:nvCxnSpPr>
            <p:cNvPr id="90" name="Connecteur droit avec flèche 89"/>
            <p:cNvCxnSpPr>
              <a:stCxn id="88" idx="3"/>
              <a:endCxn id="55" idx="3"/>
            </p:cNvCxnSpPr>
            <p:nvPr/>
          </p:nvCxnSpPr>
          <p:spPr>
            <a:xfrm flipV="1">
              <a:off x="5879516" y="3929857"/>
              <a:ext cx="1296750" cy="990848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>
              <a:stCxn id="89" idx="3"/>
              <a:endCxn id="54" idx="3"/>
            </p:cNvCxnSpPr>
            <p:nvPr/>
          </p:nvCxnSpPr>
          <p:spPr>
            <a:xfrm flipV="1">
              <a:off x="5879515" y="4489342"/>
              <a:ext cx="1701751" cy="1300147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1844202" y="5493420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cxnSp>
          <p:nvCxnSpPr>
            <p:cNvPr id="98" name="Connecteur droit avec flèche 97"/>
            <p:cNvCxnSpPr>
              <a:stCxn id="96" idx="6"/>
              <a:endCxn id="89" idx="1"/>
            </p:cNvCxnSpPr>
            <p:nvPr/>
          </p:nvCxnSpPr>
          <p:spPr>
            <a:xfrm>
              <a:off x="3068165" y="5777583"/>
              <a:ext cx="722423" cy="1190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>
              <a:stCxn id="9" idx="4"/>
              <a:endCxn id="96" idx="1"/>
            </p:cNvCxnSpPr>
            <p:nvPr/>
          </p:nvCxnSpPr>
          <p:spPr>
            <a:xfrm>
              <a:off x="1036213" y="4336083"/>
              <a:ext cx="987234" cy="1240566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32"/>
            <p:cNvSpPr txBox="1">
              <a:spLocks noChangeArrowheads="1"/>
            </p:cNvSpPr>
            <p:nvPr/>
          </p:nvSpPr>
          <p:spPr bwMode="auto">
            <a:xfrm>
              <a:off x="1703290" y="6266389"/>
              <a:ext cx="1733113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Newspapers, web, ….</a:t>
              </a:r>
            </a:p>
          </p:txBody>
        </p:sp>
        <p:cxnSp>
          <p:nvCxnSpPr>
            <p:cNvPr id="112" name="Connecteur droit avec flèche 111"/>
            <p:cNvCxnSpPr>
              <a:stCxn id="110" idx="0"/>
              <a:endCxn id="96" idx="4"/>
            </p:cNvCxnSpPr>
            <p:nvPr/>
          </p:nvCxnSpPr>
          <p:spPr>
            <a:xfrm flipH="1" flipV="1">
              <a:off x="2456184" y="6061745"/>
              <a:ext cx="113663" cy="20464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865968" y="4768190"/>
              <a:ext cx="1157479" cy="385864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46097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Allophonic variants</a:t>
            </a:r>
          </a:p>
        </p:txBody>
      </p: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495844" y="1577340"/>
            <a:ext cx="8349916" cy="4318909"/>
            <a:chOff x="221" y="1162"/>
            <a:chExt cx="6361" cy="3111"/>
          </a:xfrm>
        </p:grpSpPr>
        <p:pic>
          <p:nvPicPr>
            <p:cNvPr id="8" name="Picture 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" y="1162"/>
              <a:ext cx="3141" cy="2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" y="1184"/>
              <a:ext cx="3109" cy="26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84" y="3947"/>
              <a:ext cx="26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557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869" y="3947"/>
              <a:ext cx="22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06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767" y="3947"/>
              <a:ext cx="21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7B00E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060" y="3947"/>
              <a:ext cx="22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06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2353" y="3947"/>
              <a:ext cx="31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619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3746" y="3947"/>
              <a:ext cx="26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039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393" y="3947"/>
              <a:ext cx="22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06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5941" y="3947"/>
              <a:ext cx="21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7B00E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1183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</a:rPr>
                <a:t>ã</a:t>
              </a: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4866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  <a:sym typeface="SILManuscript IPA93"/>
                </a:rPr>
                <a:t>ã</a:t>
              </a:r>
              <a:endParaRPr lang="en-US" altLang="fr-FR" sz="2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7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  <a:p>
            <a:pPr lvl="1"/>
            <a:r>
              <a:rPr lang="en-US" dirty="0"/>
              <a:t>Production, perception, sounds of the language, …</a:t>
            </a:r>
          </a:p>
          <a:p>
            <a:r>
              <a:rPr lang="en-US" dirty="0"/>
              <a:t>Basics of speech recognition</a:t>
            </a:r>
          </a:p>
          <a:p>
            <a:pPr lvl="1"/>
            <a:r>
              <a:rPr lang="en-US" dirty="0"/>
              <a:t>Acoustic analysis</a:t>
            </a:r>
          </a:p>
          <a:p>
            <a:pPr lvl="1"/>
            <a:r>
              <a:rPr lang="en-US" dirty="0"/>
              <a:t>Acoustic templates</a:t>
            </a:r>
          </a:p>
          <a:p>
            <a:pPr lvl="1"/>
            <a:r>
              <a:rPr lang="en-US" dirty="0"/>
              <a:t>Hidden Markov models</a:t>
            </a:r>
          </a:p>
          <a:p>
            <a:r>
              <a:rPr lang="en-US" dirty="0"/>
              <a:t>Automatic speech recognition</a:t>
            </a:r>
          </a:p>
          <a:p>
            <a:pPr lvl="1"/>
            <a:r>
              <a:rPr lang="en-US" dirty="0"/>
              <a:t>Lexicons, language models, continuous speech recognition</a:t>
            </a:r>
          </a:p>
          <a:p>
            <a:pPr lvl="1"/>
            <a:r>
              <a:rPr lang="en-US" dirty="0"/>
              <a:t>Variability, performances, robustness &amp; adaptation</a:t>
            </a:r>
          </a:p>
          <a:p>
            <a:r>
              <a:rPr lang="en-US" dirty="0"/>
              <a:t>Deep neural networks</a:t>
            </a:r>
          </a:p>
          <a:p>
            <a:pPr lvl="1"/>
            <a:r>
              <a:rPr lang="en-US" dirty="0"/>
              <a:t>Neural networks, </a:t>
            </a:r>
            <a:r>
              <a:rPr lang="en-US" dirty="0" err="1"/>
              <a:t>reccurent</a:t>
            </a:r>
            <a:r>
              <a:rPr lang="en-US" dirty="0"/>
              <a:t> networks, convolutional networks, ...</a:t>
            </a:r>
          </a:p>
          <a:p>
            <a:pPr lvl="1"/>
            <a:r>
              <a:rPr lang="en-US" dirty="0"/>
              <a:t>Application to acoustic modeling and language modeling</a:t>
            </a:r>
          </a:p>
          <a:p>
            <a:r>
              <a:rPr lang="en-US" dirty="0"/>
              <a:t>Extracting other information</a:t>
            </a:r>
          </a:p>
          <a:p>
            <a:pPr lvl="1"/>
            <a:r>
              <a:rPr lang="en-US" dirty="0"/>
              <a:t>Para-linguistic information</a:t>
            </a:r>
          </a:p>
          <a:p>
            <a:pPr lvl="1"/>
            <a:r>
              <a:rPr lang="en-US" dirty="0"/>
              <a:t>Speaker and language recognition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271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Modeling based on phonemes vs. words</a:t>
            </a:r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724877" y="1292470"/>
            <a:ext cx="8103577" cy="1156189"/>
            <a:chOff x="148" y="702"/>
            <a:chExt cx="5530" cy="789"/>
          </a:xfrm>
        </p:grpSpPr>
        <p:sp>
          <p:nvSpPr>
            <p:cNvPr id="8" name="Freeform 3"/>
            <p:cNvSpPr>
              <a:spLocks/>
            </p:cNvSpPr>
            <p:nvPr/>
          </p:nvSpPr>
          <p:spPr bwMode="auto">
            <a:xfrm>
              <a:off x="2266" y="981"/>
              <a:ext cx="1710" cy="247"/>
            </a:xfrm>
            <a:custGeom>
              <a:avLst/>
              <a:gdLst>
                <a:gd name="T0" fmla="*/ 1454 w 1710"/>
                <a:gd name="T1" fmla="*/ 245 h 247"/>
                <a:gd name="T2" fmla="*/ 1484 w 1710"/>
                <a:gd name="T3" fmla="*/ 246 h 247"/>
                <a:gd name="T4" fmla="*/ 1513 w 1710"/>
                <a:gd name="T5" fmla="*/ 243 h 247"/>
                <a:gd name="T6" fmla="*/ 1543 w 1710"/>
                <a:gd name="T7" fmla="*/ 241 h 247"/>
                <a:gd name="T8" fmla="*/ 1571 w 1710"/>
                <a:gd name="T9" fmla="*/ 236 h 247"/>
                <a:gd name="T10" fmla="*/ 1596 w 1710"/>
                <a:gd name="T11" fmla="*/ 228 h 247"/>
                <a:gd name="T12" fmla="*/ 1619 w 1710"/>
                <a:gd name="T13" fmla="*/ 219 h 247"/>
                <a:gd name="T14" fmla="*/ 1643 w 1710"/>
                <a:gd name="T15" fmla="*/ 210 h 247"/>
                <a:gd name="T16" fmla="*/ 1661 w 1710"/>
                <a:gd name="T17" fmla="*/ 198 h 247"/>
                <a:gd name="T18" fmla="*/ 1678 w 1710"/>
                <a:gd name="T19" fmla="*/ 185 h 247"/>
                <a:gd name="T20" fmla="*/ 1691 w 1710"/>
                <a:gd name="T21" fmla="*/ 171 h 247"/>
                <a:gd name="T22" fmla="*/ 1702 w 1710"/>
                <a:gd name="T23" fmla="*/ 156 h 247"/>
                <a:gd name="T24" fmla="*/ 1708 w 1710"/>
                <a:gd name="T25" fmla="*/ 141 h 247"/>
                <a:gd name="T26" fmla="*/ 1709 w 1710"/>
                <a:gd name="T27" fmla="*/ 126 h 247"/>
                <a:gd name="T28" fmla="*/ 1709 w 1710"/>
                <a:gd name="T29" fmla="*/ 111 h 247"/>
                <a:gd name="T30" fmla="*/ 1703 w 1710"/>
                <a:gd name="T31" fmla="*/ 97 h 247"/>
                <a:gd name="T32" fmla="*/ 1696 w 1710"/>
                <a:gd name="T33" fmla="*/ 82 h 247"/>
                <a:gd name="T34" fmla="*/ 1684 w 1710"/>
                <a:gd name="T35" fmla="*/ 68 h 247"/>
                <a:gd name="T36" fmla="*/ 1668 w 1710"/>
                <a:gd name="T37" fmla="*/ 54 h 247"/>
                <a:gd name="T38" fmla="*/ 1649 w 1710"/>
                <a:gd name="T39" fmla="*/ 43 h 247"/>
                <a:gd name="T40" fmla="*/ 1627 w 1710"/>
                <a:gd name="T41" fmla="*/ 30 h 247"/>
                <a:gd name="T42" fmla="*/ 1605 w 1710"/>
                <a:gd name="T43" fmla="*/ 23 h 247"/>
                <a:gd name="T44" fmla="*/ 1579 w 1710"/>
                <a:gd name="T45" fmla="*/ 16 h 247"/>
                <a:gd name="T46" fmla="*/ 1551 w 1710"/>
                <a:gd name="T47" fmla="*/ 9 h 247"/>
                <a:gd name="T48" fmla="*/ 1522 w 1710"/>
                <a:gd name="T49" fmla="*/ 4 h 247"/>
                <a:gd name="T50" fmla="*/ 1494 w 1710"/>
                <a:gd name="T51" fmla="*/ 0 h 247"/>
                <a:gd name="T52" fmla="*/ 1463 w 1710"/>
                <a:gd name="T53" fmla="*/ 0 h 247"/>
                <a:gd name="T54" fmla="*/ 1451 w 1710"/>
                <a:gd name="T55" fmla="*/ 0 h 247"/>
                <a:gd name="T56" fmla="*/ 1454 w 1710"/>
                <a:gd name="T57" fmla="*/ 0 h 247"/>
                <a:gd name="T58" fmla="*/ 261 w 1710"/>
                <a:gd name="T59" fmla="*/ 0 h 247"/>
                <a:gd name="T60" fmla="*/ 260 w 1710"/>
                <a:gd name="T61" fmla="*/ 0 h 247"/>
                <a:gd name="T62" fmla="*/ 228 w 1710"/>
                <a:gd name="T63" fmla="*/ 0 h 247"/>
                <a:gd name="T64" fmla="*/ 201 w 1710"/>
                <a:gd name="T65" fmla="*/ 4 h 247"/>
                <a:gd name="T66" fmla="*/ 172 w 1710"/>
                <a:gd name="T67" fmla="*/ 6 h 247"/>
                <a:gd name="T68" fmla="*/ 144 w 1710"/>
                <a:gd name="T69" fmla="*/ 13 h 247"/>
                <a:gd name="T70" fmla="*/ 116 w 1710"/>
                <a:gd name="T71" fmla="*/ 19 h 247"/>
                <a:gd name="T72" fmla="*/ 92 w 1710"/>
                <a:gd name="T73" fmla="*/ 26 h 247"/>
                <a:gd name="T74" fmla="*/ 70 w 1710"/>
                <a:gd name="T75" fmla="*/ 37 h 247"/>
                <a:gd name="T76" fmla="*/ 49 w 1710"/>
                <a:gd name="T77" fmla="*/ 49 h 247"/>
                <a:gd name="T78" fmla="*/ 33 w 1710"/>
                <a:gd name="T79" fmla="*/ 61 h 247"/>
                <a:gd name="T80" fmla="*/ 19 w 1710"/>
                <a:gd name="T81" fmla="*/ 74 h 247"/>
                <a:gd name="T82" fmla="*/ 9 w 1710"/>
                <a:gd name="T83" fmla="*/ 90 h 247"/>
                <a:gd name="T84" fmla="*/ 2 w 1710"/>
                <a:gd name="T85" fmla="*/ 105 h 247"/>
                <a:gd name="T86" fmla="*/ 0 w 1710"/>
                <a:gd name="T87" fmla="*/ 119 h 247"/>
                <a:gd name="T88" fmla="*/ 0 w 1710"/>
                <a:gd name="T89" fmla="*/ 136 h 247"/>
                <a:gd name="T90" fmla="*/ 4 w 1710"/>
                <a:gd name="T91" fmla="*/ 149 h 247"/>
                <a:gd name="T92" fmla="*/ 13 w 1710"/>
                <a:gd name="T93" fmla="*/ 165 h 247"/>
                <a:gd name="T94" fmla="*/ 24 w 1710"/>
                <a:gd name="T95" fmla="*/ 178 h 247"/>
                <a:gd name="T96" fmla="*/ 39 w 1710"/>
                <a:gd name="T97" fmla="*/ 192 h 247"/>
                <a:gd name="T98" fmla="*/ 57 w 1710"/>
                <a:gd name="T99" fmla="*/ 204 h 247"/>
                <a:gd name="T100" fmla="*/ 78 w 1710"/>
                <a:gd name="T101" fmla="*/ 215 h 247"/>
                <a:gd name="T102" fmla="*/ 100 w 1710"/>
                <a:gd name="T103" fmla="*/ 225 h 247"/>
                <a:gd name="T104" fmla="*/ 125 w 1710"/>
                <a:gd name="T105" fmla="*/ 233 h 247"/>
                <a:gd name="T106" fmla="*/ 154 w 1710"/>
                <a:gd name="T107" fmla="*/ 238 h 247"/>
                <a:gd name="T108" fmla="*/ 182 w 1710"/>
                <a:gd name="T109" fmla="*/ 243 h 247"/>
                <a:gd name="T110" fmla="*/ 210 w 1710"/>
                <a:gd name="T111" fmla="*/ 246 h 247"/>
                <a:gd name="T112" fmla="*/ 239 w 1710"/>
                <a:gd name="T113" fmla="*/ 245 h 247"/>
                <a:gd name="T114" fmla="*/ 1454 w 1710"/>
                <a:gd name="T115" fmla="*/ 2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10" h="247">
                  <a:moveTo>
                    <a:pt x="1454" y="245"/>
                  </a:moveTo>
                  <a:lnTo>
                    <a:pt x="1484" y="246"/>
                  </a:lnTo>
                  <a:lnTo>
                    <a:pt x="1513" y="243"/>
                  </a:lnTo>
                  <a:lnTo>
                    <a:pt x="1543" y="241"/>
                  </a:lnTo>
                  <a:lnTo>
                    <a:pt x="1571" y="236"/>
                  </a:lnTo>
                  <a:lnTo>
                    <a:pt x="1596" y="228"/>
                  </a:lnTo>
                  <a:lnTo>
                    <a:pt x="1619" y="219"/>
                  </a:lnTo>
                  <a:lnTo>
                    <a:pt x="1643" y="210"/>
                  </a:lnTo>
                  <a:lnTo>
                    <a:pt x="1661" y="198"/>
                  </a:lnTo>
                  <a:lnTo>
                    <a:pt x="1678" y="185"/>
                  </a:lnTo>
                  <a:lnTo>
                    <a:pt x="1691" y="171"/>
                  </a:lnTo>
                  <a:lnTo>
                    <a:pt x="1702" y="156"/>
                  </a:lnTo>
                  <a:lnTo>
                    <a:pt x="1708" y="141"/>
                  </a:lnTo>
                  <a:lnTo>
                    <a:pt x="1709" y="126"/>
                  </a:lnTo>
                  <a:lnTo>
                    <a:pt x="1709" y="111"/>
                  </a:lnTo>
                  <a:lnTo>
                    <a:pt x="1703" y="97"/>
                  </a:lnTo>
                  <a:lnTo>
                    <a:pt x="1696" y="82"/>
                  </a:lnTo>
                  <a:lnTo>
                    <a:pt x="1684" y="68"/>
                  </a:lnTo>
                  <a:lnTo>
                    <a:pt x="1668" y="54"/>
                  </a:lnTo>
                  <a:lnTo>
                    <a:pt x="1649" y="43"/>
                  </a:lnTo>
                  <a:lnTo>
                    <a:pt x="1627" y="30"/>
                  </a:lnTo>
                  <a:lnTo>
                    <a:pt x="1605" y="23"/>
                  </a:lnTo>
                  <a:lnTo>
                    <a:pt x="1579" y="16"/>
                  </a:lnTo>
                  <a:lnTo>
                    <a:pt x="1551" y="9"/>
                  </a:lnTo>
                  <a:lnTo>
                    <a:pt x="1522" y="4"/>
                  </a:lnTo>
                  <a:lnTo>
                    <a:pt x="1494" y="0"/>
                  </a:lnTo>
                  <a:lnTo>
                    <a:pt x="1463" y="0"/>
                  </a:lnTo>
                  <a:lnTo>
                    <a:pt x="1451" y="0"/>
                  </a:lnTo>
                  <a:lnTo>
                    <a:pt x="1454" y="0"/>
                  </a:lnTo>
                  <a:lnTo>
                    <a:pt x="261" y="0"/>
                  </a:lnTo>
                  <a:lnTo>
                    <a:pt x="260" y="0"/>
                  </a:lnTo>
                  <a:lnTo>
                    <a:pt x="228" y="0"/>
                  </a:lnTo>
                  <a:lnTo>
                    <a:pt x="201" y="4"/>
                  </a:lnTo>
                  <a:lnTo>
                    <a:pt x="172" y="6"/>
                  </a:lnTo>
                  <a:lnTo>
                    <a:pt x="144" y="13"/>
                  </a:lnTo>
                  <a:lnTo>
                    <a:pt x="116" y="19"/>
                  </a:lnTo>
                  <a:lnTo>
                    <a:pt x="92" y="26"/>
                  </a:lnTo>
                  <a:lnTo>
                    <a:pt x="70" y="37"/>
                  </a:lnTo>
                  <a:lnTo>
                    <a:pt x="49" y="49"/>
                  </a:lnTo>
                  <a:lnTo>
                    <a:pt x="33" y="61"/>
                  </a:lnTo>
                  <a:lnTo>
                    <a:pt x="19" y="74"/>
                  </a:lnTo>
                  <a:lnTo>
                    <a:pt x="9" y="90"/>
                  </a:lnTo>
                  <a:lnTo>
                    <a:pt x="2" y="105"/>
                  </a:lnTo>
                  <a:lnTo>
                    <a:pt x="0" y="119"/>
                  </a:lnTo>
                  <a:lnTo>
                    <a:pt x="0" y="136"/>
                  </a:lnTo>
                  <a:lnTo>
                    <a:pt x="4" y="149"/>
                  </a:lnTo>
                  <a:lnTo>
                    <a:pt x="13" y="165"/>
                  </a:lnTo>
                  <a:lnTo>
                    <a:pt x="24" y="178"/>
                  </a:lnTo>
                  <a:lnTo>
                    <a:pt x="39" y="192"/>
                  </a:lnTo>
                  <a:lnTo>
                    <a:pt x="57" y="204"/>
                  </a:lnTo>
                  <a:lnTo>
                    <a:pt x="78" y="215"/>
                  </a:lnTo>
                  <a:lnTo>
                    <a:pt x="100" y="225"/>
                  </a:lnTo>
                  <a:lnTo>
                    <a:pt x="125" y="233"/>
                  </a:lnTo>
                  <a:lnTo>
                    <a:pt x="154" y="238"/>
                  </a:lnTo>
                  <a:lnTo>
                    <a:pt x="182" y="243"/>
                  </a:lnTo>
                  <a:lnTo>
                    <a:pt x="210" y="246"/>
                  </a:lnTo>
                  <a:lnTo>
                    <a:pt x="239" y="245"/>
                  </a:lnTo>
                  <a:lnTo>
                    <a:pt x="1454" y="245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2921" y="989"/>
              <a:ext cx="39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zero</a:t>
              </a:r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>
              <a:off x="806" y="1110"/>
              <a:ext cx="145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20"/>
            <p:cNvSpPr>
              <a:spLocks noChangeShapeType="1"/>
            </p:cNvSpPr>
            <p:nvPr/>
          </p:nvSpPr>
          <p:spPr bwMode="auto">
            <a:xfrm>
              <a:off x="3986" y="1104"/>
              <a:ext cx="169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148" y="702"/>
              <a:ext cx="102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Word-based</a:t>
              </a:r>
            </a:p>
          </p:txBody>
        </p:sp>
        <p:sp>
          <p:nvSpPr>
            <p:cNvPr id="13" name="Rectangle 36"/>
            <p:cNvSpPr>
              <a:spLocks noChangeArrowheads="1"/>
            </p:cNvSpPr>
            <p:nvPr/>
          </p:nvSpPr>
          <p:spPr bwMode="auto">
            <a:xfrm>
              <a:off x="595" y="1264"/>
              <a:ext cx="503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Robust for isolated words, but requires many examples of the words for training</a:t>
              </a:r>
            </a:p>
          </p:txBody>
        </p:sp>
      </p:grpSp>
      <p:grpSp>
        <p:nvGrpSpPr>
          <p:cNvPr id="14" name="Group 41"/>
          <p:cNvGrpSpPr>
            <a:grpSpLocks/>
          </p:cNvGrpSpPr>
          <p:nvPr/>
        </p:nvGrpSpPr>
        <p:grpSpPr bwMode="auto">
          <a:xfrm>
            <a:off x="719015" y="2656743"/>
            <a:ext cx="8088922" cy="1434612"/>
            <a:chOff x="144" y="1633"/>
            <a:chExt cx="5520" cy="979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1393" y="1919"/>
              <a:ext cx="590" cy="247"/>
            </a:xfrm>
            <a:custGeom>
              <a:avLst/>
              <a:gdLst>
                <a:gd name="T0" fmla="*/ 501 w 590"/>
                <a:gd name="T1" fmla="*/ 246 h 247"/>
                <a:gd name="T2" fmla="*/ 510 w 590"/>
                <a:gd name="T3" fmla="*/ 246 h 247"/>
                <a:gd name="T4" fmla="*/ 520 w 590"/>
                <a:gd name="T5" fmla="*/ 245 h 247"/>
                <a:gd name="T6" fmla="*/ 530 w 590"/>
                <a:gd name="T7" fmla="*/ 242 h 247"/>
                <a:gd name="T8" fmla="*/ 540 w 590"/>
                <a:gd name="T9" fmla="*/ 236 h 247"/>
                <a:gd name="T10" fmla="*/ 549 w 590"/>
                <a:gd name="T11" fmla="*/ 229 h 247"/>
                <a:gd name="T12" fmla="*/ 558 w 590"/>
                <a:gd name="T13" fmla="*/ 221 h 247"/>
                <a:gd name="T14" fmla="*/ 565 w 590"/>
                <a:gd name="T15" fmla="*/ 211 h 247"/>
                <a:gd name="T16" fmla="*/ 572 w 590"/>
                <a:gd name="T17" fmla="*/ 198 h 247"/>
                <a:gd name="T18" fmla="*/ 578 w 590"/>
                <a:gd name="T19" fmla="*/ 186 h 247"/>
                <a:gd name="T20" fmla="*/ 582 w 590"/>
                <a:gd name="T21" fmla="*/ 173 h 247"/>
                <a:gd name="T22" fmla="*/ 585 w 590"/>
                <a:gd name="T23" fmla="*/ 157 h 247"/>
                <a:gd name="T24" fmla="*/ 586 w 590"/>
                <a:gd name="T25" fmla="*/ 142 h 247"/>
                <a:gd name="T26" fmla="*/ 589 w 590"/>
                <a:gd name="T27" fmla="*/ 128 h 247"/>
                <a:gd name="T28" fmla="*/ 589 w 590"/>
                <a:gd name="T29" fmla="*/ 111 h 247"/>
                <a:gd name="T30" fmla="*/ 585 w 590"/>
                <a:gd name="T31" fmla="*/ 96 h 247"/>
                <a:gd name="T32" fmla="*/ 583 w 590"/>
                <a:gd name="T33" fmla="*/ 83 h 247"/>
                <a:gd name="T34" fmla="*/ 580 w 590"/>
                <a:gd name="T35" fmla="*/ 68 h 247"/>
                <a:gd name="T36" fmla="*/ 573 w 590"/>
                <a:gd name="T37" fmla="*/ 55 h 247"/>
                <a:gd name="T38" fmla="*/ 568 w 590"/>
                <a:gd name="T39" fmla="*/ 44 h 247"/>
                <a:gd name="T40" fmla="*/ 561 w 590"/>
                <a:gd name="T41" fmla="*/ 33 h 247"/>
                <a:gd name="T42" fmla="*/ 552 w 590"/>
                <a:gd name="T43" fmla="*/ 22 h 247"/>
                <a:gd name="T44" fmla="*/ 544 w 590"/>
                <a:gd name="T45" fmla="*/ 15 h 247"/>
                <a:gd name="T46" fmla="*/ 533 w 590"/>
                <a:gd name="T47" fmla="*/ 9 h 247"/>
                <a:gd name="T48" fmla="*/ 523 w 590"/>
                <a:gd name="T49" fmla="*/ 4 h 247"/>
                <a:gd name="T50" fmla="*/ 514 w 590"/>
                <a:gd name="T51" fmla="*/ 0 h 247"/>
                <a:gd name="T52" fmla="*/ 503 w 590"/>
                <a:gd name="T53" fmla="*/ 0 h 247"/>
                <a:gd name="T54" fmla="*/ 499 w 590"/>
                <a:gd name="T55" fmla="*/ 0 h 247"/>
                <a:gd name="T56" fmla="*/ 501 w 590"/>
                <a:gd name="T57" fmla="*/ 0 h 247"/>
                <a:gd name="T58" fmla="*/ 91 w 590"/>
                <a:gd name="T59" fmla="*/ 0 h 247"/>
                <a:gd name="T60" fmla="*/ 90 w 590"/>
                <a:gd name="T61" fmla="*/ 0 h 247"/>
                <a:gd name="T62" fmla="*/ 80 w 590"/>
                <a:gd name="T63" fmla="*/ 0 h 247"/>
                <a:gd name="T64" fmla="*/ 70 w 590"/>
                <a:gd name="T65" fmla="*/ 4 h 247"/>
                <a:gd name="T66" fmla="*/ 60 w 590"/>
                <a:gd name="T67" fmla="*/ 9 h 247"/>
                <a:gd name="T68" fmla="*/ 50 w 590"/>
                <a:gd name="T69" fmla="*/ 14 h 247"/>
                <a:gd name="T70" fmla="*/ 40 w 590"/>
                <a:gd name="T71" fmla="*/ 18 h 247"/>
                <a:gd name="T72" fmla="*/ 33 w 590"/>
                <a:gd name="T73" fmla="*/ 29 h 247"/>
                <a:gd name="T74" fmla="*/ 25 w 590"/>
                <a:gd name="T75" fmla="*/ 37 h 247"/>
                <a:gd name="T76" fmla="*/ 17 w 590"/>
                <a:gd name="T77" fmla="*/ 49 h 247"/>
                <a:gd name="T78" fmla="*/ 12 w 590"/>
                <a:gd name="T79" fmla="*/ 61 h 247"/>
                <a:gd name="T80" fmla="*/ 7 w 590"/>
                <a:gd name="T81" fmla="*/ 77 h 247"/>
                <a:gd name="T82" fmla="*/ 4 w 590"/>
                <a:gd name="T83" fmla="*/ 91 h 247"/>
                <a:gd name="T84" fmla="*/ 1 w 590"/>
                <a:gd name="T85" fmla="*/ 104 h 247"/>
                <a:gd name="T86" fmla="*/ 0 w 590"/>
                <a:gd name="T87" fmla="*/ 122 h 247"/>
                <a:gd name="T88" fmla="*/ 1 w 590"/>
                <a:gd name="T89" fmla="*/ 135 h 247"/>
                <a:gd name="T90" fmla="*/ 2 w 590"/>
                <a:gd name="T91" fmla="*/ 150 h 247"/>
                <a:gd name="T92" fmla="*/ 5 w 590"/>
                <a:gd name="T93" fmla="*/ 165 h 247"/>
                <a:gd name="T94" fmla="*/ 10 w 590"/>
                <a:gd name="T95" fmla="*/ 180 h 247"/>
                <a:gd name="T96" fmla="*/ 15 w 590"/>
                <a:gd name="T97" fmla="*/ 194 h 247"/>
                <a:gd name="T98" fmla="*/ 20 w 590"/>
                <a:gd name="T99" fmla="*/ 204 h 247"/>
                <a:gd name="T100" fmla="*/ 27 w 590"/>
                <a:gd name="T101" fmla="*/ 217 h 247"/>
                <a:gd name="T102" fmla="*/ 35 w 590"/>
                <a:gd name="T103" fmla="*/ 225 h 247"/>
                <a:gd name="T104" fmla="*/ 45 w 590"/>
                <a:gd name="T105" fmla="*/ 233 h 247"/>
                <a:gd name="T106" fmla="*/ 54 w 590"/>
                <a:gd name="T107" fmla="*/ 239 h 247"/>
                <a:gd name="T108" fmla="*/ 64 w 590"/>
                <a:gd name="T109" fmla="*/ 245 h 247"/>
                <a:gd name="T110" fmla="*/ 74 w 590"/>
                <a:gd name="T111" fmla="*/ 246 h 247"/>
                <a:gd name="T112" fmla="*/ 83 w 590"/>
                <a:gd name="T113" fmla="*/ 246 h 247"/>
                <a:gd name="T114" fmla="*/ 501 w 590"/>
                <a:gd name="T115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0" h="247">
                  <a:moveTo>
                    <a:pt x="501" y="246"/>
                  </a:moveTo>
                  <a:lnTo>
                    <a:pt x="510" y="246"/>
                  </a:lnTo>
                  <a:lnTo>
                    <a:pt x="520" y="245"/>
                  </a:lnTo>
                  <a:lnTo>
                    <a:pt x="530" y="242"/>
                  </a:lnTo>
                  <a:lnTo>
                    <a:pt x="540" y="236"/>
                  </a:lnTo>
                  <a:lnTo>
                    <a:pt x="549" y="229"/>
                  </a:lnTo>
                  <a:lnTo>
                    <a:pt x="558" y="221"/>
                  </a:lnTo>
                  <a:lnTo>
                    <a:pt x="565" y="211"/>
                  </a:lnTo>
                  <a:lnTo>
                    <a:pt x="572" y="198"/>
                  </a:lnTo>
                  <a:lnTo>
                    <a:pt x="578" y="186"/>
                  </a:lnTo>
                  <a:lnTo>
                    <a:pt x="582" y="173"/>
                  </a:lnTo>
                  <a:lnTo>
                    <a:pt x="585" y="157"/>
                  </a:lnTo>
                  <a:lnTo>
                    <a:pt x="586" y="142"/>
                  </a:lnTo>
                  <a:lnTo>
                    <a:pt x="589" y="128"/>
                  </a:lnTo>
                  <a:lnTo>
                    <a:pt x="589" y="111"/>
                  </a:lnTo>
                  <a:lnTo>
                    <a:pt x="585" y="96"/>
                  </a:lnTo>
                  <a:lnTo>
                    <a:pt x="583" y="83"/>
                  </a:lnTo>
                  <a:lnTo>
                    <a:pt x="580" y="68"/>
                  </a:lnTo>
                  <a:lnTo>
                    <a:pt x="573" y="55"/>
                  </a:lnTo>
                  <a:lnTo>
                    <a:pt x="568" y="44"/>
                  </a:lnTo>
                  <a:lnTo>
                    <a:pt x="561" y="33"/>
                  </a:lnTo>
                  <a:lnTo>
                    <a:pt x="552" y="22"/>
                  </a:lnTo>
                  <a:lnTo>
                    <a:pt x="544" y="15"/>
                  </a:lnTo>
                  <a:lnTo>
                    <a:pt x="533" y="9"/>
                  </a:lnTo>
                  <a:lnTo>
                    <a:pt x="523" y="4"/>
                  </a:lnTo>
                  <a:lnTo>
                    <a:pt x="514" y="0"/>
                  </a:lnTo>
                  <a:lnTo>
                    <a:pt x="503" y="0"/>
                  </a:lnTo>
                  <a:lnTo>
                    <a:pt x="499" y="0"/>
                  </a:lnTo>
                  <a:lnTo>
                    <a:pt x="501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0" y="0"/>
                  </a:lnTo>
                  <a:lnTo>
                    <a:pt x="70" y="4"/>
                  </a:lnTo>
                  <a:lnTo>
                    <a:pt x="60" y="9"/>
                  </a:lnTo>
                  <a:lnTo>
                    <a:pt x="50" y="14"/>
                  </a:lnTo>
                  <a:lnTo>
                    <a:pt x="40" y="18"/>
                  </a:lnTo>
                  <a:lnTo>
                    <a:pt x="33" y="29"/>
                  </a:lnTo>
                  <a:lnTo>
                    <a:pt x="25" y="37"/>
                  </a:lnTo>
                  <a:lnTo>
                    <a:pt x="17" y="49"/>
                  </a:lnTo>
                  <a:lnTo>
                    <a:pt x="12" y="61"/>
                  </a:lnTo>
                  <a:lnTo>
                    <a:pt x="7" y="77"/>
                  </a:lnTo>
                  <a:lnTo>
                    <a:pt x="4" y="91"/>
                  </a:lnTo>
                  <a:lnTo>
                    <a:pt x="1" y="104"/>
                  </a:lnTo>
                  <a:lnTo>
                    <a:pt x="0" y="122"/>
                  </a:lnTo>
                  <a:lnTo>
                    <a:pt x="1" y="135"/>
                  </a:lnTo>
                  <a:lnTo>
                    <a:pt x="2" y="150"/>
                  </a:lnTo>
                  <a:lnTo>
                    <a:pt x="5" y="165"/>
                  </a:lnTo>
                  <a:lnTo>
                    <a:pt x="10" y="180"/>
                  </a:lnTo>
                  <a:lnTo>
                    <a:pt x="15" y="194"/>
                  </a:lnTo>
                  <a:lnTo>
                    <a:pt x="20" y="204"/>
                  </a:lnTo>
                  <a:lnTo>
                    <a:pt x="27" y="217"/>
                  </a:lnTo>
                  <a:lnTo>
                    <a:pt x="35" y="225"/>
                  </a:lnTo>
                  <a:lnTo>
                    <a:pt x="45" y="233"/>
                  </a:lnTo>
                  <a:lnTo>
                    <a:pt x="54" y="239"/>
                  </a:lnTo>
                  <a:lnTo>
                    <a:pt x="64" y="245"/>
                  </a:lnTo>
                  <a:lnTo>
                    <a:pt x="74" y="246"/>
                  </a:lnTo>
                  <a:lnTo>
                    <a:pt x="83" y="246"/>
                  </a:lnTo>
                  <a:lnTo>
                    <a:pt x="501" y="24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2425" y="1919"/>
              <a:ext cx="588" cy="247"/>
            </a:xfrm>
            <a:custGeom>
              <a:avLst/>
              <a:gdLst>
                <a:gd name="T0" fmla="*/ 500 w 588"/>
                <a:gd name="T1" fmla="*/ 246 h 247"/>
                <a:gd name="T2" fmla="*/ 509 w 588"/>
                <a:gd name="T3" fmla="*/ 246 h 247"/>
                <a:gd name="T4" fmla="*/ 519 w 588"/>
                <a:gd name="T5" fmla="*/ 245 h 247"/>
                <a:gd name="T6" fmla="*/ 530 w 588"/>
                <a:gd name="T7" fmla="*/ 242 h 247"/>
                <a:gd name="T8" fmla="*/ 538 w 588"/>
                <a:gd name="T9" fmla="*/ 236 h 247"/>
                <a:gd name="T10" fmla="*/ 547 w 588"/>
                <a:gd name="T11" fmla="*/ 229 h 247"/>
                <a:gd name="T12" fmla="*/ 556 w 588"/>
                <a:gd name="T13" fmla="*/ 221 h 247"/>
                <a:gd name="T14" fmla="*/ 564 w 588"/>
                <a:gd name="T15" fmla="*/ 211 h 247"/>
                <a:gd name="T16" fmla="*/ 571 w 588"/>
                <a:gd name="T17" fmla="*/ 198 h 247"/>
                <a:gd name="T18" fmla="*/ 577 w 588"/>
                <a:gd name="T19" fmla="*/ 186 h 247"/>
                <a:gd name="T20" fmla="*/ 581 w 588"/>
                <a:gd name="T21" fmla="*/ 173 h 247"/>
                <a:gd name="T22" fmla="*/ 584 w 588"/>
                <a:gd name="T23" fmla="*/ 157 h 247"/>
                <a:gd name="T24" fmla="*/ 585 w 588"/>
                <a:gd name="T25" fmla="*/ 142 h 247"/>
                <a:gd name="T26" fmla="*/ 587 w 588"/>
                <a:gd name="T27" fmla="*/ 128 h 247"/>
                <a:gd name="T28" fmla="*/ 587 w 588"/>
                <a:gd name="T29" fmla="*/ 111 h 247"/>
                <a:gd name="T30" fmla="*/ 584 w 588"/>
                <a:gd name="T31" fmla="*/ 96 h 247"/>
                <a:gd name="T32" fmla="*/ 582 w 588"/>
                <a:gd name="T33" fmla="*/ 83 h 247"/>
                <a:gd name="T34" fmla="*/ 579 w 588"/>
                <a:gd name="T35" fmla="*/ 68 h 247"/>
                <a:gd name="T36" fmla="*/ 573 w 588"/>
                <a:gd name="T37" fmla="*/ 55 h 247"/>
                <a:gd name="T38" fmla="*/ 567 w 588"/>
                <a:gd name="T39" fmla="*/ 44 h 247"/>
                <a:gd name="T40" fmla="*/ 560 w 588"/>
                <a:gd name="T41" fmla="*/ 33 h 247"/>
                <a:gd name="T42" fmla="*/ 550 w 588"/>
                <a:gd name="T43" fmla="*/ 22 h 247"/>
                <a:gd name="T44" fmla="*/ 542 w 588"/>
                <a:gd name="T45" fmla="*/ 15 h 247"/>
                <a:gd name="T46" fmla="*/ 533 w 588"/>
                <a:gd name="T47" fmla="*/ 9 h 247"/>
                <a:gd name="T48" fmla="*/ 522 w 588"/>
                <a:gd name="T49" fmla="*/ 4 h 247"/>
                <a:gd name="T50" fmla="*/ 512 w 588"/>
                <a:gd name="T51" fmla="*/ 0 h 247"/>
                <a:gd name="T52" fmla="*/ 501 w 588"/>
                <a:gd name="T53" fmla="*/ 0 h 247"/>
                <a:gd name="T54" fmla="*/ 498 w 588"/>
                <a:gd name="T55" fmla="*/ 0 h 247"/>
                <a:gd name="T56" fmla="*/ 500 w 588"/>
                <a:gd name="T57" fmla="*/ 0 h 247"/>
                <a:gd name="T58" fmla="*/ 89 w 588"/>
                <a:gd name="T59" fmla="*/ 0 h 247"/>
                <a:gd name="T60" fmla="*/ 88 w 588"/>
                <a:gd name="T61" fmla="*/ 0 h 247"/>
                <a:gd name="T62" fmla="*/ 79 w 588"/>
                <a:gd name="T63" fmla="*/ 0 h 247"/>
                <a:gd name="T64" fmla="*/ 69 w 588"/>
                <a:gd name="T65" fmla="*/ 4 h 247"/>
                <a:gd name="T66" fmla="*/ 59 w 588"/>
                <a:gd name="T67" fmla="*/ 9 h 247"/>
                <a:gd name="T68" fmla="*/ 49 w 588"/>
                <a:gd name="T69" fmla="*/ 14 h 247"/>
                <a:gd name="T70" fmla="*/ 40 w 588"/>
                <a:gd name="T71" fmla="*/ 18 h 247"/>
                <a:gd name="T72" fmla="*/ 31 w 588"/>
                <a:gd name="T73" fmla="*/ 29 h 247"/>
                <a:gd name="T74" fmla="*/ 22 w 588"/>
                <a:gd name="T75" fmla="*/ 37 h 247"/>
                <a:gd name="T76" fmla="*/ 17 w 588"/>
                <a:gd name="T77" fmla="*/ 49 h 247"/>
                <a:gd name="T78" fmla="*/ 11 w 588"/>
                <a:gd name="T79" fmla="*/ 61 h 247"/>
                <a:gd name="T80" fmla="*/ 6 w 588"/>
                <a:gd name="T81" fmla="*/ 77 h 247"/>
                <a:gd name="T82" fmla="*/ 3 w 588"/>
                <a:gd name="T83" fmla="*/ 91 h 247"/>
                <a:gd name="T84" fmla="*/ 0 w 588"/>
                <a:gd name="T85" fmla="*/ 104 h 247"/>
                <a:gd name="T86" fmla="*/ 0 w 588"/>
                <a:gd name="T87" fmla="*/ 122 h 247"/>
                <a:gd name="T88" fmla="*/ 0 w 588"/>
                <a:gd name="T89" fmla="*/ 135 h 247"/>
                <a:gd name="T90" fmla="*/ 1 w 588"/>
                <a:gd name="T91" fmla="*/ 150 h 247"/>
                <a:gd name="T92" fmla="*/ 4 w 588"/>
                <a:gd name="T93" fmla="*/ 165 h 247"/>
                <a:gd name="T94" fmla="*/ 7 w 588"/>
                <a:gd name="T95" fmla="*/ 180 h 247"/>
                <a:gd name="T96" fmla="*/ 13 w 588"/>
                <a:gd name="T97" fmla="*/ 194 h 247"/>
                <a:gd name="T98" fmla="*/ 19 w 588"/>
                <a:gd name="T99" fmla="*/ 204 h 247"/>
                <a:gd name="T100" fmla="*/ 26 w 588"/>
                <a:gd name="T101" fmla="*/ 217 h 247"/>
                <a:gd name="T102" fmla="*/ 35 w 588"/>
                <a:gd name="T103" fmla="*/ 225 h 247"/>
                <a:gd name="T104" fmla="*/ 43 w 588"/>
                <a:gd name="T105" fmla="*/ 233 h 247"/>
                <a:gd name="T106" fmla="*/ 53 w 588"/>
                <a:gd name="T107" fmla="*/ 239 h 247"/>
                <a:gd name="T108" fmla="*/ 63 w 588"/>
                <a:gd name="T109" fmla="*/ 245 h 247"/>
                <a:gd name="T110" fmla="*/ 72 w 588"/>
                <a:gd name="T111" fmla="*/ 246 h 247"/>
                <a:gd name="T112" fmla="*/ 82 w 588"/>
                <a:gd name="T113" fmla="*/ 246 h 247"/>
                <a:gd name="T114" fmla="*/ 500 w 588"/>
                <a:gd name="T115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8" h="247">
                  <a:moveTo>
                    <a:pt x="500" y="246"/>
                  </a:moveTo>
                  <a:lnTo>
                    <a:pt x="509" y="246"/>
                  </a:lnTo>
                  <a:lnTo>
                    <a:pt x="519" y="245"/>
                  </a:lnTo>
                  <a:lnTo>
                    <a:pt x="530" y="242"/>
                  </a:lnTo>
                  <a:lnTo>
                    <a:pt x="538" y="236"/>
                  </a:lnTo>
                  <a:lnTo>
                    <a:pt x="547" y="229"/>
                  </a:lnTo>
                  <a:lnTo>
                    <a:pt x="556" y="221"/>
                  </a:lnTo>
                  <a:lnTo>
                    <a:pt x="564" y="211"/>
                  </a:lnTo>
                  <a:lnTo>
                    <a:pt x="571" y="198"/>
                  </a:lnTo>
                  <a:lnTo>
                    <a:pt x="577" y="186"/>
                  </a:lnTo>
                  <a:lnTo>
                    <a:pt x="581" y="173"/>
                  </a:lnTo>
                  <a:lnTo>
                    <a:pt x="584" y="157"/>
                  </a:lnTo>
                  <a:lnTo>
                    <a:pt x="585" y="142"/>
                  </a:lnTo>
                  <a:lnTo>
                    <a:pt x="587" y="128"/>
                  </a:lnTo>
                  <a:lnTo>
                    <a:pt x="587" y="111"/>
                  </a:lnTo>
                  <a:lnTo>
                    <a:pt x="584" y="96"/>
                  </a:lnTo>
                  <a:lnTo>
                    <a:pt x="582" y="83"/>
                  </a:lnTo>
                  <a:lnTo>
                    <a:pt x="579" y="68"/>
                  </a:lnTo>
                  <a:lnTo>
                    <a:pt x="573" y="55"/>
                  </a:lnTo>
                  <a:lnTo>
                    <a:pt x="567" y="44"/>
                  </a:lnTo>
                  <a:lnTo>
                    <a:pt x="560" y="33"/>
                  </a:lnTo>
                  <a:lnTo>
                    <a:pt x="550" y="22"/>
                  </a:lnTo>
                  <a:lnTo>
                    <a:pt x="542" y="15"/>
                  </a:lnTo>
                  <a:lnTo>
                    <a:pt x="533" y="9"/>
                  </a:lnTo>
                  <a:lnTo>
                    <a:pt x="522" y="4"/>
                  </a:lnTo>
                  <a:lnTo>
                    <a:pt x="512" y="0"/>
                  </a:lnTo>
                  <a:lnTo>
                    <a:pt x="501" y="0"/>
                  </a:lnTo>
                  <a:lnTo>
                    <a:pt x="498" y="0"/>
                  </a:lnTo>
                  <a:lnTo>
                    <a:pt x="500" y="0"/>
                  </a:lnTo>
                  <a:lnTo>
                    <a:pt x="89" y="0"/>
                  </a:lnTo>
                  <a:lnTo>
                    <a:pt x="88" y="0"/>
                  </a:lnTo>
                  <a:lnTo>
                    <a:pt x="79" y="0"/>
                  </a:lnTo>
                  <a:lnTo>
                    <a:pt x="69" y="4"/>
                  </a:lnTo>
                  <a:lnTo>
                    <a:pt x="59" y="9"/>
                  </a:lnTo>
                  <a:lnTo>
                    <a:pt x="49" y="14"/>
                  </a:lnTo>
                  <a:lnTo>
                    <a:pt x="40" y="18"/>
                  </a:lnTo>
                  <a:lnTo>
                    <a:pt x="31" y="29"/>
                  </a:lnTo>
                  <a:lnTo>
                    <a:pt x="22" y="37"/>
                  </a:lnTo>
                  <a:lnTo>
                    <a:pt x="17" y="49"/>
                  </a:lnTo>
                  <a:lnTo>
                    <a:pt x="11" y="61"/>
                  </a:lnTo>
                  <a:lnTo>
                    <a:pt x="6" y="77"/>
                  </a:lnTo>
                  <a:lnTo>
                    <a:pt x="3" y="91"/>
                  </a:lnTo>
                  <a:lnTo>
                    <a:pt x="0" y="104"/>
                  </a:lnTo>
                  <a:lnTo>
                    <a:pt x="0" y="122"/>
                  </a:lnTo>
                  <a:lnTo>
                    <a:pt x="0" y="135"/>
                  </a:lnTo>
                  <a:lnTo>
                    <a:pt x="1" y="150"/>
                  </a:lnTo>
                  <a:lnTo>
                    <a:pt x="4" y="165"/>
                  </a:lnTo>
                  <a:lnTo>
                    <a:pt x="7" y="180"/>
                  </a:lnTo>
                  <a:lnTo>
                    <a:pt x="13" y="194"/>
                  </a:lnTo>
                  <a:lnTo>
                    <a:pt x="19" y="204"/>
                  </a:lnTo>
                  <a:lnTo>
                    <a:pt x="26" y="217"/>
                  </a:lnTo>
                  <a:lnTo>
                    <a:pt x="35" y="225"/>
                  </a:lnTo>
                  <a:lnTo>
                    <a:pt x="43" y="233"/>
                  </a:lnTo>
                  <a:lnTo>
                    <a:pt x="53" y="239"/>
                  </a:lnTo>
                  <a:lnTo>
                    <a:pt x="63" y="245"/>
                  </a:lnTo>
                  <a:lnTo>
                    <a:pt x="72" y="246"/>
                  </a:lnTo>
                  <a:lnTo>
                    <a:pt x="82" y="246"/>
                  </a:lnTo>
                  <a:lnTo>
                    <a:pt x="500" y="24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458" y="1919"/>
              <a:ext cx="591" cy="247"/>
            </a:xfrm>
            <a:custGeom>
              <a:avLst/>
              <a:gdLst>
                <a:gd name="T0" fmla="*/ 501 w 591"/>
                <a:gd name="T1" fmla="*/ 246 h 247"/>
                <a:gd name="T2" fmla="*/ 511 w 591"/>
                <a:gd name="T3" fmla="*/ 246 h 247"/>
                <a:gd name="T4" fmla="*/ 520 w 591"/>
                <a:gd name="T5" fmla="*/ 245 h 247"/>
                <a:gd name="T6" fmla="*/ 531 w 591"/>
                <a:gd name="T7" fmla="*/ 242 h 247"/>
                <a:gd name="T8" fmla="*/ 539 w 591"/>
                <a:gd name="T9" fmla="*/ 236 h 247"/>
                <a:gd name="T10" fmla="*/ 549 w 591"/>
                <a:gd name="T11" fmla="*/ 229 h 247"/>
                <a:gd name="T12" fmla="*/ 558 w 591"/>
                <a:gd name="T13" fmla="*/ 221 h 247"/>
                <a:gd name="T14" fmla="*/ 565 w 591"/>
                <a:gd name="T15" fmla="*/ 211 h 247"/>
                <a:gd name="T16" fmla="*/ 573 w 591"/>
                <a:gd name="T17" fmla="*/ 198 h 247"/>
                <a:gd name="T18" fmla="*/ 578 w 591"/>
                <a:gd name="T19" fmla="*/ 186 h 247"/>
                <a:gd name="T20" fmla="*/ 582 w 591"/>
                <a:gd name="T21" fmla="*/ 173 h 247"/>
                <a:gd name="T22" fmla="*/ 585 w 591"/>
                <a:gd name="T23" fmla="*/ 157 h 247"/>
                <a:gd name="T24" fmla="*/ 587 w 591"/>
                <a:gd name="T25" fmla="*/ 142 h 247"/>
                <a:gd name="T26" fmla="*/ 590 w 591"/>
                <a:gd name="T27" fmla="*/ 128 h 247"/>
                <a:gd name="T28" fmla="*/ 590 w 591"/>
                <a:gd name="T29" fmla="*/ 111 h 247"/>
                <a:gd name="T30" fmla="*/ 585 w 591"/>
                <a:gd name="T31" fmla="*/ 96 h 247"/>
                <a:gd name="T32" fmla="*/ 584 w 591"/>
                <a:gd name="T33" fmla="*/ 83 h 247"/>
                <a:gd name="T34" fmla="*/ 580 w 591"/>
                <a:gd name="T35" fmla="*/ 68 h 247"/>
                <a:gd name="T36" fmla="*/ 574 w 591"/>
                <a:gd name="T37" fmla="*/ 55 h 247"/>
                <a:gd name="T38" fmla="*/ 568 w 591"/>
                <a:gd name="T39" fmla="*/ 44 h 247"/>
                <a:gd name="T40" fmla="*/ 562 w 591"/>
                <a:gd name="T41" fmla="*/ 33 h 247"/>
                <a:gd name="T42" fmla="*/ 551 w 591"/>
                <a:gd name="T43" fmla="*/ 22 h 247"/>
                <a:gd name="T44" fmla="*/ 544 w 591"/>
                <a:gd name="T45" fmla="*/ 15 h 247"/>
                <a:gd name="T46" fmla="*/ 534 w 591"/>
                <a:gd name="T47" fmla="*/ 9 h 247"/>
                <a:gd name="T48" fmla="*/ 523 w 591"/>
                <a:gd name="T49" fmla="*/ 4 h 247"/>
                <a:gd name="T50" fmla="*/ 514 w 591"/>
                <a:gd name="T51" fmla="*/ 0 h 247"/>
                <a:gd name="T52" fmla="*/ 503 w 591"/>
                <a:gd name="T53" fmla="*/ 0 h 247"/>
                <a:gd name="T54" fmla="*/ 500 w 591"/>
                <a:gd name="T55" fmla="*/ 0 h 247"/>
                <a:gd name="T56" fmla="*/ 501 w 591"/>
                <a:gd name="T57" fmla="*/ 0 h 247"/>
                <a:gd name="T58" fmla="*/ 91 w 591"/>
                <a:gd name="T59" fmla="*/ 0 h 247"/>
                <a:gd name="T60" fmla="*/ 90 w 591"/>
                <a:gd name="T61" fmla="*/ 0 h 247"/>
                <a:gd name="T62" fmla="*/ 80 w 591"/>
                <a:gd name="T63" fmla="*/ 0 h 247"/>
                <a:gd name="T64" fmla="*/ 70 w 591"/>
                <a:gd name="T65" fmla="*/ 4 h 247"/>
                <a:gd name="T66" fmla="*/ 61 w 591"/>
                <a:gd name="T67" fmla="*/ 9 h 247"/>
                <a:gd name="T68" fmla="*/ 50 w 591"/>
                <a:gd name="T69" fmla="*/ 14 h 247"/>
                <a:gd name="T70" fmla="*/ 42 w 591"/>
                <a:gd name="T71" fmla="*/ 18 h 247"/>
                <a:gd name="T72" fmla="*/ 33 w 591"/>
                <a:gd name="T73" fmla="*/ 29 h 247"/>
                <a:gd name="T74" fmla="*/ 24 w 591"/>
                <a:gd name="T75" fmla="*/ 37 h 247"/>
                <a:gd name="T76" fmla="*/ 18 w 591"/>
                <a:gd name="T77" fmla="*/ 49 h 247"/>
                <a:gd name="T78" fmla="*/ 12 w 591"/>
                <a:gd name="T79" fmla="*/ 61 h 247"/>
                <a:gd name="T80" fmla="*/ 8 w 591"/>
                <a:gd name="T81" fmla="*/ 77 h 247"/>
                <a:gd name="T82" fmla="*/ 5 w 591"/>
                <a:gd name="T83" fmla="*/ 91 h 247"/>
                <a:gd name="T84" fmla="*/ 3 w 591"/>
                <a:gd name="T85" fmla="*/ 104 h 247"/>
                <a:gd name="T86" fmla="*/ 0 w 591"/>
                <a:gd name="T87" fmla="*/ 122 h 247"/>
                <a:gd name="T88" fmla="*/ 1 w 591"/>
                <a:gd name="T89" fmla="*/ 135 h 247"/>
                <a:gd name="T90" fmla="*/ 3 w 591"/>
                <a:gd name="T91" fmla="*/ 150 h 247"/>
                <a:gd name="T92" fmla="*/ 5 w 591"/>
                <a:gd name="T93" fmla="*/ 165 h 247"/>
                <a:gd name="T94" fmla="*/ 10 w 591"/>
                <a:gd name="T95" fmla="*/ 180 h 247"/>
                <a:gd name="T96" fmla="*/ 15 w 591"/>
                <a:gd name="T97" fmla="*/ 194 h 247"/>
                <a:gd name="T98" fmla="*/ 20 w 591"/>
                <a:gd name="T99" fmla="*/ 204 h 247"/>
                <a:gd name="T100" fmla="*/ 28 w 591"/>
                <a:gd name="T101" fmla="*/ 217 h 247"/>
                <a:gd name="T102" fmla="*/ 35 w 591"/>
                <a:gd name="T103" fmla="*/ 225 h 247"/>
                <a:gd name="T104" fmla="*/ 45 w 591"/>
                <a:gd name="T105" fmla="*/ 233 h 247"/>
                <a:gd name="T106" fmla="*/ 54 w 591"/>
                <a:gd name="T107" fmla="*/ 239 h 247"/>
                <a:gd name="T108" fmla="*/ 65 w 591"/>
                <a:gd name="T109" fmla="*/ 245 h 247"/>
                <a:gd name="T110" fmla="*/ 74 w 591"/>
                <a:gd name="T111" fmla="*/ 246 h 247"/>
                <a:gd name="T112" fmla="*/ 83 w 591"/>
                <a:gd name="T113" fmla="*/ 246 h 247"/>
                <a:gd name="T114" fmla="*/ 501 w 591"/>
                <a:gd name="T115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1" h="247">
                  <a:moveTo>
                    <a:pt x="501" y="246"/>
                  </a:moveTo>
                  <a:lnTo>
                    <a:pt x="511" y="246"/>
                  </a:lnTo>
                  <a:lnTo>
                    <a:pt x="520" y="245"/>
                  </a:lnTo>
                  <a:lnTo>
                    <a:pt x="531" y="242"/>
                  </a:lnTo>
                  <a:lnTo>
                    <a:pt x="539" y="236"/>
                  </a:lnTo>
                  <a:lnTo>
                    <a:pt x="549" y="229"/>
                  </a:lnTo>
                  <a:lnTo>
                    <a:pt x="558" y="221"/>
                  </a:lnTo>
                  <a:lnTo>
                    <a:pt x="565" y="211"/>
                  </a:lnTo>
                  <a:lnTo>
                    <a:pt x="573" y="198"/>
                  </a:lnTo>
                  <a:lnTo>
                    <a:pt x="578" y="186"/>
                  </a:lnTo>
                  <a:lnTo>
                    <a:pt x="582" y="173"/>
                  </a:lnTo>
                  <a:lnTo>
                    <a:pt x="585" y="157"/>
                  </a:lnTo>
                  <a:lnTo>
                    <a:pt x="587" y="142"/>
                  </a:lnTo>
                  <a:lnTo>
                    <a:pt x="590" y="128"/>
                  </a:lnTo>
                  <a:lnTo>
                    <a:pt x="590" y="111"/>
                  </a:lnTo>
                  <a:lnTo>
                    <a:pt x="585" y="96"/>
                  </a:lnTo>
                  <a:lnTo>
                    <a:pt x="584" y="83"/>
                  </a:lnTo>
                  <a:lnTo>
                    <a:pt x="580" y="68"/>
                  </a:lnTo>
                  <a:lnTo>
                    <a:pt x="574" y="55"/>
                  </a:lnTo>
                  <a:lnTo>
                    <a:pt x="568" y="44"/>
                  </a:lnTo>
                  <a:lnTo>
                    <a:pt x="562" y="33"/>
                  </a:lnTo>
                  <a:lnTo>
                    <a:pt x="551" y="22"/>
                  </a:lnTo>
                  <a:lnTo>
                    <a:pt x="544" y="15"/>
                  </a:lnTo>
                  <a:lnTo>
                    <a:pt x="534" y="9"/>
                  </a:lnTo>
                  <a:lnTo>
                    <a:pt x="523" y="4"/>
                  </a:lnTo>
                  <a:lnTo>
                    <a:pt x="514" y="0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501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0" y="0"/>
                  </a:lnTo>
                  <a:lnTo>
                    <a:pt x="70" y="4"/>
                  </a:lnTo>
                  <a:lnTo>
                    <a:pt x="61" y="9"/>
                  </a:lnTo>
                  <a:lnTo>
                    <a:pt x="50" y="14"/>
                  </a:lnTo>
                  <a:lnTo>
                    <a:pt x="42" y="18"/>
                  </a:lnTo>
                  <a:lnTo>
                    <a:pt x="33" y="29"/>
                  </a:lnTo>
                  <a:lnTo>
                    <a:pt x="24" y="37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8" y="77"/>
                  </a:lnTo>
                  <a:lnTo>
                    <a:pt x="5" y="91"/>
                  </a:lnTo>
                  <a:lnTo>
                    <a:pt x="3" y="104"/>
                  </a:lnTo>
                  <a:lnTo>
                    <a:pt x="0" y="122"/>
                  </a:lnTo>
                  <a:lnTo>
                    <a:pt x="1" y="135"/>
                  </a:lnTo>
                  <a:lnTo>
                    <a:pt x="3" y="150"/>
                  </a:lnTo>
                  <a:lnTo>
                    <a:pt x="5" y="165"/>
                  </a:lnTo>
                  <a:lnTo>
                    <a:pt x="10" y="180"/>
                  </a:lnTo>
                  <a:lnTo>
                    <a:pt x="15" y="194"/>
                  </a:lnTo>
                  <a:lnTo>
                    <a:pt x="20" y="204"/>
                  </a:lnTo>
                  <a:lnTo>
                    <a:pt x="28" y="217"/>
                  </a:lnTo>
                  <a:lnTo>
                    <a:pt x="35" y="225"/>
                  </a:lnTo>
                  <a:lnTo>
                    <a:pt x="45" y="233"/>
                  </a:lnTo>
                  <a:lnTo>
                    <a:pt x="54" y="239"/>
                  </a:lnTo>
                  <a:lnTo>
                    <a:pt x="65" y="245"/>
                  </a:lnTo>
                  <a:lnTo>
                    <a:pt x="74" y="246"/>
                  </a:lnTo>
                  <a:lnTo>
                    <a:pt x="83" y="246"/>
                  </a:lnTo>
                  <a:lnTo>
                    <a:pt x="501" y="24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4492" y="1919"/>
              <a:ext cx="590" cy="247"/>
            </a:xfrm>
            <a:custGeom>
              <a:avLst/>
              <a:gdLst>
                <a:gd name="T0" fmla="*/ 501 w 590"/>
                <a:gd name="T1" fmla="*/ 246 h 247"/>
                <a:gd name="T2" fmla="*/ 511 w 590"/>
                <a:gd name="T3" fmla="*/ 246 h 247"/>
                <a:gd name="T4" fmla="*/ 520 w 590"/>
                <a:gd name="T5" fmla="*/ 245 h 247"/>
                <a:gd name="T6" fmla="*/ 530 w 590"/>
                <a:gd name="T7" fmla="*/ 242 h 247"/>
                <a:gd name="T8" fmla="*/ 541 w 590"/>
                <a:gd name="T9" fmla="*/ 236 h 247"/>
                <a:gd name="T10" fmla="*/ 549 w 590"/>
                <a:gd name="T11" fmla="*/ 229 h 247"/>
                <a:gd name="T12" fmla="*/ 558 w 590"/>
                <a:gd name="T13" fmla="*/ 221 h 247"/>
                <a:gd name="T14" fmla="*/ 566 w 590"/>
                <a:gd name="T15" fmla="*/ 211 h 247"/>
                <a:gd name="T16" fmla="*/ 573 w 590"/>
                <a:gd name="T17" fmla="*/ 198 h 247"/>
                <a:gd name="T18" fmla="*/ 578 w 590"/>
                <a:gd name="T19" fmla="*/ 186 h 247"/>
                <a:gd name="T20" fmla="*/ 582 w 590"/>
                <a:gd name="T21" fmla="*/ 173 h 247"/>
                <a:gd name="T22" fmla="*/ 586 w 590"/>
                <a:gd name="T23" fmla="*/ 157 h 247"/>
                <a:gd name="T24" fmla="*/ 587 w 590"/>
                <a:gd name="T25" fmla="*/ 142 h 247"/>
                <a:gd name="T26" fmla="*/ 589 w 590"/>
                <a:gd name="T27" fmla="*/ 128 h 247"/>
                <a:gd name="T28" fmla="*/ 589 w 590"/>
                <a:gd name="T29" fmla="*/ 111 h 247"/>
                <a:gd name="T30" fmla="*/ 586 w 590"/>
                <a:gd name="T31" fmla="*/ 96 h 247"/>
                <a:gd name="T32" fmla="*/ 585 w 590"/>
                <a:gd name="T33" fmla="*/ 83 h 247"/>
                <a:gd name="T34" fmla="*/ 579 w 590"/>
                <a:gd name="T35" fmla="*/ 68 h 247"/>
                <a:gd name="T36" fmla="*/ 574 w 590"/>
                <a:gd name="T37" fmla="*/ 55 h 247"/>
                <a:gd name="T38" fmla="*/ 568 w 590"/>
                <a:gd name="T39" fmla="*/ 44 h 247"/>
                <a:gd name="T40" fmla="*/ 561 w 590"/>
                <a:gd name="T41" fmla="*/ 33 h 247"/>
                <a:gd name="T42" fmla="*/ 552 w 590"/>
                <a:gd name="T43" fmla="*/ 22 h 247"/>
                <a:gd name="T44" fmla="*/ 544 w 590"/>
                <a:gd name="T45" fmla="*/ 15 h 247"/>
                <a:gd name="T46" fmla="*/ 535 w 590"/>
                <a:gd name="T47" fmla="*/ 9 h 247"/>
                <a:gd name="T48" fmla="*/ 524 w 590"/>
                <a:gd name="T49" fmla="*/ 4 h 247"/>
                <a:gd name="T50" fmla="*/ 513 w 590"/>
                <a:gd name="T51" fmla="*/ 0 h 247"/>
                <a:gd name="T52" fmla="*/ 504 w 590"/>
                <a:gd name="T53" fmla="*/ 0 h 247"/>
                <a:gd name="T54" fmla="*/ 501 w 590"/>
                <a:gd name="T55" fmla="*/ 0 h 247"/>
                <a:gd name="T56" fmla="*/ 91 w 590"/>
                <a:gd name="T57" fmla="*/ 0 h 247"/>
                <a:gd name="T58" fmla="*/ 90 w 590"/>
                <a:gd name="T59" fmla="*/ 0 h 247"/>
                <a:gd name="T60" fmla="*/ 80 w 590"/>
                <a:gd name="T61" fmla="*/ 0 h 247"/>
                <a:gd name="T62" fmla="*/ 71 w 590"/>
                <a:gd name="T63" fmla="*/ 4 h 247"/>
                <a:gd name="T64" fmla="*/ 60 w 590"/>
                <a:gd name="T65" fmla="*/ 9 h 247"/>
                <a:gd name="T66" fmla="*/ 51 w 590"/>
                <a:gd name="T67" fmla="*/ 14 h 247"/>
                <a:gd name="T68" fmla="*/ 42 w 590"/>
                <a:gd name="T69" fmla="*/ 18 h 247"/>
                <a:gd name="T70" fmla="*/ 33 w 590"/>
                <a:gd name="T71" fmla="*/ 29 h 247"/>
                <a:gd name="T72" fmla="*/ 25 w 590"/>
                <a:gd name="T73" fmla="*/ 37 h 247"/>
                <a:gd name="T74" fmla="*/ 18 w 590"/>
                <a:gd name="T75" fmla="*/ 49 h 247"/>
                <a:gd name="T76" fmla="*/ 12 w 590"/>
                <a:gd name="T77" fmla="*/ 61 h 247"/>
                <a:gd name="T78" fmla="*/ 8 w 590"/>
                <a:gd name="T79" fmla="*/ 77 h 247"/>
                <a:gd name="T80" fmla="*/ 5 w 590"/>
                <a:gd name="T81" fmla="*/ 91 h 247"/>
                <a:gd name="T82" fmla="*/ 3 w 590"/>
                <a:gd name="T83" fmla="*/ 104 h 247"/>
                <a:gd name="T84" fmla="*/ 0 w 590"/>
                <a:gd name="T85" fmla="*/ 122 h 247"/>
                <a:gd name="T86" fmla="*/ 0 w 590"/>
                <a:gd name="T87" fmla="*/ 135 h 247"/>
                <a:gd name="T88" fmla="*/ 3 w 590"/>
                <a:gd name="T89" fmla="*/ 150 h 247"/>
                <a:gd name="T90" fmla="*/ 6 w 590"/>
                <a:gd name="T91" fmla="*/ 165 h 247"/>
                <a:gd name="T92" fmla="*/ 9 w 590"/>
                <a:gd name="T93" fmla="*/ 180 h 247"/>
                <a:gd name="T94" fmla="*/ 15 w 590"/>
                <a:gd name="T95" fmla="*/ 194 h 247"/>
                <a:gd name="T96" fmla="*/ 21 w 590"/>
                <a:gd name="T97" fmla="*/ 204 h 247"/>
                <a:gd name="T98" fmla="*/ 27 w 590"/>
                <a:gd name="T99" fmla="*/ 217 h 247"/>
                <a:gd name="T100" fmla="*/ 35 w 590"/>
                <a:gd name="T101" fmla="*/ 225 h 247"/>
                <a:gd name="T102" fmla="*/ 45 w 590"/>
                <a:gd name="T103" fmla="*/ 233 h 247"/>
                <a:gd name="T104" fmla="*/ 54 w 590"/>
                <a:gd name="T105" fmla="*/ 239 h 247"/>
                <a:gd name="T106" fmla="*/ 64 w 590"/>
                <a:gd name="T107" fmla="*/ 245 h 247"/>
                <a:gd name="T108" fmla="*/ 74 w 590"/>
                <a:gd name="T109" fmla="*/ 246 h 247"/>
                <a:gd name="T110" fmla="*/ 84 w 590"/>
                <a:gd name="T111" fmla="*/ 246 h 247"/>
                <a:gd name="T112" fmla="*/ 501 w 590"/>
                <a:gd name="T113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0" h="247">
                  <a:moveTo>
                    <a:pt x="501" y="246"/>
                  </a:moveTo>
                  <a:lnTo>
                    <a:pt x="511" y="246"/>
                  </a:lnTo>
                  <a:lnTo>
                    <a:pt x="520" y="245"/>
                  </a:lnTo>
                  <a:lnTo>
                    <a:pt x="530" y="242"/>
                  </a:lnTo>
                  <a:lnTo>
                    <a:pt x="541" y="236"/>
                  </a:lnTo>
                  <a:lnTo>
                    <a:pt x="549" y="229"/>
                  </a:lnTo>
                  <a:lnTo>
                    <a:pt x="558" y="221"/>
                  </a:lnTo>
                  <a:lnTo>
                    <a:pt x="566" y="211"/>
                  </a:lnTo>
                  <a:lnTo>
                    <a:pt x="573" y="198"/>
                  </a:lnTo>
                  <a:lnTo>
                    <a:pt x="578" y="186"/>
                  </a:lnTo>
                  <a:lnTo>
                    <a:pt x="582" y="173"/>
                  </a:lnTo>
                  <a:lnTo>
                    <a:pt x="586" y="157"/>
                  </a:lnTo>
                  <a:lnTo>
                    <a:pt x="587" y="142"/>
                  </a:lnTo>
                  <a:lnTo>
                    <a:pt x="589" y="128"/>
                  </a:lnTo>
                  <a:lnTo>
                    <a:pt x="589" y="111"/>
                  </a:lnTo>
                  <a:lnTo>
                    <a:pt x="586" y="96"/>
                  </a:lnTo>
                  <a:lnTo>
                    <a:pt x="585" y="83"/>
                  </a:lnTo>
                  <a:lnTo>
                    <a:pt x="579" y="68"/>
                  </a:lnTo>
                  <a:lnTo>
                    <a:pt x="574" y="55"/>
                  </a:lnTo>
                  <a:lnTo>
                    <a:pt x="568" y="44"/>
                  </a:lnTo>
                  <a:lnTo>
                    <a:pt x="561" y="33"/>
                  </a:lnTo>
                  <a:lnTo>
                    <a:pt x="552" y="22"/>
                  </a:lnTo>
                  <a:lnTo>
                    <a:pt x="544" y="15"/>
                  </a:lnTo>
                  <a:lnTo>
                    <a:pt x="535" y="9"/>
                  </a:lnTo>
                  <a:lnTo>
                    <a:pt x="524" y="4"/>
                  </a:lnTo>
                  <a:lnTo>
                    <a:pt x="513" y="0"/>
                  </a:lnTo>
                  <a:lnTo>
                    <a:pt x="504" y="0"/>
                  </a:lnTo>
                  <a:lnTo>
                    <a:pt x="501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0" y="0"/>
                  </a:lnTo>
                  <a:lnTo>
                    <a:pt x="71" y="4"/>
                  </a:lnTo>
                  <a:lnTo>
                    <a:pt x="60" y="9"/>
                  </a:lnTo>
                  <a:lnTo>
                    <a:pt x="51" y="14"/>
                  </a:lnTo>
                  <a:lnTo>
                    <a:pt x="42" y="18"/>
                  </a:lnTo>
                  <a:lnTo>
                    <a:pt x="33" y="29"/>
                  </a:lnTo>
                  <a:lnTo>
                    <a:pt x="25" y="37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8" y="77"/>
                  </a:lnTo>
                  <a:lnTo>
                    <a:pt x="5" y="91"/>
                  </a:lnTo>
                  <a:lnTo>
                    <a:pt x="3" y="104"/>
                  </a:lnTo>
                  <a:lnTo>
                    <a:pt x="0" y="122"/>
                  </a:lnTo>
                  <a:lnTo>
                    <a:pt x="0" y="135"/>
                  </a:lnTo>
                  <a:lnTo>
                    <a:pt x="3" y="150"/>
                  </a:lnTo>
                  <a:lnTo>
                    <a:pt x="6" y="165"/>
                  </a:lnTo>
                  <a:lnTo>
                    <a:pt x="9" y="180"/>
                  </a:lnTo>
                  <a:lnTo>
                    <a:pt x="15" y="194"/>
                  </a:lnTo>
                  <a:lnTo>
                    <a:pt x="21" y="204"/>
                  </a:lnTo>
                  <a:lnTo>
                    <a:pt x="27" y="217"/>
                  </a:lnTo>
                  <a:lnTo>
                    <a:pt x="35" y="225"/>
                  </a:lnTo>
                  <a:lnTo>
                    <a:pt x="45" y="233"/>
                  </a:lnTo>
                  <a:lnTo>
                    <a:pt x="54" y="239"/>
                  </a:lnTo>
                  <a:lnTo>
                    <a:pt x="64" y="245"/>
                  </a:lnTo>
                  <a:lnTo>
                    <a:pt x="74" y="246"/>
                  </a:lnTo>
                  <a:lnTo>
                    <a:pt x="84" y="246"/>
                  </a:lnTo>
                  <a:lnTo>
                    <a:pt x="501" y="24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1585" y="1934"/>
              <a:ext cx="18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2617" y="1934"/>
              <a:ext cx="195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3659" y="1933"/>
              <a:ext cx="1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4678" y="1933"/>
              <a:ext cx="1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814" y="2047"/>
              <a:ext cx="579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>
              <a:off x="1991" y="2047"/>
              <a:ext cx="43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Line 14"/>
            <p:cNvSpPr>
              <a:spLocks noChangeShapeType="1"/>
            </p:cNvSpPr>
            <p:nvPr/>
          </p:nvSpPr>
          <p:spPr bwMode="auto">
            <a:xfrm>
              <a:off x="3021" y="2047"/>
              <a:ext cx="43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Line 15"/>
            <p:cNvSpPr>
              <a:spLocks noChangeShapeType="1"/>
            </p:cNvSpPr>
            <p:nvPr/>
          </p:nvSpPr>
          <p:spPr bwMode="auto">
            <a:xfrm>
              <a:off x="4053" y="2047"/>
              <a:ext cx="43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Line 16"/>
            <p:cNvSpPr>
              <a:spLocks noChangeShapeType="1"/>
            </p:cNvSpPr>
            <p:nvPr/>
          </p:nvSpPr>
          <p:spPr bwMode="auto">
            <a:xfrm>
              <a:off x="5088" y="2047"/>
              <a:ext cx="57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144" y="1633"/>
              <a:ext cx="133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Phoneme-based</a:t>
              </a:r>
            </a:p>
          </p:txBody>
        </p:sp>
        <p:sp>
          <p:nvSpPr>
            <p:cNvPr id="29" name="Rectangle 37"/>
            <p:cNvSpPr>
              <a:spLocks noChangeArrowheads="1"/>
            </p:cNvSpPr>
            <p:nvPr/>
          </p:nvSpPr>
          <p:spPr bwMode="auto">
            <a:xfrm>
              <a:off x="1214" y="2217"/>
              <a:ext cx="3805" cy="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Reduce number of units, language dependent</a:t>
              </a:r>
              <a:br>
                <a:rPr lang="en-US" altLang="fr-FR" sz="1600" i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fr-F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but modeling of contextual influence is not properly handled</a:t>
              </a:r>
            </a:p>
          </p:txBody>
        </p:sp>
      </p:grpSp>
      <p:grpSp>
        <p:nvGrpSpPr>
          <p:cNvPr id="30" name="Group 42"/>
          <p:cNvGrpSpPr>
            <a:grpSpLocks/>
          </p:cNvGrpSpPr>
          <p:nvPr/>
        </p:nvGrpSpPr>
        <p:grpSpPr bwMode="auto">
          <a:xfrm>
            <a:off x="726347" y="4273063"/>
            <a:ext cx="8339506" cy="1682262"/>
            <a:chOff x="149" y="2736"/>
            <a:chExt cx="5691" cy="1148"/>
          </a:xfrm>
        </p:grpSpPr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1396" y="3022"/>
              <a:ext cx="590" cy="247"/>
            </a:xfrm>
            <a:custGeom>
              <a:avLst/>
              <a:gdLst>
                <a:gd name="T0" fmla="*/ 501 w 590"/>
                <a:gd name="T1" fmla="*/ 246 h 247"/>
                <a:gd name="T2" fmla="*/ 510 w 590"/>
                <a:gd name="T3" fmla="*/ 246 h 247"/>
                <a:gd name="T4" fmla="*/ 520 w 590"/>
                <a:gd name="T5" fmla="*/ 245 h 247"/>
                <a:gd name="T6" fmla="*/ 530 w 590"/>
                <a:gd name="T7" fmla="*/ 242 h 247"/>
                <a:gd name="T8" fmla="*/ 540 w 590"/>
                <a:gd name="T9" fmla="*/ 235 h 247"/>
                <a:gd name="T10" fmla="*/ 549 w 590"/>
                <a:gd name="T11" fmla="*/ 229 h 247"/>
                <a:gd name="T12" fmla="*/ 558 w 590"/>
                <a:gd name="T13" fmla="*/ 221 h 247"/>
                <a:gd name="T14" fmla="*/ 565 w 590"/>
                <a:gd name="T15" fmla="*/ 211 h 247"/>
                <a:gd name="T16" fmla="*/ 572 w 590"/>
                <a:gd name="T17" fmla="*/ 198 h 247"/>
                <a:gd name="T18" fmla="*/ 578 w 590"/>
                <a:gd name="T19" fmla="*/ 185 h 247"/>
                <a:gd name="T20" fmla="*/ 582 w 590"/>
                <a:gd name="T21" fmla="*/ 173 h 247"/>
                <a:gd name="T22" fmla="*/ 585 w 590"/>
                <a:gd name="T23" fmla="*/ 157 h 247"/>
                <a:gd name="T24" fmla="*/ 586 w 590"/>
                <a:gd name="T25" fmla="*/ 141 h 247"/>
                <a:gd name="T26" fmla="*/ 589 w 590"/>
                <a:gd name="T27" fmla="*/ 128 h 247"/>
                <a:gd name="T28" fmla="*/ 589 w 590"/>
                <a:gd name="T29" fmla="*/ 111 h 247"/>
                <a:gd name="T30" fmla="*/ 585 w 590"/>
                <a:gd name="T31" fmla="*/ 96 h 247"/>
                <a:gd name="T32" fmla="*/ 583 w 590"/>
                <a:gd name="T33" fmla="*/ 82 h 247"/>
                <a:gd name="T34" fmla="*/ 579 w 590"/>
                <a:gd name="T35" fmla="*/ 68 h 247"/>
                <a:gd name="T36" fmla="*/ 573 w 590"/>
                <a:gd name="T37" fmla="*/ 54 h 247"/>
                <a:gd name="T38" fmla="*/ 568 w 590"/>
                <a:gd name="T39" fmla="*/ 43 h 247"/>
                <a:gd name="T40" fmla="*/ 561 w 590"/>
                <a:gd name="T41" fmla="*/ 33 h 247"/>
                <a:gd name="T42" fmla="*/ 552 w 590"/>
                <a:gd name="T43" fmla="*/ 21 h 247"/>
                <a:gd name="T44" fmla="*/ 544 w 590"/>
                <a:gd name="T45" fmla="*/ 15 h 247"/>
                <a:gd name="T46" fmla="*/ 534 w 590"/>
                <a:gd name="T47" fmla="*/ 9 h 247"/>
                <a:gd name="T48" fmla="*/ 523 w 590"/>
                <a:gd name="T49" fmla="*/ 4 h 247"/>
                <a:gd name="T50" fmla="*/ 514 w 590"/>
                <a:gd name="T51" fmla="*/ 0 h 247"/>
                <a:gd name="T52" fmla="*/ 503 w 590"/>
                <a:gd name="T53" fmla="*/ 0 h 247"/>
                <a:gd name="T54" fmla="*/ 500 w 590"/>
                <a:gd name="T55" fmla="*/ 0 h 247"/>
                <a:gd name="T56" fmla="*/ 501 w 590"/>
                <a:gd name="T57" fmla="*/ 0 h 247"/>
                <a:gd name="T58" fmla="*/ 91 w 590"/>
                <a:gd name="T59" fmla="*/ 0 h 247"/>
                <a:gd name="T60" fmla="*/ 90 w 590"/>
                <a:gd name="T61" fmla="*/ 0 h 247"/>
                <a:gd name="T62" fmla="*/ 80 w 590"/>
                <a:gd name="T63" fmla="*/ 0 h 247"/>
                <a:gd name="T64" fmla="*/ 70 w 590"/>
                <a:gd name="T65" fmla="*/ 4 h 247"/>
                <a:gd name="T66" fmla="*/ 60 w 590"/>
                <a:gd name="T67" fmla="*/ 8 h 247"/>
                <a:gd name="T68" fmla="*/ 51 w 590"/>
                <a:gd name="T69" fmla="*/ 14 h 247"/>
                <a:gd name="T70" fmla="*/ 41 w 590"/>
                <a:gd name="T71" fmla="*/ 18 h 247"/>
                <a:gd name="T72" fmla="*/ 33 w 590"/>
                <a:gd name="T73" fmla="*/ 29 h 247"/>
                <a:gd name="T74" fmla="*/ 25 w 590"/>
                <a:gd name="T75" fmla="*/ 37 h 247"/>
                <a:gd name="T76" fmla="*/ 18 w 590"/>
                <a:gd name="T77" fmla="*/ 49 h 247"/>
                <a:gd name="T78" fmla="*/ 12 w 590"/>
                <a:gd name="T79" fmla="*/ 61 h 247"/>
                <a:gd name="T80" fmla="*/ 8 w 590"/>
                <a:gd name="T81" fmla="*/ 77 h 247"/>
                <a:gd name="T82" fmla="*/ 4 w 590"/>
                <a:gd name="T83" fmla="*/ 90 h 247"/>
                <a:gd name="T84" fmla="*/ 2 w 590"/>
                <a:gd name="T85" fmla="*/ 104 h 247"/>
                <a:gd name="T86" fmla="*/ 0 w 590"/>
                <a:gd name="T87" fmla="*/ 121 h 247"/>
                <a:gd name="T88" fmla="*/ 1 w 590"/>
                <a:gd name="T89" fmla="*/ 135 h 247"/>
                <a:gd name="T90" fmla="*/ 2 w 590"/>
                <a:gd name="T91" fmla="*/ 150 h 247"/>
                <a:gd name="T92" fmla="*/ 5 w 590"/>
                <a:gd name="T93" fmla="*/ 165 h 247"/>
                <a:gd name="T94" fmla="*/ 9 w 590"/>
                <a:gd name="T95" fmla="*/ 179 h 247"/>
                <a:gd name="T96" fmla="*/ 14 w 590"/>
                <a:gd name="T97" fmla="*/ 193 h 247"/>
                <a:gd name="T98" fmla="*/ 20 w 590"/>
                <a:gd name="T99" fmla="*/ 205 h 247"/>
                <a:gd name="T100" fmla="*/ 28 w 590"/>
                <a:gd name="T101" fmla="*/ 217 h 247"/>
                <a:gd name="T102" fmla="*/ 34 w 590"/>
                <a:gd name="T103" fmla="*/ 225 h 247"/>
                <a:gd name="T104" fmla="*/ 45 w 590"/>
                <a:gd name="T105" fmla="*/ 232 h 247"/>
                <a:gd name="T106" fmla="*/ 54 w 590"/>
                <a:gd name="T107" fmla="*/ 240 h 247"/>
                <a:gd name="T108" fmla="*/ 64 w 590"/>
                <a:gd name="T109" fmla="*/ 245 h 247"/>
                <a:gd name="T110" fmla="*/ 74 w 590"/>
                <a:gd name="T111" fmla="*/ 246 h 247"/>
                <a:gd name="T112" fmla="*/ 83 w 590"/>
                <a:gd name="T113" fmla="*/ 246 h 247"/>
                <a:gd name="T114" fmla="*/ 501 w 590"/>
                <a:gd name="T115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0" h="247">
                  <a:moveTo>
                    <a:pt x="501" y="246"/>
                  </a:moveTo>
                  <a:lnTo>
                    <a:pt x="510" y="246"/>
                  </a:lnTo>
                  <a:lnTo>
                    <a:pt x="520" y="245"/>
                  </a:lnTo>
                  <a:lnTo>
                    <a:pt x="530" y="242"/>
                  </a:lnTo>
                  <a:lnTo>
                    <a:pt x="540" y="235"/>
                  </a:lnTo>
                  <a:lnTo>
                    <a:pt x="549" y="229"/>
                  </a:lnTo>
                  <a:lnTo>
                    <a:pt x="558" y="221"/>
                  </a:lnTo>
                  <a:lnTo>
                    <a:pt x="565" y="211"/>
                  </a:lnTo>
                  <a:lnTo>
                    <a:pt x="572" y="198"/>
                  </a:lnTo>
                  <a:lnTo>
                    <a:pt x="578" y="185"/>
                  </a:lnTo>
                  <a:lnTo>
                    <a:pt x="582" y="173"/>
                  </a:lnTo>
                  <a:lnTo>
                    <a:pt x="585" y="157"/>
                  </a:lnTo>
                  <a:lnTo>
                    <a:pt x="586" y="141"/>
                  </a:lnTo>
                  <a:lnTo>
                    <a:pt x="589" y="128"/>
                  </a:lnTo>
                  <a:lnTo>
                    <a:pt x="589" y="111"/>
                  </a:lnTo>
                  <a:lnTo>
                    <a:pt x="585" y="96"/>
                  </a:lnTo>
                  <a:lnTo>
                    <a:pt x="583" y="82"/>
                  </a:lnTo>
                  <a:lnTo>
                    <a:pt x="579" y="68"/>
                  </a:lnTo>
                  <a:lnTo>
                    <a:pt x="573" y="54"/>
                  </a:lnTo>
                  <a:lnTo>
                    <a:pt x="568" y="43"/>
                  </a:lnTo>
                  <a:lnTo>
                    <a:pt x="561" y="33"/>
                  </a:lnTo>
                  <a:lnTo>
                    <a:pt x="552" y="21"/>
                  </a:lnTo>
                  <a:lnTo>
                    <a:pt x="544" y="15"/>
                  </a:lnTo>
                  <a:lnTo>
                    <a:pt x="534" y="9"/>
                  </a:lnTo>
                  <a:lnTo>
                    <a:pt x="523" y="4"/>
                  </a:lnTo>
                  <a:lnTo>
                    <a:pt x="514" y="0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501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0" y="0"/>
                  </a:lnTo>
                  <a:lnTo>
                    <a:pt x="70" y="4"/>
                  </a:lnTo>
                  <a:lnTo>
                    <a:pt x="60" y="8"/>
                  </a:lnTo>
                  <a:lnTo>
                    <a:pt x="51" y="14"/>
                  </a:lnTo>
                  <a:lnTo>
                    <a:pt x="41" y="18"/>
                  </a:lnTo>
                  <a:lnTo>
                    <a:pt x="33" y="29"/>
                  </a:lnTo>
                  <a:lnTo>
                    <a:pt x="25" y="37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8" y="77"/>
                  </a:lnTo>
                  <a:lnTo>
                    <a:pt x="4" y="90"/>
                  </a:lnTo>
                  <a:lnTo>
                    <a:pt x="2" y="104"/>
                  </a:lnTo>
                  <a:lnTo>
                    <a:pt x="0" y="121"/>
                  </a:lnTo>
                  <a:lnTo>
                    <a:pt x="1" y="135"/>
                  </a:lnTo>
                  <a:lnTo>
                    <a:pt x="2" y="150"/>
                  </a:lnTo>
                  <a:lnTo>
                    <a:pt x="5" y="165"/>
                  </a:lnTo>
                  <a:lnTo>
                    <a:pt x="9" y="179"/>
                  </a:lnTo>
                  <a:lnTo>
                    <a:pt x="14" y="193"/>
                  </a:lnTo>
                  <a:lnTo>
                    <a:pt x="20" y="205"/>
                  </a:lnTo>
                  <a:lnTo>
                    <a:pt x="28" y="217"/>
                  </a:lnTo>
                  <a:lnTo>
                    <a:pt x="34" y="225"/>
                  </a:lnTo>
                  <a:lnTo>
                    <a:pt x="45" y="232"/>
                  </a:lnTo>
                  <a:lnTo>
                    <a:pt x="54" y="240"/>
                  </a:lnTo>
                  <a:lnTo>
                    <a:pt x="64" y="245"/>
                  </a:lnTo>
                  <a:lnTo>
                    <a:pt x="74" y="246"/>
                  </a:lnTo>
                  <a:lnTo>
                    <a:pt x="83" y="246"/>
                  </a:lnTo>
                  <a:lnTo>
                    <a:pt x="501" y="24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2427" y="3022"/>
              <a:ext cx="589" cy="247"/>
            </a:xfrm>
            <a:custGeom>
              <a:avLst/>
              <a:gdLst>
                <a:gd name="T0" fmla="*/ 501 w 589"/>
                <a:gd name="T1" fmla="*/ 246 h 247"/>
                <a:gd name="T2" fmla="*/ 510 w 589"/>
                <a:gd name="T3" fmla="*/ 246 h 247"/>
                <a:gd name="T4" fmla="*/ 519 w 589"/>
                <a:gd name="T5" fmla="*/ 245 h 247"/>
                <a:gd name="T6" fmla="*/ 531 w 589"/>
                <a:gd name="T7" fmla="*/ 242 h 247"/>
                <a:gd name="T8" fmla="*/ 539 w 589"/>
                <a:gd name="T9" fmla="*/ 235 h 247"/>
                <a:gd name="T10" fmla="*/ 549 w 589"/>
                <a:gd name="T11" fmla="*/ 229 h 247"/>
                <a:gd name="T12" fmla="*/ 557 w 589"/>
                <a:gd name="T13" fmla="*/ 221 h 247"/>
                <a:gd name="T14" fmla="*/ 565 w 589"/>
                <a:gd name="T15" fmla="*/ 211 h 247"/>
                <a:gd name="T16" fmla="*/ 572 w 589"/>
                <a:gd name="T17" fmla="*/ 198 h 247"/>
                <a:gd name="T18" fmla="*/ 578 w 589"/>
                <a:gd name="T19" fmla="*/ 185 h 247"/>
                <a:gd name="T20" fmla="*/ 582 w 589"/>
                <a:gd name="T21" fmla="*/ 173 h 247"/>
                <a:gd name="T22" fmla="*/ 585 w 589"/>
                <a:gd name="T23" fmla="*/ 157 h 247"/>
                <a:gd name="T24" fmla="*/ 586 w 589"/>
                <a:gd name="T25" fmla="*/ 141 h 247"/>
                <a:gd name="T26" fmla="*/ 588 w 589"/>
                <a:gd name="T27" fmla="*/ 128 h 247"/>
                <a:gd name="T28" fmla="*/ 588 w 589"/>
                <a:gd name="T29" fmla="*/ 111 h 247"/>
                <a:gd name="T30" fmla="*/ 585 w 589"/>
                <a:gd name="T31" fmla="*/ 96 h 247"/>
                <a:gd name="T32" fmla="*/ 582 w 589"/>
                <a:gd name="T33" fmla="*/ 82 h 247"/>
                <a:gd name="T34" fmla="*/ 580 w 589"/>
                <a:gd name="T35" fmla="*/ 68 h 247"/>
                <a:gd name="T36" fmla="*/ 574 w 589"/>
                <a:gd name="T37" fmla="*/ 54 h 247"/>
                <a:gd name="T38" fmla="*/ 568 w 589"/>
                <a:gd name="T39" fmla="*/ 43 h 247"/>
                <a:gd name="T40" fmla="*/ 561 w 589"/>
                <a:gd name="T41" fmla="*/ 33 h 247"/>
                <a:gd name="T42" fmla="*/ 551 w 589"/>
                <a:gd name="T43" fmla="*/ 21 h 247"/>
                <a:gd name="T44" fmla="*/ 543 w 589"/>
                <a:gd name="T45" fmla="*/ 15 h 247"/>
                <a:gd name="T46" fmla="*/ 534 w 589"/>
                <a:gd name="T47" fmla="*/ 9 h 247"/>
                <a:gd name="T48" fmla="*/ 524 w 589"/>
                <a:gd name="T49" fmla="*/ 4 h 247"/>
                <a:gd name="T50" fmla="*/ 514 w 589"/>
                <a:gd name="T51" fmla="*/ 0 h 247"/>
                <a:gd name="T52" fmla="*/ 503 w 589"/>
                <a:gd name="T53" fmla="*/ 0 h 247"/>
                <a:gd name="T54" fmla="*/ 499 w 589"/>
                <a:gd name="T55" fmla="*/ 0 h 247"/>
                <a:gd name="T56" fmla="*/ 501 w 589"/>
                <a:gd name="T57" fmla="*/ 0 h 247"/>
                <a:gd name="T58" fmla="*/ 90 w 589"/>
                <a:gd name="T59" fmla="*/ 0 h 247"/>
                <a:gd name="T60" fmla="*/ 80 w 589"/>
                <a:gd name="T61" fmla="*/ 0 h 247"/>
                <a:gd name="T62" fmla="*/ 70 w 589"/>
                <a:gd name="T63" fmla="*/ 4 h 247"/>
                <a:gd name="T64" fmla="*/ 60 w 589"/>
                <a:gd name="T65" fmla="*/ 8 h 247"/>
                <a:gd name="T66" fmla="*/ 50 w 589"/>
                <a:gd name="T67" fmla="*/ 14 h 247"/>
                <a:gd name="T68" fmla="*/ 41 w 589"/>
                <a:gd name="T69" fmla="*/ 18 h 247"/>
                <a:gd name="T70" fmla="*/ 33 w 589"/>
                <a:gd name="T71" fmla="*/ 29 h 247"/>
                <a:gd name="T72" fmla="*/ 24 w 589"/>
                <a:gd name="T73" fmla="*/ 37 h 247"/>
                <a:gd name="T74" fmla="*/ 18 w 589"/>
                <a:gd name="T75" fmla="*/ 49 h 247"/>
                <a:gd name="T76" fmla="*/ 12 w 589"/>
                <a:gd name="T77" fmla="*/ 61 h 247"/>
                <a:gd name="T78" fmla="*/ 7 w 589"/>
                <a:gd name="T79" fmla="*/ 77 h 247"/>
                <a:gd name="T80" fmla="*/ 4 w 589"/>
                <a:gd name="T81" fmla="*/ 90 h 247"/>
                <a:gd name="T82" fmla="*/ 1 w 589"/>
                <a:gd name="T83" fmla="*/ 104 h 247"/>
                <a:gd name="T84" fmla="*/ 0 w 589"/>
                <a:gd name="T85" fmla="*/ 121 h 247"/>
                <a:gd name="T86" fmla="*/ 1 w 589"/>
                <a:gd name="T87" fmla="*/ 135 h 247"/>
                <a:gd name="T88" fmla="*/ 2 w 589"/>
                <a:gd name="T89" fmla="*/ 150 h 247"/>
                <a:gd name="T90" fmla="*/ 5 w 589"/>
                <a:gd name="T91" fmla="*/ 165 h 247"/>
                <a:gd name="T92" fmla="*/ 8 w 589"/>
                <a:gd name="T93" fmla="*/ 179 h 247"/>
                <a:gd name="T94" fmla="*/ 14 w 589"/>
                <a:gd name="T95" fmla="*/ 193 h 247"/>
                <a:gd name="T96" fmla="*/ 19 w 589"/>
                <a:gd name="T97" fmla="*/ 205 h 247"/>
                <a:gd name="T98" fmla="*/ 27 w 589"/>
                <a:gd name="T99" fmla="*/ 217 h 247"/>
                <a:gd name="T100" fmla="*/ 36 w 589"/>
                <a:gd name="T101" fmla="*/ 225 h 247"/>
                <a:gd name="T102" fmla="*/ 44 w 589"/>
                <a:gd name="T103" fmla="*/ 232 h 247"/>
                <a:gd name="T104" fmla="*/ 53 w 589"/>
                <a:gd name="T105" fmla="*/ 240 h 247"/>
                <a:gd name="T106" fmla="*/ 65 w 589"/>
                <a:gd name="T107" fmla="*/ 245 h 247"/>
                <a:gd name="T108" fmla="*/ 73 w 589"/>
                <a:gd name="T109" fmla="*/ 246 h 247"/>
                <a:gd name="T110" fmla="*/ 83 w 589"/>
                <a:gd name="T111" fmla="*/ 246 h 247"/>
                <a:gd name="T112" fmla="*/ 501 w 589"/>
                <a:gd name="T113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9" h="247">
                  <a:moveTo>
                    <a:pt x="501" y="246"/>
                  </a:moveTo>
                  <a:lnTo>
                    <a:pt x="510" y="246"/>
                  </a:lnTo>
                  <a:lnTo>
                    <a:pt x="519" y="245"/>
                  </a:lnTo>
                  <a:lnTo>
                    <a:pt x="531" y="242"/>
                  </a:lnTo>
                  <a:lnTo>
                    <a:pt x="539" y="235"/>
                  </a:lnTo>
                  <a:lnTo>
                    <a:pt x="549" y="229"/>
                  </a:lnTo>
                  <a:lnTo>
                    <a:pt x="557" y="221"/>
                  </a:lnTo>
                  <a:lnTo>
                    <a:pt x="565" y="211"/>
                  </a:lnTo>
                  <a:lnTo>
                    <a:pt x="572" y="198"/>
                  </a:lnTo>
                  <a:lnTo>
                    <a:pt x="578" y="185"/>
                  </a:lnTo>
                  <a:lnTo>
                    <a:pt x="582" y="173"/>
                  </a:lnTo>
                  <a:lnTo>
                    <a:pt x="585" y="157"/>
                  </a:lnTo>
                  <a:lnTo>
                    <a:pt x="586" y="141"/>
                  </a:lnTo>
                  <a:lnTo>
                    <a:pt x="588" y="128"/>
                  </a:lnTo>
                  <a:lnTo>
                    <a:pt x="588" y="111"/>
                  </a:lnTo>
                  <a:lnTo>
                    <a:pt x="585" y="96"/>
                  </a:lnTo>
                  <a:lnTo>
                    <a:pt x="582" y="82"/>
                  </a:lnTo>
                  <a:lnTo>
                    <a:pt x="580" y="68"/>
                  </a:lnTo>
                  <a:lnTo>
                    <a:pt x="574" y="54"/>
                  </a:lnTo>
                  <a:lnTo>
                    <a:pt x="568" y="43"/>
                  </a:lnTo>
                  <a:lnTo>
                    <a:pt x="561" y="33"/>
                  </a:lnTo>
                  <a:lnTo>
                    <a:pt x="551" y="21"/>
                  </a:lnTo>
                  <a:lnTo>
                    <a:pt x="543" y="15"/>
                  </a:lnTo>
                  <a:lnTo>
                    <a:pt x="534" y="9"/>
                  </a:lnTo>
                  <a:lnTo>
                    <a:pt x="524" y="4"/>
                  </a:lnTo>
                  <a:lnTo>
                    <a:pt x="514" y="0"/>
                  </a:lnTo>
                  <a:lnTo>
                    <a:pt x="503" y="0"/>
                  </a:lnTo>
                  <a:lnTo>
                    <a:pt x="499" y="0"/>
                  </a:lnTo>
                  <a:lnTo>
                    <a:pt x="501" y="0"/>
                  </a:lnTo>
                  <a:lnTo>
                    <a:pt x="90" y="0"/>
                  </a:lnTo>
                  <a:lnTo>
                    <a:pt x="80" y="0"/>
                  </a:lnTo>
                  <a:lnTo>
                    <a:pt x="70" y="4"/>
                  </a:lnTo>
                  <a:lnTo>
                    <a:pt x="60" y="8"/>
                  </a:lnTo>
                  <a:lnTo>
                    <a:pt x="50" y="14"/>
                  </a:lnTo>
                  <a:lnTo>
                    <a:pt x="41" y="18"/>
                  </a:lnTo>
                  <a:lnTo>
                    <a:pt x="33" y="29"/>
                  </a:lnTo>
                  <a:lnTo>
                    <a:pt x="24" y="37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7" y="77"/>
                  </a:lnTo>
                  <a:lnTo>
                    <a:pt x="4" y="90"/>
                  </a:lnTo>
                  <a:lnTo>
                    <a:pt x="1" y="104"/>
                  </a:lnTo>
                  <a:lnTo>
                    <a:pt x="0" y="121"/>
                  </a:lnTo>
                  <a:lnTo>
                    <a:pt x="1" y="135"/>
                  </a:lnTo>
                  <a:lnTo>
                    <a:pt x="2" y="150"/>
                  </a:lnTo>
                  <a:lnTo>
                    <a:pt x="5" y="165"/>
                  </a:lnTo>
                  <a:lnTo>
                    <a:pt x="8" y="179"/>
                  </a:lnTo>
                  <a:lnTo>
                    <a:pt x="14" y="193"/>
                  </a:lnTo>
                  <a:lnTo>
                    <a:pt x="19" y="205"/>
                  </a:lnTo>
                  <a:lnTo>
                    <a:pt x="27" y="217"/>
                  </a:lnTo>
                  <a:lnTo>
                    <a:pt x="36" y="225"/>
                  </a:lnTo>
                  <a:lnTo>
                    <a:pt x="44" y="232"/>
                  </a:lnTo>
                  <a:lnTo>
                    <a:pt x="53" y="240"/>
                  </a:lnTo>
                  <a:lnTo>
                    <a:pt x="65" y="245"/>
                  </a:lnTo>
                  <a:lnTo>
                    <a:pt x="73" y="246"/>
                  </a:lnTo>
                  <a:lnTo>
                    <a:pt x="83" y="246"/>
                  </a:lnTo>
                  <a:lnTo>
                    <a:pt x="501" y="24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3461" y="3022"/>
              <a:ext cx="591" cy="247"/>
            </a:xfrm>
            <a:custGeom>
              <a:avLst/>
              <a:gdLst>
                <a:gd name="T0" fmla="*/ 501 w 591"/>
                <a:gd name="T1" fmla="*/ 246 h 247"/>
                <a:gd name="T2" fmla="*/ 511 w 591"/>
                <a:gd name="T3" fmla="*/ 246 h 247"/>
                <a:gd name="T4" fmla="*/ 520 w 591"/>
                <a:gd name="T5" fmla="*/ 245 h 247"/>
                <a:gd name="T6" fmla="*/ 531 w 591"/>
                <a:gd name="T7" fmla="*/ 242 h 247"/>
                <a:gd name="T8" fmla="*/ 539 w 591"/>
                <a:gd name="T9" fmla="*/ 235 h 247"/>
                <a:gd name="T10" fmla="*/ 549 w 591"/>
                <a:gd name="T11" fmla="*/ 229 h 247"/>
                <a:gd name="T12" fmla="*/ 558 w 591"/>
                <a:gd name="T13" fmla="*/ 221 h 247"/>
                <a:gd name="T14" fmla="*/ 565 w 591"/>
                <a:gd name="T15" fmla="*/ 211 h 247"/>
                <a:gd name="T16" fmla="*/ 572 w 591"/>
                <a:gd name="T17" fmla="*/ 198 h 247"/>
                <a:gd name="T18" fmla="*/ 579 w 591"/>
                <a:gd name="T19" fmla="*/ 185 h 247"/>
                <a:gd name="T20" fmla="*/ 582 w 591"/>
                <a:gd name="T21" fmla="*/ 173 h 247"/>
                <a:gd name="T22" fmla="*/ 585 w 591"/>
                <a:gd name="T23" fmla="*/ 157 h 247"/>
                <a:gd name="T24" fmla="*/ 587 w 591"/>
                <a:gd name="T25" fmla="*/ 141 h 247"/>
                <a:gd name="T26" fmla="*/ 590 w 591"/>
                <a:gd name="T27" fmla="*/ 128 h 247"/>
                <a:gd name="T28" fmla="*/ 590 w 591"/>
                <a:gd name="T29" fmla="*/ 111 h 247"/>
                <a:gd name="T30" fmla="*/ 585 w 591"/>
                <a:gd name="T31" fmla="*/ 96 h 247"/>
                <a:gd name="T32" fmla="*/ 584 w 591"/>
                <a:gd name="T33" fmla="*/ 82 h 247"/>
                <a:gd name="T34" fmla="*/ 580 w 591"/>
                <a:gd name="T35" fmla="*/ 68 h 247"/>
                <a:gd name="T36" fmla="*/ 574 w 591"/>
                <a:gd name="T37" fmla="*/ 54 h 247"/>
                <a:gd name="T38" fmla="*/ 568 w 591"/>
                <a:gd name="T39" fmla="*/ 43 h 247"/>
                <a:gd name="T40" fmla="*/ 561 w 591"/>
                <a:gd name="T41" fmla="*/ 33 h 247"/>
                <a:gd name="T42" fmla="*/ 551 w 591"/>
                <a:gd name="T43" fmla="*/ 21 h 247"/>
                <a:gd name="T44" fmla="*/ 545 w 591"/>
                <a:gd name="T45" fmla="*/ 15 h 247"/>
                <a:gd name="T46" fmla="*/ 534 w 591"/>
                <a:gd name="T47" fmla="*/ 9 h 247"/>
                <a:gd name="T48" fmla="*/ 523 w 591"/>
                <a:gd name="T49" fmla="*/ 4 h 247"/>
                <a:gd name="T50" fmla="*/ 514 w 591"/>
                <a:gd name="T51" fmla="*/ 0 h 247"/>
                <a:gd name="T52" fmla="*/ 503 w 591"/>
                <a:gd name="T53" fmla="*/ 0 h 247"/>
                <a:gd name="T54" fmla="*/ 499 w 591"/>
                <a:gd name="T55" fmla="*/ 0 h 247"/>
                <a:gd name="T56" fmla="*/ 501 w 591"/>
                <a:gd name="T57" fmla="*/ 0 h 247"/>
                <a:gd name="T58" fmla="*/ 91 w 591"/>
                <a:gd name="T59" fmla="*/ 0 h 247"/>
                <a:gd name="T60" fmla="*/ 90 w 591"/>
                <a:gd name="T61" fmla="*/ 0 h 247"/>
                <a:gd name="T62" fmla="*/ 80 w 591"/>
                <a:gd name="T63" fmla="*/ 0 h 247"/>
                <a:gd name="T64" fmla="*/ 70 w 591"/>
                <a:gd name="T65" fmla="*/ 4 h 247"/>
                <a:gd name="T66" fmla="*/ 61 w 591"/>
                <a:gd name="T67" fmla="*/ 8 h 247"/>
                <a:gd name="T68" fmla="*/ 51 w 591"/>
                <a:gd name="T69" fmla="*/ 14 h 247"/>
                <a:gd name="T70" fmla="*/ 41 w 591"/>
                <a:gd name="T71" fmla="*/ 18 h 247"/>
                <a:gd name="T72" fmla="*/ 33 w 591"/>
                <a:gd name="T73" fmla="*/ 29 h 247"/>
                <a:gd name="T74" fmla="*/ 24 w 591"/>
                <a:gd name="T75" fmla="*/ 37 h 247"/>
                <a:gd name="T76" fmla="*/ 18 w 591"/>
                <a:gd name="T77" fmla="*/ 49 h 247"/>
                <a:gd name="T78" fmla="*/ 13 w 591"/>
                <a:gd name="T79" fmla="*/ 61 h 247"/>
                <a:gd name="T80" fmla="*/ 8 w 591"/>
                <a:gd name="T81" fmla="*/ 77 h 247"/>
                <a:gd name="T82" fmla="*/ 4 w 591"/>
                <a:gd name="T83" fmla="*/ 90 h 247"/>
                <a:gd name="T84" fmla="*/ 2 w 591"/>
                <a:gd name="T85" fmla="*/ 104 h 247"/>
                <a:gd name="T86" fmla="*/ 0 w 591"/>
                <a:gd name="T87" fmla="*/ 121 h 247"/>
                <a:gd name="T88" fmla="*/ 1 w 591"/>
                <a:gd name="T89" fmla="*/ 135 h 247"/>
                <a:gd name="T90" fmla="*/ 3 w 591"/>
                <a:gd name="T91" fmla="*/ 150 h 247"/>
                <a:gd name="T92" fmla="*/ 5 w 591"/>
                <a:gd name="T93" fmla="*/ 165 h 247"/>
                <a:gd name="T94" fmla="*/ 10 w 591"/>
                <a:gd name="T95" fmla="*/ 179 h 247"/>
                <a:gd name="T96" fmla="*/ 15 w 591"/>
                <a:gd name="T97" fmla="*/ 193 h 247"/>
                <a:gd name="T98" fmla="*/ 21 w 591"/>
                <a:gd name="T99" fmla="*/ 205 h 247"/>
                <a:gd name="T100" fmla="*/ 28 w 591"/>
                <a:gd name="T101" fmla="*/ 217 h 247"/>
                <a:gd name="T102" fmla="*/ 36 w 591"/>
                <a:gd name="T103" fmla="*/ 225 h 247"/>
                <a:gd name="T104" fmla="*/ 45 w 591"/>
                <a:gd name="T105" fmla="*/ 232 h 247"/>
                <a:gd name="T106" fmla="*/ 54 w 591"/>
                <a:gd name="T107" fmla="*/ 240 h 247"/>
                <a:gd name="T108" fmla="*/ 65 w 591"/>
                <a:gd name="T109" fmla="*/ 245 h 247"/>
                <a:gd name="T110" fmla="*/ 75 w 591"/>
                <a:gd name="T111" fmla="*/ 246 h 247"/>
                <a:gd name="T112" fmla="*/ 83 w 591"/>
                <a:gd name="T113" fmla="*/ 246 h 247"/>
                <a:gd name="T114" fmla="*/ 501 w 591"/>
                <a:gd name="T115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1" h="247">
                  <a:moveTo>
                    <a:pt x="501" y="246"/>
                  </a:moveTo>
                  <a:lnTo>
                    <a:pt x="511" y="246"/>
                  </a:lnTo>
                  <a:lnTo>
                    <a:pt x="520" y="245"/>
                  </a:lnTo>
                  <a:lnTo>
                    <a:pt x="531" y="242"/>
                  </a:lnTo>
                  <a:lnTo>
                    <a:pt x="539" y="235"/>
                  </a:lnTo>
                  <a:lnTo>
                    <a:pt x="549" y="229"/>
                  </a:lnTo>
                  <a:lnTo>
                    <a:pt x="558" y="221"/>
                  </a:lnTo>
                  <a:lnTo>
                    <a:pt x="565" y="211"/>
                  </a:lnTo>
                  <a:lnTo>
                    <a:pt x="572" y="198"/>
                  </a:lnTo>
                  <a:lnTo>
                    <a:pt x="579" y="185"/>
                  </a:lnTo>
                  <a:lnTo>
                    <a:pt x="582" y="173"/>
                  </a:lnTo>
                  <a:lnTo>
                    <a:pt x="585" y="157"/>
                  </a:lnTo>
                  <a:lnTo>
                    <a:pt x="587" y="141"/>
                  </a:lnTo>
                  <a:lnTo>
                    <a:pt x="590" y="128"/>
                  </a:lnTo>
                  <a:lnTo>
                    <a:pt x="590" y="111"/>
                  </a:lnTo>
                  <a:lnTo>
                    <a:pt x="585" y="96"/>
                  </a:lnTo>
                  <a:lnTo>
                    <a:pt x="584" y="82"/>
                  </a:lnTo>
                  <a:lnTo>
                    <a:pt x="580" y="68"/>
                  </a:lnTo>
                  <a:lnTo>
                    <a:pt x="574" y="54"/>
                  </a:lnTo>
                  <a:lnTo>
                    <a:pt x="568" y="43"/>
                  </a:lnTo>
                  <a:lnTo>
                    <a:pt x="561" y="33"/>
                  </a:lnTo>
                  <a:lnTo>
                    <a:pt x="551" y="21"/>
                  </a:lnTo>
                  <a:lnTo>
                    <a:pt x="545" y="15"/>
                  </a:lnTo>
                  <a:lnTo>
                    <a:pt x="534" y="9"/>
                  </a:lnTo>
                  <a:lnTo>
                    <a:pt x="523" y="4"/>
                  </a:lnTo>
                  <a:lnTo>
                    <a:pt x="514" y="0"/>
                  </a:lnTo>
                  <a:lnTo>
                    <a:pt x="503" y="0"/>
                  </a:lnTo>
                  <a:lnTo>
                    <a:pt x="499" y="0"/>
                  </a:lnTo>
                  <a:lnTo>
                    <a:pt x="501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0" y="0"/>
                  </a:lnTo>
                  <a:lnTo>
                    <a:pt x="70" y="4"/>
                  </a:lnTo>
                  <a:lnTo>
                    <a:pt x="61" y="8"/>
                  </a:lnTo>
                  <a:lnTo>
                    <a:pt x="51" y="14"/>
                  </a:lnTo>
                  <a:lnTo>
                    <a:pt x="41" y="18"/>
                  </a:lnTo>
                  <a:lnTo>
                    <a:pt x="33" y="29"/>
                  </a:lnTo>
                  <a:lnTo>
                    <a:pt x="24" y="37"/>
                  </a:lnTo>
                  <a:lnTo>
                    <a:pt x="18" y="49"/>
                  </a:lnTo>
                  <a:lnTo>
                    <a:pt x="13" y="61"/>
                  </a:lnTo>
                  <a:lnTo>
                    <a:pt x="8" y="77"/>
                  </a:lnTo>
                  <a:lnTo>
                    <a:pt x="4" y="90"/>
                  </a:lnTo>
                  <a:lnTo>
                    <a:pt x="2" y="104"/>
                  </a:lnTo>
                  <a:lnTo>
                    <a:pt x="0" y="121"/>
                  </a:lnTo>
                  <a:lnTo>
                    <a:pt x="1" y="135"/>
                  </a:lnTo>
                  <a:lnTo>
                    <a:pt x="3" y="150"/>
                  </a:lnTo>
                  <a:lnTo>
                    <a:pt x="5" y="165"/>
                  </a:lnTo>
                  <a:lnTo>
                    <a:pt x="10" y="179"/>
                  </a:lnTo>
                  <a:lnTo>
                    <a:pt x="15" y="193"/>
                  </a:lnTo>
                  <a:lnTo>
                    <a:pt x="21" y="205"/>
                  </a:lnTo>
                  <a:lnTo>
                    <a:pt x="28" y="217"/>
                  </a:lnTo>
                  <a:lnTo>
                    <a:pt x="36" y="225"/>
                  </a:lnTo>
                  <a:lnTo>
                    <a:pt x="45" y="232"/>
                  </a:lnTo>
                  <a:lnTo>
                    <a:pt x="54" y="240"/>
                  </a:lnTo>
                  <a:lnTo>
                    <a:pt x="65" y="245"/>
                  </a:lnTo>
                  <a:lnTo>
                    <a:pt x="75" y="246"/>
                  </a:lnTo>
                  <a:lnTo>
                    <a:pt x="83" y="246"/>
                  </a:lnTo>
                  <a:lnTo>
                    <a:pt x="501" y="24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25"/>
            <p:cNvSpPr>
              <a:spLocks/>
            </p:cNvSpPr>
            <p:nvPr/>
          </p:nvSpPr>
          <p:spPr bwMode="auto">
            <a:xfrm>
              <a:off x="4495" y="3022"/>
              <a:ext cx="590" cy="247"/>
            </a:xfrm>
            <a:custGeom>
              <a:avLst/>
              <a:gdLst>
                <a:gd name="T0" fmla="*/ 501 w 590"/>
                <a:gd name="T1" fmla="*/ 246 h 247"/>
                <a:gd name="T2" fmla="*/ 511 w 590"/>
                <a:gd name="T3" fmla="*/ 246 h 247"/>
                <a:gd name="T4" fmla="*/ 520 w 590"/>
                <a:gd name="T5" fmla="*/ 245 h 247"/>
                <a:gd name="T6" fmla="*/ 531 w 590"/>
                <a:gd name="T7" fmla="*/ 242 h 247"/>
                <a:gd name="T8" fmla="*/ 541 w 590"/>
                <a:gd name="T9" fmla="*/ 235 h 247"/>
                <a:gd name="T10" fmla="*/ 549 w 590"/>
                <a:gd name="T11" fmla="*/ 229 h 247"/>
                <a:gd name="T12" fmla="*/ 558 w 590"/>
                <a:gd name="T13" fmla="*/ 221 h 247"/>
                <a:gd name="T14" fmla="*/ 565 w 590"/>
                <a:gd name="T15" fmla="*/ 211 h 247"/>
                <a:gd name="T16" fmla="*/ 573 w 590"/>
                <a:gd name="T17" fmla="*/ 198 h 247"/>
                <a:gd name="T18" fmla="*/ 578 w 590"/>
                <a:gd name="T19" fmla="*/ 185 h 247"/>
                <a:gd name="T20" fmla="*/ 582 w 590"/>
                <a:gd name="T21" fmla="*/ 173 h 247"/>
                <a:gd name="T22" fmla="*/ 586 w 590"/>
                <a:gd name="T23" fmla="*/ 157 h 247"/>
                <a:gd name="T24" fmla="*/ 587 w 590"/>
                <a:gd name="T25" fmla="*/ 141 h 247"/>
                <a:gd name="T26" fmla="*/ 589 w 590"/>
                <a:gd name="T27" fmla="*/ 128 h 247"/>
                <a:gd name="T28" fmla="*/ 589 w 590"/>
                <a:gd name="T29" fmla="*/ 111 h 247"/>
                <a:gd name="T30" fmla="*/ 586 w 590"/>
                <a:gd name="T31" fmla="*/ 96 h 247"/>
                <a:gd name="T32" fmla="*/ 584 w 590"/>
                <a:gd name="T33" fmla="*/ 82 h 247"/>
                <a:gd name="T34" fmla="*/ 580 w 590"/>
                <a:gd name="T35" fmla="*/ 68 h 247"/>
                <a:gd name="T36" fmla="*/ 574 w 590"/>
                <a:gd name="T37" fmla="*/ 54 h 247"/>
                <a:gd name="T38" fmla="*/ 569 w 590"/>
                <a:gd name="T39" fmla="*/ 43 h 247"/>
                <a:gd name="T40" fmla="*/ 562 w 590"/>
                <a:gd name="T41" fmla="*/ 33 h 247"/>
                <a:gd name="T42" fmla="*/ 552 w 590"/>
                <a:gd name="T43" fmla="*/ 21 h 247"/>
                <a:gd name="T44" fmla="*/ 544 w 590"/>
                <a:gd name="T45" fmla="*/ 15 h 247"/>
                <a:gd name="T46" fmla="*/ 535 w 590"/>
                <a:gd name="T47" fmla="*/ 9 h 247"/>
                <a:gd name="T48" fmla="*/ 524 w 590"/>
                <a:gd name="T49" fmla="*/ 4 h 247"/>
                <a:gd name="T50" fmla="*/ 513 w 590"/>
                <a:gd name="T51" fmla="*/ 0 h 247"/>
                <a:gd name="T52" fmla="*/ 503 w 590"/>
                <a:gd name="T53" fmla="*/ 0 h 247"/>
                <a:gd name="T54" fmla="*/ 500 w 590"/>
                <a:gd name="T55" fmla="*/ 0 h 247"/>
                <a:gd name="T56" fmla="*/ 501 w 590"/>
                <a:gd name="T57" fmla="*/ 0 h 247"/>
                <a:gd name="T58" fmla="*/ 91 w 590"/>
                <a:gd name="T59" fmla="*/ 0 h 247"/>
                <a:gd name="T60" fmla="*/ 90 w 590"/>
                <a:gd name="T61" fmla="*/ 0 h 247"/>
                <a:gd name="T62" fmla="*/ 80 w 590"/>
                <a:gd name="T63" fmla="*/ 0 h 247"/>
                <a:gd name="T64" fmla="*/ 71 w 590"/>
                <a:gd name="T65" fmla="*/ 4 h 247"/>
                <a:gd name="T66" fmla="*/ 60 w 590"/>
                <a:gd name="T67" fmla="*/ 8 h 247"/>
                <a:gd name="T68" fmla="*/ 51 w 590"/>
                <a:gd name="T69" fmla="*/ 14 h 247"/>
                <a:gd name="T70" fmla="*/ 42 w 590"/>
                <a:gd name="T71" fmla="*/ 18 h 247"/>
                <a:gd name="T72" fmla="*/ 34 w 590"/>
                <a:gd name="T73" fmla="*/ 29 h 247"/>
                <a:gd name="T74" fmla="*/ 24 w 590"/>
                <a:gd name="T75" fmla="*/ 37 h 247"/>
                <a:gd name="T76" fmla="*/ 18 w 590"/>
                <a:gd name="T77" fmla="*/ 49 h 247"/>
                <a:gd name="T78" fmla="*/ 12 w 590"/>
                <a:gd name="T79" fmla="*/ 61 h 247"/>
                <a:gd name="T80" fmla="*/ 8 w 590"/>
                <a:gd name="T81" fmla="*/ 77 h 247"/>
                <a:gd name="T82" fmla="*/ 5 w 590"/>
                <a:gd name="T83" fmla="*/ 90 h 247"/>
                <a:gd name="T84" fmla="*/ 3 w 590"/>
                <a:gd name="T85" fmla="*/ 104 h 247"/>
                <a:gd name="T86" fmla="*/ 0 w 590"/>
                <a:gd name="T87" fmla="*/ 121 h 247"/>
                <a:gd name="T88" fmla="*/ 1 w 590"/>
                <a:gd name="T89" fmla="*/ 135 h 247"/>
                <a:gd name="T90" fmla="*/ 3 w 590"/>
                <a:gd name="T91" fmla="*/ 150 h 247"/>
                <a:gd name="T92" fmla="*/ 6 w 590"/>
                <a:gd name="T93" fmla="*/ 165 h 247"/>
                <a:gd name="T94" fmla="*/ 10 w 590"/>
                <a:gd name="T95" fmla="*/ 179 h 247"/>
                <a:gd name="T96" fmla="*/ 15 w 590"/>
                <a:gd name="T97" fmla="*/ 193 h 247"/>
                <a:gd name="T98" fmla="*/ 20 w 590"/>
                <a:gd name="T99" fmla="*/ 205 h 247"/>
                <a:gd name="T100" fmla="*/ 28 w 590"/>
                <a:gd name="T101" fmla="*/ 217 h 247"/>
                <a:gd name="T102" fmla="*/ 36 w 590"/>
                <a:gd name="T103" fmla="*/ 225 h 247"/>
                <a:gd name="T104" fmla="*/ 44 w 590"/>
                <a:gd name="T105" fmla="*/ 232 h 247"/>
                <a:gd name="T106" fmla="*/ 55 w 590"/>
                <a:gd name="T107" fmla="*/ 240 h 247"/>
                <a:gd name="T108" fmla="*/ 65 w 590"/>
                <a:gd name="T109" fmla="*/ 245 h 247"/>
                <a:gd name="T110" fmla="*/ 74 w 590"/>
                <a:gd name="T111" fmla="*/ 246 h 247"/>
                <a:gd name="T112" fmla="*/ 85 w 590"/>
                <a:gd name="T113" fmla="*/ 246 h 247"/>
                <a:gd name="T114" fmla="*/ 501 w 590"/>
                <a:gd name="T115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0" h="247">
                  <a:moveTo>
                    <a:pt x="501" y="246"/>
                  </a:moveTo>
                  <a:lnTo>
                    <a:pt x="511" y="246"/>
                  </a:lnTo>
                  <a:lnTo>
                    <a:pt x="520" y="245"/>
                  </a:lnTo>
                  <a:lnTo>
                    <a:pt x="531" y="242"/>
                  </a:lnTo>
                  <a:lnTo>
                    <a:pt x="541" y="235"/>
                  </a:lnTo>
                  <a:lnTo>
                    <a:pt x="549" y="229"/>
                  </a:lnTo>
                  <a:lnTo>
                    <a:pt x="558" y="221"/>
                  </a:lnTo>
                  <a:lnTo>
                    <a:pt x="565" y="211"/>
                  </a:lnTo>
                  <a:lnTo>
                    <a:pt x="573" y="198"/>
                  </a:lnTo>
                  <a:lnTo>
                    <a:pt x="578" y="185"/>
                  </a:lnTo>
                  <a:lnTo>
                    <a:pt x="582" y="173"/>
                  </a:lnTo>
                  <a:lnTo>
                    <a:pt x="586" y="157"/>
                  </a:lnTo>
                  <a:lnTo>
                    <a:pt x="587" y="141"/>
                  </a:lnTo>
                  <a:lnTo>
                    <a:pt x="589" y="128"/>
                  </a:lnTo>
                  <a:lnTo>
                    <a:pt x="589" y="111"/>
                  </a:lnTo>
                  <a:lnTo>
                    <a:pt x="586" y="96"/>
                  </a:lnTo>
                  <a:lnTo>
                    <a:pt x="584" y="82"/>
                  </a:lnTo>
                  <a:lnTo>
                    <a:pt x="580" y="68"/>
                  </a:lnTo>
                  <a:lnTo>
                    <a:pt x="574" y="54"/>
                  </a:lnTo>
                  <a:lnTo>
                    <a:pt x="569" y="43"/>
                  </a:lnTo>
                  <a:lnTo>
                    <a:pt x="562" y="33"/>
                  </a:lnTo>
                  <a:lnTo>
                    <a:pt x="552" y="21"/>
                  </a:lnTo>
                  <a:lnTo>
                    <a:pt x="544" y="15"/>
                  </a:lnTo>
                  <a:lnTo>
                    <a:pt x="535" y="9"/>
                  </a:lnTo>
                  <a:lnTo>
                    <a:pt x="524" y="4"/>
                  </a:lnTo>
                  <a:lnTo>
                    <a:pt x="513" y="0"/>
                  </a:lnTo>
                  <a:lnTo>
                    <a:pt x="503" y="0"/>
                  </a:lnTo>
                  <a:lnTo>
                    <a:pt x="500" y="0"/>
                  </a:lnTo>
                  <a:lnTo>
                    <a:pt x="501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0" y="0"/>
                  </a:lnTo>
                  <a:lnTo>
                    <a:pt x="71" y="4"/>
                  </a:lnTo>
                  <a:lnTo>
                    <a:pt x="60" y="8"/>
                  </a:lnTo>
                  <a:lnTo>
                    <a:pt x="51" y="14"/>
                  </a:lnTo>
                  <a:lnTo>
                    <a:pt x="42" y="18"/>
                  </a:lnTo>
                  <a:lnTo>
                    <a:pt x="34" y="29"/>
                  </a:lnTo>
                  <a:lnTo>
                    <a:pt x="24" y="37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8" y="77"/>
                  </a:lnTo>
                  <a:lnTo>
                    <a:pt x="5" y="90"/>
                  </a:lnTo>
                  <a:lnTo>
                    <a:pt x="3" y="104"/>
                  </a:lnTo>
                  <a:lnTo>
                    <a:pt x="0" y="121"/>
                  </a:lnTo>
                  <a:lnTo>
                    <a:pt x="1" y="135"/>
                  </a:lnTo>
                  <a:lnTo>
                    <a:pt x="3" y="150"/>
                  </a:lnTo>
                  <a:lnTo>
                    <a:pt x="6" y="165"/>
                  </a:lnTo>
                  <a:lnTo>
                    <a:pt x="10" y="179"/>
                  </a:lnTo>
                  <a:lnTo>
                    <a:pt x="15" y="193"/>
                  </a:lnTo>
                  <a:lnTo>
                    <a:pt x="20" y="205"/>
                  </a:lnTo>
                  <a:lnTo>
                    <a:pt x="28" y="217"/>
                  </a:lnTo>
                  <a:lnTo>
                    <a:pt x="36" y="225"/>
                  </a:lnTo>
                  <a:lnTo>
                    <a:pt x="44" y="232"/>
                  </a:lnTo>
                  <a:lnTo>
                    <a:pt x="55" y="240"/>
                  </a:lnTo>
                  <a:lnTo>
                    <a:pt x="65" y="245"/>
                  </a:lnTo>
                  <a:lnTo>
                    <a:pt x="74" y="246"/>
                  </a:lnTo>
                  <a:lnTo>
                    <a:pt x="85" y="246"/>
                  </a:lnTo>
                  <a:lnTo>
                    <a:pt x="501" y="246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26"/>
            <p:cNvSpPr>
              <a:spLocks noChangeArrowheads="1"/>
            </p:cNvSpPr>
            <p:nvPr/>
          </p:nvSpPr>
          <p:spPr bwMode="auto">
            <a:xfrm>
              <a:off x="1396" y="3042"/>
              <a:ext cx="579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[?] z [e]</a:t>
              </a:r>
            </a:p>
          </p:txBody>
        </p:sp>
        <p:sp>
          <p:nvSpPr>
            <p:cNvPr id="36" name="Rectangle 27"/>
            <p:cNvSpPr>
              <a:spLocks noChangeArrowheads="1"/>
            </p:cNvSpPr>
            <p:nvPr/>
          </p:nvSpPr>
          <p:spPr bwMode="auto">
            <a:xfrm>
              <a:off x="2447" y="3042"/>
              <a:ext cx="5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[z] e [r]</a:t>
              </a:r>
            </a:p>
          </p:txBody>
        </p:sp>
        <p:sp>
          <p:nvSpPr>
            <p:cNvPr id="37" name="Rectangle 28"/>
            <p:cNvSpPr>
              <a:spLocks noChangeArrowheads="1"/>
            </p:cNvSpPr>
            <p:nvPr/>
          </p:nvSpPr>
          <p:spPr bwMode="auto">
            <a:xfrm>
              <a:off x="3470" y="3041"/>
              <a:ext cx="56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[e] r [o]</a:t>
              </a:r>
            </a:p>
          </p:txBody>
        </p:sp>
        <p:sp>
          <p:nvSpPr>
            <p:cNvPr id="38" name="Rectangle 29"/>
            <p:cNvSpPr>
              <a:spLocks noChangeArrowheads="1"/>
            </p:cNvSpPr>
            <p:nvPr/>
          </p:nvSpPr>
          <p:spPr bwMode="auto">
            <a:xfrm>
              <a:off x="4505" y="3041"/>
              <a:ext cx="55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[r] o [?]</a:t>
              </a:r>
            </a:p>
          </p:txBody>
        </p:sp>
        <p:sp>
          <p:nvSpPr>
            <p:cNvPr id="39" name="Line 30"/>
            <p:cNvSpPr>
              <a:spLocks noChangeShapeType="1"/>
            </p:cNvSpPr>
            <p:nvPr/>
          </p:nvSpPr>
          <p:spPr bwMode="auto">
            <a:xfrm>
              <a:off x="816" y="3150"/>
              <a:ext cx="58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Line 31"/>
            <p:cNvSpPr>
              <a:spLocks noChangeShapeType="1"/>
            </p:cNvSpPr>
            <p:nvPr/>
          </p:nvSpPr>
          <p:spPr bwMode="auto">
            <a:xfrm>
              <a:off x="1995" y="3150"/>
              <a:ext cx="43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Line 32"/>
            <p:cNvSpPr>
              <a:spLocks noChangeShapeType="1"/>
            </p:cNvSpPr>
            <p:nvPr/>
          </p:nvSpPr>
          <p:spPr bwMode="auto">
            <a:xfrm>
              <a:off x="3025" y="3150"/>
              <a:ext cx="43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Line 33"/>
            <p:cNvSpPr>
              <a:spLocks noChangeShapeType="1"/>
            </p:cNvSpPr>
            <p:nvPr/>
          </p:nvSpPr>
          <p:spPr bwMode="auto">
            <a:xfrm>
              <a:off x="4056" y="3150"/>
              <a:ext cx="43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 bwMode="auto">
            <a:xfrm>
              <a:off x="5090" y="3150"/>
              <a:ext cx="577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35"/>
            <p:cNvSpPr>
              <a:spLocks noChangeArrowheads="1"/>
            </p:cNvSpPr>
            <p:nvPr/>
          </p:nvSpPr>
          <p:spPr bwMode="auto">
            <a:xfrm>
              <a:off x="149" y="2736"/>
              <a:ext cx="238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r>
                <a:rPr lang="en-US" altLang="fr-FR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Context-dependent phonemes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38"/>
                <p:cNvSpPr>
                  <a:spLocks noChangeArrowheads="1"/>
                </p:cNvSpPr>
                <p:nvPr/>
              </p:nvSpPr>
              <p:spPr bwMode="auto">
                <a:xfrm>
                  <a:off x="408" y="3321"/>
                  <a:ext cx="5432" cy="5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4992" tIns="42497" rIns="84992" bIns="42497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fr-FR" sz="16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Number of possible units is very large (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𝑁</m:t>
                      </m:r>
                      <m:r>
                        <a:rPr lang="en-US" sz="1600" i="1">
                          <a:latin typeface="Cambria Math"/>
                        </a:rPr>
                        <m:t>=40</m:t>
                      </m:r>
                    </m:oMath>
                  </a14:m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phonemes =&gt;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  <a:ea typeface="Cambria Math"/>
                            </a:rPr>
                            <m:t>N</m:t>
                          </m:r>
                        </m:e>
                        <m:sup>
                          <m:r>
                            <a:rPr lang="en-US" sz="1600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/>
                          <a:ea typeface="Cambria Math"/>
                        </a:rPr>
                        <m:t>≈</m:t>
                      </m:r>
                    </m:oMath>
                  </a14:m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64,000 triphones</a:t>
                  </a:r>
                  <a:r>
                    <a:rPr lang="en-US" altLang="fr-FR" sz="16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), </a:t>
                  </a:r>
                  <a:br>
                    <a:rPr lang="en-US" altLang="fr-FR" sz="16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altLang="fr-FR" sz="16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allows to model any word by concatenating the relevant models, </a:t>
                  </a:r>
                  <a:br>
                    <a:rPr lang="en-US" altLang="fr-FR" sz="16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altLang="fr-FR" sz="16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but problem for estimating some parameters </a:t>
                  </a:r>
                  <a:r>
                    <a:rPr lang="en-US" altLang="fr-FR" sz="1600" i="1" dirty="0">
                      <a:latin typeface="Arial" panose="020B0604020202020204" pitchFamily="34" charset="0"/>
                      <a:cs typeface="Arial" panose="020B0604020202020204" pitchFamily="34" charset="0"/>
                      <a:sym typeface="Wingdings" panose="05000000000000000000" pitchFamily="2" charset="2"/>
                    </a:rPr>
                    <a:t></a:t>
                  </a:r>
                  <a:r>
                    <a:rPr lang="en-US" altLang="fr-FR" sz="16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sharing of parameters</a:t>
                  </a:r>
                </a:p>
              </p:txBody>
            </p:sp>
          </mc:Choice>
          <mc:Fallback xmlns="">
            <p:sp>
              <p:nvSpPr>
                <p:cNvPr id="45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" y="3321"/>
                  <a:ext cx="5432" cy="563"/>
                </a:xfrm>
                <a:prstGeom prst="rect">
                  <a:avLst/>
                </a:prstGeom>
                <a:blipFill>
                  <a:blip r:embed="rId2"/>
                  <a:stretch>
                    <a:fillRect t="-2963" b="-888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48" name="Espace réservé du pied de page 4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9" name="Espace réservé du numéro de diapositive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Modeling with context-dependent phonemes</a:t>
            </a:r>
            <a:br>
              <a:rPr lang="en-US"/>
            </a:br>
            <a:r>
              <a:rPr lang="en-US"/>
              <a:t>handling word boundary contexts</a:t>
            </a:r>
          </a:p>
        </p:txBody>
      </p:sp>
      <p:sp>
        <p:nvSpPr>
          <p:cNvPr id="8" name="Rectangle 97"/>
          <p:cNvSpPr>
            <a:spLocks noChangeArrowheads="1"/>
          </p:cNvSpPr>
          <p:nvPr/>
        </p:nvSpPr>
        <p:spPr bwMode="auto">
          <a:xfrm>
            <a:off x="3175" y="2133600"/>
            <a:ext cx="4956485" cy="32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7625" tIns="22225" rIns="47625" bIns="22225">
            <a:spAutoFit/>
          </a:bodyPr>
          <a:lstStyle>
            <a:lvl1pPr defTabSz="2413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234950" defTabSz="2413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469900" defTabSz="2413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03263" defTabSz="2413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36625" defTabSz="2413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3938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510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082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7654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fr-FR" sz="1800" dirty="0">
                <a:solidFill>
                  <a:srgbClr val="000000"/>
                </a:solidFill>
                <a:cs typeface="Arial" panose="020B0604020202020204" pitchFamily="34" charset="0"/>
              </a:rPr>
              <a:t>Modelling with context-</a:t>
            </a:r>
            <a:r>
              <a:rPr lang="en-US" altLang="fr-FR" sz="1800" b="1" dirty="0">
                <a:solidFill>
                  <a:srgbClr val="C00000"/>
                </a:solidFill>
                <a:cs typeface="Arial" panose="020B0604020202020204" pitchFamily="34" charset="0"/>
              </a:rPr>
              <a:t>independent</a:t>
            </a:r>
            <a:r>
              <a:rPr lang="en-US" altLang="fr-FR" sz="1800" dirty="0">
                <a:solidFill>
                  <a:srgbClr val="000000"/>
                </a:solidFill>
                <a:cs typeface="Arial" panose="020B0604020202020204" pitchFamily="34" charset="0"/>
              </a:rPr>
              <a:t> phonemes</a:t>
            </a:r>
          </a:p>
        </p:txBody>
      </p:sp>
      <p:sp>
        <p:nvSpPr>
          <p:cNvPr id="9" name="Rectangle 98"/>
          <p:cNvSpPr>
            <a:spLocks noChangeArrowheads="1"/>
          </p:cNvSpPr>
          <p:nvPr/>
        </p:nvSpPr>
        <p:spPr bwMode="auto">
          <a:xfrm>
            <a:off x="3175" y="3973513"/>
            <a:ext cx="6533840" cy="32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7625" tIns="22225" rIns="47625" bIns="22225">
            <a:spAutoFit/>
          </a:bodyPr>
          <a:lstStyle>
            <a:lvl1pPr defTabSz="2413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234950" defTabSz="2413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469900" defTabSz="2413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03263" defTabSz="2413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36625" defTabSz="2413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3938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510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082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7654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fr-FR" dirty="0">
                <a:solidFill>
                  <a:srgbClr val="000000"/>
                </a:solidFill>
                <a:cs typeface="Arial" panose="020B0604020202020204" pitchFamily="34" charset="0"/>
              </a:rPr>
              <a:t>Modeling with context-</a:t>
            </a:r>
            <a:r>
              <a:rPr lang="en-US" altLang="fr-FR" b="1" dirty="0">
                <a:solidFill>
                  <a:srgbClr val="C00000"/>
                </a:solidFill>
                <a:cs typeface="Arial" panose="020B0604020202020204" pitchFamily="34" charset="0"/>
              </a:rPr>
              <a:t>dependent</a:t>
            </a:r>
            <a:r>
              <a:rPr lang="en-US" altLang="fr-FR" dirty="0">
                <a:solidFill>
                  <a:srgbClr val="000000"/>
                </a:solidFill>
                <a:cs typeface="Arial" panose="020B0604020202020204" pitchFamily="34" charset="0"/>
              </a:rPr>
              <a:t> phonemes (called triphones)</a:t>
            </a:r>
          </a:p>
        </p:txBody>
      </p:sp>
      <p:grpSp>
        <p:nvGrpSpPr>
          <p:cNvPr id="10" name="Group 113"/>
          <p:cNvGrpSpPr>
            <a:grpSpLocks/>
          </p:cNvGrpSpPr>
          <p:nvPr/>
        </p:nvGrpSpPr>
        <p:grpSpPr bwMode="auto">
          <a:xfrm>
            <a:off x="143383" y="4527550"/>
            <a:ext cx="8857109" cy="1482725"/>
            <a:chOff x="38" y="2828"/>
            <a:chExt cx="5722" cy="934"/>
          </a:xfrm>
        </p:grpSpPr>
        <p:sp>
          <p:nvSpPr>
            <p:cNvPr id="11" name="AutoShape 5" descr="25 %"/>
            <p:cNvSpPr>
              <a:spLocks noChangeArrowheads="1"/>
            </p:cNvSpPr>
            <p:nvPr/>
          </p:nvSpPr>
          <p:spPr bwMode="auto">
            <a:xfrm>
              <a:off x="1877" y="2828"/>
              <a:ext cx="343" cy="934"/>
            </a:xfrm>
            <a:prstGeom prst="roundRect">
              <a:avLst>
                <a:gd name="adj" fmla="val 12495"/>
              </a:avLst>
            </a:prstGeom>
            <a:pattFill prst="pct25">
              <a:fgClr>
                <a:srgbClr val="66FF99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AutoShape 6" descr="25 %"/>
            <p:cNvSpPr>
              <a:spLocks noChangeArrowheads="1"/>
            </p:cNvSpPr>
            <p:nvPr/>
          </p:nvSpPr>
          <p:spPr bwMode="auto">
            <a:xfrm>
              <a:off x="2411" y="3078"/>
              <a:ext cx="335" cy="444"/>
            </a:xfrm>
            <a:prstGeom prst="roundRect">
              <a:avLst>
                <a:gd name="adj" fmla="val 12495"/>
              </a:avLst>
            </a:prstGeom>
            <a:pattFill prst="pct25">
              <a:fgClr>
                <a:srgbClr val="66FF99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AutoShape 7" descr="25 %"/>
            <p:cNvSpPr>
              <a:spLocks noChangeArrowheads="1"/>
            </p:cNvSpPr>
            <p:nvPr/>
          </p:nvSpPr>
          <p:spPr bwMode="auto">
            <a:xfrm>
              <a:off x="3481" y="2957"/>
              <a:ext cx="348" cy="805"/>
            </a:xfrm>
            <a:prstGeom prst="roundRect">
              <a:avLst>
                <a:gd name="adj" fmla="val 12495"/>
              </a:avLst>
            </a:prstGeom>
            <a:pattFill prst="pct25">
              <a:fgClr>
                <a:srgbClr val="66FF99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AutoShape 8" descr="25 %"/>
            <p:cNvSpPr>
              <a:spLocks noChangeArrowheads="1"/>
            </p:cNvSpPr>
            <p:nvPr/>
          </p:nvSpPr>
          <p:spPr bwMode="auto">
            <a:xfrm>
              <a:off x="4556" y="3083"/>
              <a:ext cx="347" cy="434"/>
            </a:xfrm>
            <a:prstGeom prst="roundRect">
              <a:avLst>
                <a:gd name="adj" fmla="val 12495"/>
              </a:avLst>
            </a:prstGeom>
            <a:pattFill prst="pct25">
              <a:fgClr>
                <a:srgbClr val="66FF99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826" y="3224"/>
              <a:ext cx="305" cy="150"/>
            </a:xfrm>
            <a:custGeom>
              <a:avLst/>
              <a:gdLst>
                <a:gd name="T0" fmla="*/ 280 w 330"/>
                <a:gd name="T1" fmla="*/ 149 h 150"/>
                <a:gd name="T2" fmla="*/ 285 w 330"/>
                <a:gd name="T3" fmla="*/ 149 h 150"/>
                <a:gd name="T4" fmla="*/ 290 w 330"/>
                <a:gd name="T5" fmla="*/ 148 h 150"/>
                <a:gd name="T6" fmla="*/ 296 w 330"/>
                <a:gd name="T7" fmla="*/ 147 h 150"/>
                <a:gd name="T8" fmla="*/ 302 w 330"/>
                <a:gd name="T9" fmla="*/ 142 h 150"/>
                <a:gd name="T10" fmla="*/ 307 w 330"/>
                <a:gd name="T11" fmla="*/ 139 h 150"/>
                <a:gd name="T12" fmla="*/ 312 w 330"/>
                <a:gd name="T13" fmla="*/ 134 h 150"/>
                <a:gd name="T14" fmla="*/ 316 w 330"/>
                <a:gd name="T15" fmla="*/ 128 h 150"/>
                <a:gd name="T16" fmla="*/ 320 w 330"/>
                <a:gd name="T17" fmla="*/ 120 h 150"/>
                <a:gd name="T18" fmla="*/ 323 w 330"/>
                <a:gd name="T19" fmla="*/ 112 h 150"/>
                <a:gd name="T20" fmla="*/ 325 w 330"/>
                <a:gd name="T21" fmla="*/ 105 h 150"/>
                <a:gd name="T22" fmla="*/ 327 w 330"/>
                <a:gd name="T23" fmla="*/ 95 h 150"/>
                <a:gd name="T24" fmla="*/ 327 w 330"/>
                <a:gd name="T25" fmla="*/ 85 h 150"/>
                <a:gd name="T26" fmla="*/ 329 w 330"/>
                <a:gd name="T27" fmla="*/ 78 h 150"/>
                <a:gd name="T28" fmla="*/ 329 w 330"/>
                <a:gd name="T29" fmla="*/ 67 h 150"/>
                <a:gd name="T30" fmla="*/ 327 w 330"/>
                <a:gd name="T31" fmla="*/ 58 h 150"/>
                <a:gd name="T32" fmla="*/ 326 w 330"/>
                <a:gd name="T33" fmla="*/ 50 h 150"/>
                <a:gd name="T34" fmla="*/ 323 w 330"/>
                <a:gd name="T35" fmla="*/ 41 h 150"/>
                <a:gd name="T36" fmla="*/ 320 w 330"/>
                <a:gd name="T37" fmla="*/ 33 h 150"/>
                <a:gd name="T38" fmla="*/ 317 w 330"/>
                <a:gd name="T39" fmla="*/ 26 h 150"/>
                <a:gd name="T40" fmla="*/ 313 w 330"/>
                <a:gd name="T41" fmla="*/ 20 h 150"/>
                <a:gd name="T42" fmla="*/ 308 w 330"/>
                <a:gd name="T43" fmla="*/ 13 h 150"/>
                <a:gd name="T44" fmla="*/ 304 w 330"/>
                <a:gd name="T45" fmla="*/ 9 h 150"/>
                <a:gd name="T46" fmla="*/ 298 w 330"/>
                <a:gd name="T47" fmla="*/ 5 h 150"/>
                <a:gd name="T48" fmla="*/ 292 w 330"/>
                <a:gd name="T49" fmla="*/ 2 h 150"/>
                <a:gd name="T50" fmla="*/ 287 w 330"/>
                <a:gd name="T51" fmla="*/ 0 h 150"/>
                <a:gd name="T52" fmla="*/ 281 w 330"/>
                <a:gd name="T53" fmla="*/ 0 h 150"/>
                <a:gd name="T54" fmla="*/ 279 w 330"/>
                <a:gd name="T55" fmla="*/ 0 h 150"/>
                <a:gd name="T56" fmla="*/ 280 w 330"/>
                <a:gd name="T57" fmla="*/ 0 h 150"/>
                <a:gd name="T58" fmla="*/ 51 w 330"/>
                <a:gd name="T59" fmla="*/ 0 h 150"/>
                <a:gd name="T60" fmla="*/ 50 w 330"/>
                <a:gd name="T61" fmla="*/ 0 h 150"/>
                <a:gd name="T62" fmla="*/ 45 w 330"/>
                <a:gd name="T63" fmla="*/ 0 h 150"/>
                <a:gd name="T64" fmla="*/ 39 w 330"/>
                <a:gd name="T65" fmla="*/ 2 h 150"/>
                <a:gd name="T66" fmla="*/ 34 w 330"/>
                <a:gd name="T67" fmla="*/ 5 h 150"/>
                <a:gd name="T68" fmla="*/ 28 w 330"/>
                <a:gd name="T69" fmla="*/ 8 h 150"/>
                <a:gd name="T70" fmla="*/ 23 w 330"/>
                <a:gd name="T71" fmla="*/ 11 h 150"/>
                <a:gd name="T72" fmla="*/ 18 w 330"/>
                <a:gd name="T73" fmla="*/ 18 h 150"/>
                <a:gd name="T74" fmla="*/ 14 w 330"/>
                <a:gd name="T75" fmla="*/ 22 h 150"/>
                <a:gd name="T76" fmla="*/ 10 w 330"/>
                <a:gd name="T77" fmla="*/ 30 h 150"/>
                <a:gd name="T78" fmla="*/ 7 w 330"/>
                <a:gd name="T79" fmla="*/ 37 h 150"/>
                <a:gd name="T80" fmla="*/ 4 w 330"/>
                <a:gd name="T81" fmla="*/ 47 h 150"/>
                <a:gd name="T82" fmla="*/ 2 w 330"/>
                <a:gd name="T83" fmla="*/ 55 h 150"/>
                <a:gd name="T84" fmla="*/ 1 w 330"/>
                <a:gd name="T85" fmla="*/ 63 h 150"/>
                <a:gd name="T86" fmla="*/ 0 w 330"/>
                <a:gd name="T87" fmla="*/ 73 h 150"/>
                <a:gd name="T88" fmla="*/ 1 w 330"/>
                <a:gd name="T89" fmla="*/ 82 h 150"/>
                <a:gd name="T90" fmla="*/ 1 w 330"/>
                <a:gd name="T91" fmla="*/ 91 h 150"/>
                <a:gd name="T92" fmla="*/ 3 w 330"/>
                <a:gd name="T93" fmla="*/ 100 h 150"/>
                <a:gd name="T94" fmla="*/ 5 w 330"/>
                <a:gd name="T95" fmla="*/ 108 h 150"/>
                <a:gd name="T96" fmla="*/ 8 w 330"/>
                <a:gd name="T97" fmla="*/ 117 h 150"/>
                <a:gd name="T98" fmla="*/ 11 w 330"/>
                <a:gd name="T99" fmla="*/ 124 h 150"/>
                <a:gd name="T100" fmla="*/ 16 w 330"/>
                <a:gd name="T101" fmla="*/ 131 h 150"/>
                <a:gd name="T102" fmla="*/ 19 w 330"/>
                <a:gd name="T103" fmla="*/ 136 h 150"/>
                <a:gd name="T104" fmla="*/ 25 w 330"/>
                <a:gd name="T105" fmla="*/ 141 h 150"/>
                <a:gd name="T106" fmla="*/ 30 w 330"/>
                <a:gd name="T107" fmla="*/ 145 h 150"/>
                <a:gd name="T108" fmla="*/ 36 w 330"/>
                <a:gd name="T109" fmla="*/ 148 h 150"/>
                <a:gd name="T110" fmla="*/ 41 w 330"/>
                <a:gd name="T111" fmla="*/ 149 h 150"/>
                <a:gd name="T112" fmla="*/ 46 w 330"/>
                <a:gd name="T113" fmla="*/ 149 h 150"/>
                <a:gd name="T114" fmla="*/ 280 w 330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0" h="150">
                  <a:moveTo>
                    <a:pt x="280" y="149"/>
                  </a:moveTo>
                  <a:lnTo>
                    <a:pt x="285" y="149"/>
                  </a:lnTo>
                  <a:lnTo>
                    <a:pt x="290" y="148"/>
                  </a:lnTo>
                  <a:lnTo>
                    <a:pt x="296" y="147"/>
                  </a:lnTo>
                  <a:lnTo>
                    <a:pt x="302" y="142"/>
                  </a:lnTo>
                  <a:lnTo>
                    <a:pt x="307" y="139"/>
                  </a:lnTo>
                  <a:lnTo>
                    <a:pt x="312" y="134"/>
                  </a:lnTo>
                  <a:lnTo>
                    <a:pt x="316" y="128"/>
                  </a:lnTo>
                  <a:lnTo>
                    <a:pt x="320" y="120"/>
                  </a:lnTo>
                  <a:lnTo>
                    <a:pt x="323" y="112"/>
                  </a:lnTo>
                  <a:lnTo>
                    <a:pt x="325" y="105"/>
                  </a:lnTo>
                  <a:lnTo>
                    <a:pt x="327" y="95"/>
                  </a:lnTo>
                  <a:lnTo>
                    <a:pt x="327" y="85"/>
                  </a:lnTo>
                  <a:lnTo>
                    <a:pt x="329" y="78"/>
                  </a:lnTo>
                  <a:lnTo>
                    <a:pt x="329" y="67"/>
                  </a:lnTo>
                  <a:lnTo>
                    <a:pt x="327" y="58"/>
                  </a:lnTo>
                  <a:lnTo>
                    <a:pt x="326" y="50"/>
                  </a:lnTo>
                  <a:lnTo>
                    <a:pt x="323" y="41"/>
                  </a:lnTo>
                  <a:lnTo>
                    <a:pt x="320" y="33"/>
                  </a:lnTo>
                  <a:lnTo>
                    <a:pt x="317" y="26"/>
                  </a:lnTo>
                  <a:lnTo>
                    <a:pt x="313" y="20"/>
                  </a:lnTo>
                  <a:lnTo>
                    <a:pt x="308" y="13"/>
                  </a:lnTo>
                  <a:lnTo>
                    <a:pt x="304" y="9"/>
                  </a:lnTo>
                  <a:lnTo>
                    <a:pt x="298" y="5"/>
                  </a:lnTo>
                  <a:lnTo>
                    <a:pt x="292" y="2"/>
                  </a:lnTo>
                  <a:lnTo>
                    <a:pt x="287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1" y="91"/>
                  </a:lnTo>
                  <a:lnTo>
                    <a:pt x="3" y="100"/>
                  </a:lnTo>
                  <a:lnTo>
                    <a:pt x="5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6" y="131"/>
                  </a:lnTo>
                  <a:lnTo>
                    <a:pt x="19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1" y="149"/>
                  </a:lnTo>
                  <a:lnTo>
                    <a:pt x="46" y="149"/>
                  </a:lnTo>
                  <a:lnTo>
                    <a:pt x="280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[t] r [ã]</a:t>
              </a: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361" y="3224"/>
              <a:ext cx="305" cy="150"/>
            </a:xfrm>
            <a:custGeom>
              <a:avLst/>
              <a:gdLst>
                <a:gd name="T0" fmla="*/ 280 w 330"/>
                <a:gd name="T1" fmla="*/ 149 h 150"/>
                <a:gd name="T2" fmla="*/ 285 w 330"/>
                <a:gd name="T3" fmla="*/ 149 h 150"/>
                <a:gd name="T4" fmla="*/ 290 w 330"/>
                <a:gd name="T5" fmla="*/ 148 h 150"/>
                <a:gd name="T6" fmla="*/ 297 w 330"/>
                <a:gd name="T7" fmla="*/ 147 h 150"/>
                <a:gd name="T8" fmla="*/ 302 w 330"/>
                <a:gd name="T9" fmla="*/ 142 h 150"/>
                <a:gd name="T10" fmla="*/ 307 w 330"/>
                <a:gd name="T11" fmla="*/ 139 h 150"/>
                <a:gd name="T12" fmla="*/ 312 w 330"/>
                <a:gd name="T13" fmla="*/ 134 h 150"/>
                <a:gd name="T14" fmla="*/ 316 w 330"/>
                <a:gd name="T15" fmla="*/ 128 h 150"/>
                <a:gd name="T16" fmla="*/ 320 w 330"/>
                <a:gd name="T17" fmla="*/ 120 h 150"/>
                <a:gd name="T18" fmla="*/ 323 w 330"/>
                <a:gd name="T19" fmla="*/ 112 h 150"/>
                <a:gd name="T20" fmla="*/ 326 w 330"/>
                <a:gd name="T21" fmla="*/ 105 h 150"/>
                <a:gd name="T22" fmla="*/ 327 w 330"/>
                <a:gd name="T23" fmla="*/ 95 h 150"/>
                <a:gd name="T24" fmla="*/ 328 w 330"/>
                <a:gd name="T25" fmla="*/ 85 h 150"/>
                <a:gd name="T26" fmla="*/ 329 w 330"/>
                <a:gd name="T27" fmla="*/ 78 h 150"/>
                <a:gd name="T28" fmla="*/ 329 w 330"/>
                <a:gd name="T29" fmla="*/ 67 h 150"/>
                <a:gd name="T30" fmla="*/ 327 w 330"/>
                <a:gd name="T31" fmla="*/ 58 h 150"/>
                <a:gd name="T32" fmla="*/ 326 w 330"/>
                <a:gd name="T33" fmla="*/ 50 h 150"/>
                <a:gd name="T34" fmla="*/ 325 w 330"/>
                <a:gd name="T35" fmla="*/ 41 h 150"/>
                <a:gd name="T36" fmla="*/ 321 w 330"/>
                <a:gd name="T37" fmla="*/ 33 h 150"/>
                <a:gd name="T38" fmla="*/ 318 w 330"/>
                <a:gd name="T39" fmla="*/ 26 h 150"/>
                <a:gd name="T40" fmla="*/ 314 w 330"/>
                <a:gd name="T41" fmla="*/ 20 h 150"/>
                <a:gd name="T42" fmla="*/ 308 w 330"/>
                <a:gd name="T43" fmla="*/ 13 h 150"/>
                <a:gd name="T44" fmla="*/ 304 w 330"/>
                <a:gd name="T45" fmla="*/ 9 h 150"/>
                <a:gd name="T46" fmla="*/ 299 w 330"/>
                <a:gd name="T47" fmla="*/ 5 h 150"/>
                <a:gd name="T48" fmla="*/ 293 w 330"/>
                <a:gd name="T49" fmla="*/ 2 h 150"/>
                <a:gd name="T50" fmla="*/ 288 w 330"/>
                <a:gd name="T51" fmla="*/ 0 h 150"/>
                <a:gd name="T52" fmla="*/ 281 w 330"/>
                <a:gd name="T53" fmla="*/ 0 h 150"/>
                <a:gd name="T54" fmla="*/ 279 w 330"/>
                <a:gd name="T55" fmla="*/ 0 h 150"/>
                <a:gd name="T56" fmla="*/ 280 w 330"/>
                <a:gd name="T57" fmla="*/ 0 h 150"/>
                <a:gd name="T58" fmla="*/ 50 w 330"/>
                <a:gd name="T59" fmla="*/ 0 h 150"/>
                <a:gd name="T60" fmla="*/ 45 w 330"/>
                <a:gd name="T61" fmla="*/ 0 h 150"/>
                <a:gd name="T62" fmla="*/ 39 w 330"/>
                <a:gd name="T63" fmla="*/ 2 h 150"/>
                <a:gd name="T64" fmla="*/ 34 w 330"/>
                <a:gd name="T65" fmla="*/ 5 h 150"/>
                <a:gd name="T66" fmla="*/ 28 w 330"/>
                <a:gd name="T67" fmla="*/ 8 h 150"/>
                <a:gd name="T68" fmla="*/ 23 w 330"/>
                <a:gd name="T69" fmla="*/ 11 h 150"/>
                <a:gd name="T70" fmla="*/ 18 w 330"/>
                <a:gd name="T71" fmla="*/ 18 h 150"/>
                <a:gd name="T72" fmla="*/ 13 w 330"/>
                <a:gd name="T73" fmla="*/ 22 h 150"/>
                <a:gd name="T74" fmla="*/ 10 w 330"/>
                <a:gd name="T75" fmla="*/ 30 h 150"/>
                <a:gd name="T76" fmla="*/ 7 w 330"/>
                <a:gd name="T77" fmla="*/ 37 h 150"/>
                <a:gd name="T78" fmla="*/ 4 w 330"/>
                <a:gd name="T79" fmla="*/ 47 h 150"/>
                <a:gd name="T80" fmla="*/ 2 w 330"/>
                <a:gd name="T81" fmla="*/ 55 h 150"/>
                <a:gd name="T82" fmla="*/ 1 w 330"/>
                <a:gd name="T83" fmla="*/ 63 h 150"/>
                <a:gd name="T84" fmla="*/ 0 w 330"/>
                <a:gd name="T85" fmla="*/ 73 h 150"/>
                <a:gd name="T86" fmla="*/ 1 w 330"/>
                <a:gd name="T87" fmla="*/ 82 h 150"/>
                <a:gd name="T88" fmla="*/ 1 w 330"/>
                <a:gd name="T89" fmla="*/ 91 h 150"/>
                <a:gd name="T90" fmla="*/ 3 w 330"/>
                <a:gd name="T91" fmla="*/ 100 h 150"/>
                <a:gd name="T92" fmla="*/ 4 w 330"/>
                <a:gd name="T93" fmla="*/ 108 h 150"/>
                <a:gd name="T94" fmla="*/ 8 w 330"/>
                <a:gd name="T95" fmla="*/ 117 h 150"/>
                <a:gd name="T96" fmla="*/ 11 w 330"/>
                <a:gd name="T97" fmla="*/ 124 h 150"/>
                <a:gd name="T98" fmla="*/ 15 w 330"/>
                <a:gd name="T99" fmla="*/ 131 h 150"/>
                <a:gd name="T100" fmla="*/ 20 w 330"/>
                <a:gd name="T101" fmla="*/ 136 h 150"/>
                <a:gd name="T102" fmla="*/ 25 w 330"/>
                <a:gd name="T103" fmla="*/ 141 h 150"/>
                <a:gd name="T104" fmla="*/ 30 w 330"/>
                <a:gd name="T105" fmla="*/ 145 h 150"/>
                <a:gd name="T106" fmla="*/ 36 w 330"/>
                <a:gd name="T107" fmla="*/ 148 h 150"/>
                <a:gd name="T108" fmla="*/ 41 w 330"/>
                <a:gd name="T109" fmla="*/ 149 h 150"/>
                <a:gd name="T110" fmla="*/ 46 w 330"/>
                <a:gd name="T111" fmla="*/ 149 h 150"/>
                <a:gd name="T112" fmla="*/ 280 w 330"/>
                <a:gd name="T113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0" h="150">
                  <a:moveTo>
                    <a:pt x="280" y="149"/>
                  </a:moveTo>
                  <a:lnTo>
                    <a:pt x="285" y="149"/>
                  </a:lnTo>
                  <a:lnTo>
                    <a:pt x="290" y="148"/>
                  </a:lnTo>
                  <a:lnTo>
                    <a:pt x="297" y="147"/>
                  </a:lnTo>
                  <a:lnTo>
                    <a:pt x="302" y="142"/>
                  </a:lnTo>
                  <a:lnTo>
                    <a:pt x="307" y="139"/>
                  </a:lnTo>
                  <a:lnTo>
                    <a:pt x="312" y="134"/>
                  </a:lnTo>
                  <a:lnTo>
                    <a:pt x="316" y="128"/>
                  </a:lnTo>
                  <a:lnTo>
                    <a:pt x="320" y="120"/>
                  </a:lnTo>
                  <a:lnTo>
                    <a:pt x="323" y="112"/>
                  </a:lnTo>
                  <a:lnTo>
                    <a:pt x="326" y="105"/>
                  </a:lnTo>
                  <a:lnTo>
                    <a:pt x="327" y="95"/>
                  </a:lnTo>
                  <a:lnTo>
                    <a:pt x="328" y="85"/>
                  </a:lnTo>
                  <a:lnTo>
                    <a:pt x="329" y="78"/>
                  </a:lnTo>
                  <a:lnTo>
                    <a:pt x="329" y="67"/>
                  </a:lnTo>
                  <a:lnTo>
                    <a:pt x="327" y="58"/>
                  </a:lnTo>
                  <a:lnTo>
                    <a:pt x="326" y="50"/>
                  </a:lnTo>
                  <a:lnTo>
                    <a:pt x="325" y="41"/>
                  </a:lnTo>
                  <a:lnTo>
                    <a:pt x="321" y="33"/>
                  </a:lnTo>
                  <a:lnTo>
                    <a:pt x="318" y="26"/>
                  </a:lnTo>
                  <a:lnTo>
                    <a:pt x="314" y="20"/>
                  </a:lnTo>
                  <a:lnTo>
                    <a:pt x="308" y="13"/>
                  </a:lnTo>
                  <a:lnTo>
                    <a:pt x="304" y="9"/>
                  </a:lnTo>
                  <a:lnTo>
                    <a:pt x="299" y="5"/>
                  </a:lnTo>
                  <a:lnTo>
                    <a:pt x="293" y="2"/>
                  </a:lnTo>
                  <a:lnTo>
                    <a:pt x="288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1" y="91"/>
                  </a:lnTo>
                  <a:lnTo>
                    <a:pt x="3" y="100"/>
                  </a:lnTo>
                  <a:lnTo>
                    <a:pt x="4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5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1" y="149"/>
                  </a:lnTo>
                  <a:lnTo>
                    <a:pt x="46" y="149"/>
                  </a:lnTo>
                  <a:lnTo>
                    <a:pt x="280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[r] ã [t]</a:t>
              </a: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1896" y="3224"/>
              <a:ext cx="306" cy="150"/>
            </a:xfrm>
            <a:custGeom>
              <a:avLst/>
              <a:gdLst>
                <a:gd name="T0" fmla="*/ 280 w 331"/>
                <a:gd name="T1" fmla="*/ 149 h 150"/>
                <a:gd name="T2" fmla="*/ 286 w 331"/>
                <a:gd name="T3" fmla="*/ 149 h 150"/>
                <a:gd name="T4" fmla="*/ 291 w 331"/>
                <a:gd name="T5" fmla="*/ 148 h 150"/>
                <a:gd name="T6" fmla="*/ 297 w 331"/>
                <a:gd name="T7" fmla="*/ 147 h 150"/>
                <a:gd name="T8" fmla="*/ 301 w 331"/>
                <a:gd name="T9" fmla="*/ 142 h 150"/>
                <a:gd name="T10" fmla="*/ 307 w 331"/>
                <a:gd name="T11" fmla="*/ 139 h 150"/>
                <a:gd name="T12" fmla="*/ 312 w 331"/>
                <a:gd name="T13" fmla="*/ 134 h 150"/>
                <a:gd name="T14" fmla="*/ 316 w 331"/>
                <a:gd name="T15" fmla="*/ 128 h 150"/>
                <a:gd name="T16" fmla="*/ 320 w 331"/>
                <a:gd name="T17" fmla="*/ 120 h 150"/>
                <a:gd name="T18" fmla="*/ 324 w 331"/>
                <a:gd name="T19" fmla="*/ 112 h 150"/>
                <a:gd name="T20" fmla="*/ 326 w 331"/>
                <a:gd name="T21" fmla="*/ 105 h 150"/>
                <a:gd name="T22" fmla="*/ 327 w 331"/>
                <a:gd name="T23" fmla="*/ 95 h 150"/>
                <a:gd name="T24" fmla="*/ 328 w 331"/>
                <a:gd name="T25" fmla="*/ 85 h 150"/>
                <a:gd name="T26" fmla="*/ 330 w 331"/>
                <a:gd name="T27" fmla="*/ 78 h 150"/>
                <a:gd name="T28" fmla="*/ 330 w 331"/>
                <a:gd name="T29" fmla="*/ 67 h 150"/>
                <a:gd name="T30" fmla="*/ 327 w 331"/>
                <a:gd name="T31" fmla="*/ 58 h 150"/>
                <a:gd name="T32" fmla="*/ 327 w 331"/>
                <a:gd name="T33" fmla="*/ 50 h 150"/>
                <a:gd name="T34" fmla="*/ 324 w 331"/>
                <a:gd name="T35" fmla="*/ 41 h 150"/>
                <a:gd name="T36" fmla="*/ 321 w 331"/>
                <a:gd name="T37" fmla="*/ 33 h 150"/>
                <a:gd name="T38" fmla="*/ 318 w 331"/>
                <a:gd name="T39" fmla="*/ 26 h 150"/>
                <a:gd name="T40" fmla="*/ 314 w 331"/>
                <a:gd name="T41" fmla="*/ 20 h 150"/>
                <a:gd name="T42" fmla="*/ 308 w 331"/>
                <a:gd name="T43" fmla="*/ 13 h 150"/>
                <a:gd name="T44" fmla="*/ 305 w 331"/>
                <a:gd name="T45" fmla="*/ 9 h 150"/>
                <a:gd name="T46" fmla="*/ 299 w 331"/>
                <a:gd name="T47" fmla="*/ 5 h 150"/>
                <a:gd name="T48" fmla="*/ 293 w 331"/>
                <a:gd name="T49" fmla="*/ 2 h 150"/>
                <a:gd name="T50" fmla="*/ 287 w 331"/>
                <a:gd name="T51" fmla="*/ 0 h 150"/>
                <a:gd name="T52" fmla="*/ 281 w 331"/>
                <a:gd name="T53" fmla="*/ 0 h 150"/>
                <a:gd name="T54" fmla="*/ 279 w 331"/>
                <a:gd name="T55" fmla="*/ 0 h 150"/>
                <a:gd name="T56" fmla="*/ 280 w 331"/>
                <a:gd name="T57" fmla="*/ 0 h 150"/>
                <a:gd name="T58" fmla="*/ 51 w 331"/>
                <a:gd name="T59" fmla="*/ 0 h 150"/>
                <a:gd name="T60" fmla="*/ 50 w 331"/>
                <a:gd name="T61" fmla="*/ 0 h 150"/>
                <a:gd name="T62" fmla="*/ 45 w 331"/>
                <a:gd name="T63" fmla="*/ 0 h 150"/>
                <a:gd name="T64" fmla="*/ 39 w 331"/>
                <a:gd name="T65" fmla="*/ 2 h 150"/>
                <a:gd name="T66" fmla="*/ 34 w 331"/>
                <a:gd name="T67" fmla="*/ 5 h 150"/>
                <a:gd name="T68" fmla="*/ 29 w 331"/>
                <a:gd name="T69" fmla="*/ 8 h 150"/>
                <a:gd name="T70" fmla="*/ 23 w 331"/>
                <a:gd name="T71" fmla="*/ 11 h 150"/>
                <a:gd name="T72" fmla="*/ 18 w 331"/>
                <a:gd name="T73" fmla="*/ 18 h 150"/>
                <a:gd name="T74" fmla="*/ 13 w 331"/>
                <a:gd name="T75" fmla="*/ 22 h 150"/>
                <a:gd name="T76" fmla="*/ 10 w 331"/>
                <a:gd name="T77" fmla="*/ 30 h 150"/>
                <a:gd name="T78" fmla="*/ 7 w 331"/>
                <a:gd name="T79" fmla="*/ 37 h 150"/>
                <a:gd name="T80" fmla="*/ 4 w 331"/>
                <a:gd name="T81" fmla="*/ 47 h 150"/>
                <a:gd name="T82" fmla="*/ 2 w 331"/>
                <a:gd name="T83" fmla="*/ 55 h 150"/>
                <a:gd name="T84" fmla="*/ 1 w 331"/>
                <a:gd name="T85" fmla="*/ 63 h 150"/>
                <a:gd name="T86" fmla="*/ 0 w 331"/>
                <a:gd name="T87" fmla="*/ 73 h 150"/>
                <a:gd name="T88" fmla="*/ 1 w 331"/>
                <a:gd name="T89" fmla="*/ 82 h 150"/>
                <a:gd name="T90" fmla="*/ 2 w 331"/>
                <a:gd name="T91" fmla="*/ 91 h 150"/>
                <a:gd name="T92" fmla="*/ 3 w 331"/>
                <a:gd name="T93" fmla="*/ 100 h 150"/>
                <a:gd name="T94" fmla="*/ 6 w 331"/>
                <a:gd name="T95" fmla="*/ 108 h 150"/>
                <a:gd name="T96" fmla="*/ 8 w 331"/>
                <a:gd name="T97" fmla="*/ 117 h 150"/>
                <a:gd name="T98" fmla="*/ 12 w 331"/>
                <a:gd name="T99" fmla="*/ 124 h 150"/>
                <a:gd name="T100" fmla="*/ 16 w 331"/>
                <a:gd name="T101" fmla="*/ 131 h 150"/>
                <a:gd name="T102" fmla="*/ 20 w 331"/>
                <a:gd name="T103" fmla="*/ 136 h 150"/>
                <a:gd name="T104" fmla="*/ 25 w 331"/>
                <a:gd name="T105" fmla="*/ 141 h 150"/>
                <a:gd name="T106" fmla="*/ 30 w 331"/>
                <a:gd name="T107" fmla="*/ 145 h 150"/>
                <a:gd name="T108" fmla="*/ 36 w 331"/>
                <a:gd name="T109" fmla="*/ 148 h 150"/>
                <a:gd name="T110" fmla="*/ 42 w 331"/>
                <a:gd name="T111" fmla="*/ 149 h 150"/>
                <a:gd name="T112" fmla="*/ 46 w 331"/>
                <a:gd name="T113" fmla="*/ 149 h 150"/>
                <a:gd name="T114" fmla="*/ 280 w 331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1" h="150">
                  <a:moveTo>
                    <a:pt x="280" y="149"/>
                  </a:moveTo>
                  <a:lnTo>
                    <a:pt x="286" y="149"/>
                  </a:lnTo>
                  <a:lnTo>
                    <a:pt x="291" y="148"/>
                  </a:lnTo>
                  <a:lnTo>
                    <a:pt x="297" y="147"/>
                  </a:lnTo>
                  <a:lnTo>
                    <a:pt x="301" y="142"/>
                  </a:lnTo>
                  <a:lnTo>
                    <a:pt x="307" y="139"/>
                  </a:lnTo>
                  <a:lnTo>
                    <a:pt x="312" y="134"/>
                  </a:lnTo>
                  <a:lnTo>
                    <a:pt x="316" y="128"/>
                  </a:lnTo>
                  <a:lnTo>
                    <a:pt x="320" y="120"/>
                  </a:lnTo>
                  <a:lnTo>
                    <a:pt x="324" y="112"/>
                  </a:lnTo>
                  <a:lnTo>
                    <a:pt x="326" y="105"/>
                  </a:lnTo>
                  <a:lnTo>
                    <a:pt x="327" y="95"/>
                  </a:lnTo>
                  <a:lnTo>
                    <a:pt x="328" y="85"/>
                  </a:lnTo>
                  <a:lnTo>
                    <a:pt x="330" y="78"/>
                  </a:lnTo>
                  <a:lnTo>
                    <a:pt x="330" y="67"/>
                  </a:lnTo>
                  <a:lnTo>
                    <a:pt x="327" y="58"/>
                  </a:lnTo>
                  <a:lnTo>
                    <a:pt x="327" y="50"/>
                  </a:lnTo>
                  <a:lnTo>
                    <a:pt x="324" y="41"/>
                  </a:lnTo>
                  <a:lnTo>
                    <a:pt x="321" y="33"/>
                  </a:lnTo>
                  <a:lnTo>
                    <a:pt x="318" y="26"/>
                  </a:lnTo>
                  <a:lnTo>
                    <a:pt x="314" y="20"/>
                  </a:lnTo>
                  <a:lnTo>
                    <a:pt x="308" y="13"/>
                  </a:lnTo>
                  <a:lnTo>
                    <a:pt x="305" y="9"/>
                  </a:lnTo>
                  <a:lnTo>
                    <a:pt x="299" y="5"/>
                  </a:lnTo>
                  <a:lnTo>
                    <a:pt x="293" y="2"/>
                  </a:lnTo>
                  <a:lnTo>
                    <a:pt x="287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2" y="91"/>
                  </a:lnTo>
                  <a:lnTo>
                    <a:pt x="3" y="100"/>
                  </a:lnTo>
                  <a:lnTo>
                    <a:pt x="6" y="108"/>
                  </a:lnTo>
                  <a:lnTo>
                    <a:pt x="8" y="117"/>
                  </a:lnTo>
                  <a:lnTo>
                    <a:pt x="12" y="124"/>
                  </a:lnTo>
                  <a:lnTo>
                    <a:pt x="16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2" y="149"/>
                  </a:lnTo>
                  <a:lnTo>
                    <a:pt x="46" y="149"/>
                  </a:lnTo>
                  <a:lnTo>
                    <a:pt x="280" y="149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[ã] t [ə]</a:t>
              </a: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2428" y="3100"/>
              <a:ext cx="307" cy="150"/>
            </a:xfrm>
            <a:custGeom>
              <a:avLst/>
              <a:gdLst>
                <a:gd name="T0" fmla="*/ 282 w 332"/>
                <a:gd name="T1" fmla="*/ 149 h 150"/>
                <a:gd name="T2" fmla="*/ 287 w 332"/>
                <a:gd name="T3" fmla="*/ 149 h 150"/>
                <a:gd name="T4" fmla="*/ 292 w 332"/>
                <a:gd name="T5" fmla="*/ 148 h 150"/>
                <a:gd name="T6" fmla="*/ 298 w 332"/>
                <a:gd name="T7" fmla="*/ 147 h 150"/>
                <a:gd name="T8" fmla="*/ 304 w 332"/>
                <a:gd name="T9" fmla="*/ 142 h 150"/>
                <a:gd name="T10" fmla="*/ 309 w 332"/>
                <a:gd name="T11" fmla="*/ 139 h 150"/>
                <a:gd name="T12" fmla="*/ 314 w 332"/>
                <a:gd name="T13" fmla="*/ 134 h 150"/>
                <a:gd name="T14" fmla="*/ 318 w 332"/>
                <a:gd name="T15" fmla="*/ 128 h 150"/>
                <a:gd name="T16" fmla="*/ 322 w 332"/>
                <a:gd name="T17" fmla="*/ 120 h 150"/>
                <a:gd name="T18" fmla="*/ 325 w 332"/>
                <a:gd name="T19" fmla="*/ 112 h 150"/>
                <a:gd name="T20" fmla="*/ 327 w 332"/>
                <a:gd name="T21" fmla="*/ 105 h 150"/>
                <a:gd name="T22" fmla="*/ 329 w 332"/>
                <a:gd name="T23" fmla="*/ 95 h 150"/>
                <a:gd name="T24" fmla="*/ 330 w 332"/>
                <a:gd name="T25" fmla="*/ 85 h 150"/>
                <a:gd name="T26" fmla="*/ 331 w 332"/>
                <a:gd name="T27" fmla="*/ 78 h 150"/>
                <a:gd name="T28" fmla="*/ 331 w 332"/>
                <a:gd name="T29" fmla="*/ 67 h 150"/>
                <a:gd name="T30" fmla="*/ 329 w 332"/>
                <a:gd name="T31" fmla="*/ 58 h 150"/>
                <a:gd name="T32" fmla="*/ 328 w 332"/>
                <a:gd name="T33" fmla="*/ 50 h 150"/>
                <a:gd name="T34" fmla="*/ 326 w 332"/>
                <a:gd name="T35" fmla="*/ 41 h 150"/>
                <a:gd name="T36" fmla="*/ 323 w 332"/>
                <a:gd name="T37" fmla="*/ 33 h 150"/>
                <a:gd name="T38" fmla="*/ 320 w 332"/>
                <a:gd name="T39" fmla="*/ 26 h 150"/>
                <a:gd name="T40" fmla="*/ 316 w 332"/>
                <a:gd name="T41" fmla="*/ 20 h 150"/>
                <a:gd name="T42" fmla="*/ 310 w 332"/>
                <a:gd name="T43" fmla="*/ 13 h 150"/>
                <a:gd name="T44" fmla="*/ 306 w 332"/>
                <a:gd name="T45" fmla="*/ 9 h 150"/>
                <a:gd name="T46" fmla="*/ 301 w 332"/>
                <a:gd name="T47" fmla="*/ 5 h 150"/>
                <a:gd name="T48" fmla="*/ 294 w 332"/>
                <a:gd name="T49" fmla="*/ 2 h 150"/>
                <a:gd name="T50" fmla="*/ 288 w 332"/>
                <a:gd name="T51" fmla="*/ 0 h 150"/>
                <a:gd name="T52" fmla="*/ 283 w 332"/>
                <a:gd name="T53" fmla="*/ 0 h 150"/>
                <a:gd name="T54" fmla="*/ 281 w 332"/>
                <a:gd name="T55" fmla="*/ 0 h 150"/>
                <a:gd name="T56" fmla="*/ 282 w 332"/>
                <a:gd name="T57" fmla="*/ 0 h 150"/>
                <a:gd name="T58" fmla="*/ 51 w 332"/>
                <a:gd name="T59" fmla="*/ 0 h 150"/>
                <a:gd name="T60" fmla="*/ 51 w 332"/>
                <a:gd name="T61" fmla="*/ 0 h 150"/>
                <a:gd name="T62" fmla="*/ 45 w 332"/>
                <a:gd name="T63" fmla="*/ 0 h 150"/>
                <a:gd name="T64" fmla="*/ 40 w 332"/>
                <a:gd name="T65" fmla="*/ 2 h 150"/>
                <a:gd name="T66" fmla="*/ 34 w 332"/>
                <a:gd name="T67" fmla="*/ 5 h 150"/>
                <a:gd name="T68" fmla="*/ 29 w 332"/>
                <a:gd name="T69" fmla="*/ 8 h 150"/>
                <a:gd name="T70" fmla="*/ 24 w 332"/>
                <a:gd name="T71" fmla="*/ 11 h 150"/>
                <a:gd name="T72" fmla="*/ 19 w 332"/>
                <a:gd name="T73" fmla="*/ 18 h 150"/>
                <a:gd name="T74" fmla="*/ 13 w 332"/>
                <a:gd name="T75" fmla="*/ 22 h 150"/>
                <a:gd name="T76" fmla="*/ 10 w 332"/>
                <a:gd name="T77" fmla="*/ 30 h 150"/>
                <a:gd name="T78" fmla="*/ 7 w 332"/>
                <a:gd name="T79" fmla="*/ 37 h 150"/>
                <a:gd name="T80" fmla="*/ 4 w 332"/>
                <a:gd name="T81" fmla="*/ 47 h 150"/>
                <a:gd name="T82" fmla="*/ 3 w 332"/>
                <a:gd name="T83" fmla="*/ 55 h 150"/>
                <a:gd name="T84" fmla="*/ 2 w 332"/>
                <a:gd name="T85" fmla="*/ 63 h 150"/>
                <a:gd name="T86" fmla="*/ 0 w 332"/>
                <a:gd name="T87" fmla="*/ 73 h 150"/>
                <a:gd name="T88" fmla="*/ 1 w 332"/>
                <a:gd name="T89" fmla="*/ 82 h 150"/>
                <a:gd name="T90" fmla="*/ 2 w 332"/>
                <a:gd name="T91" fmla="*/ 91 h 150"/>
                <a:gd name="T92" fmla="*/ 3 w 332"/>
                <a:gd name="T93" fmla="*/ 100 h 150"/>
                <a:gd name="T94" fmla="*/ 6 w 332"/>
                <a:gd name="T95" fmla="*/ 108 h 150"/>
                <a:gd name="T96" fmla="*/ 8 w 332"/>
                <a:gd name="T97" fmla="*/ 117 h 150"/>
                <a:gd name="T98" fmla="*/ 11 w 332"/>
                <a:gd name="T99" fmla="*/ 124 h 150"/>
                <a:gd name="T100" fmla="*/ 16 w 332"/>
                <a:gd name="T101" fmla="*/ 131 h 150"/>
                <a:gd name="T102" fmla="*/ 20 w 332"/>
                <a:gd name="T103" fmla="*/ 136 h 150"/>
                <a:gd name="T104" fmla="*/ 25 w 332"/>
                <a:gd name="T105" fmla="*/ 141 h 150"/>
                <a:gd name="T106" fmla="*/ 31 w 332"/>
                <a:gd name="T107" fmla="*/ 145 h 150"/>
                <a:gd name="T108" fmla="*/ 37 w 332"/>
                <a:gd name="T109" fmla="*/ 148 h 150"/>
                <a:gd name="T110" fmla="*/ 42 w 332"/>
                <a:gd name="T111" fmla="*/ 149 h 150"/>
                <a:gd name="T112" fmla="*/ 48 w 332"/>
                <a:gd name="T113" fmla="*/ 149 h 150"/>
                <a:gd name="T114" fmla="*/ 282 w 332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" h="150">
                  <a:moveTo>
                    <a:pt x="282" y="149"/>
                  </a:moveTo>
                  <a:lnTo>
                    <a:pt x="287" y="149"/>
                  </a:lnTo>
                  <a:lnTo>
                    <a:pt x="292" y="148"/>
                  </a:lnTo>
                  <a:lnTo>
                    <a:pt x="298" y="147"/>
                  </a:lnTo>
                  <a:lnTo>
                    <a:pt x="304" y="142"/>
                  </a:lnTo>
                  <a:lnTo>
                    <a:pt x="309" y="139"/>
                  </a:lnTo>
                  <a:lnTo>
                    <a:pt x="314" y="134"/>
                  </a:lnTo>
                  <a:lnTo>
                    <a:pt x="318" y="128"/>
                  </a:lnTo>
                  <a:lnTo>
                    <a:pt x="322" y="120"/>
                  </a:lnTo>
                  <a:lnTo>
                    <a:pt x="325" y="112"/>
                  </a:lnTo>
                  <a:lnTo>
                    <a:pt x="327" y="105"/>
                  </a:lnTo>
                  <a:lnTo>
                    <a:pt x="329" y="95"/>
                  </a:lnTo>
                  <a:lnTo>
                    <a:pt x="330" y="85"/>
                  </a:lnTo>
                  <a:lnTo>
                    <a:pt x="331" y="78"/>
                  </a:lnTo>
                  <a:lnTo>
                    <a:pt x="331" y="67"/>
                  </a:lnTo>
                  <a:lnTo>
                    <a:pt x="329" y="58"/>
                  </a:lnTo>
                  <a:lnTo>
                    <a:pt x="328" y="50"/>
                  </a:lnTo>
                  <a:lnTo>
                    <a:pt x="326" y="41"/>
                  </a:lnTo>
                  <a:lnTo>
                    <a:pt x="323" y="33"/>
                  </a:lnTo>
                  <a:lnTo>
                    <a:pt x="320" y="26"/>
                  </a:lnTo>
                  <a:lnTo>
                    <a:pt x="316" y="20"/>
                  </a:lnTo>
                  <a:lnTo>
                    <a:pt x="310" y="13"/>
                  </a:lnTo>
                  <a:lnTo>
                    <a:pt x="306" y="9"/>
                  </a:lnTo>
                  <a:lnTo>
                    <a:pt x="301" y="5"/>
                  </a:lnTo>
                  <a:lnTo>
                    <a:pt x="294" y="2"/>
                  </a:lnTo>
                  <a:lnTo>
                    <a:pt x="288" y="0"/>
                  </a:lnTo>
                  <a:lnTo>
                    <a:pt x="283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3" y="55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2" y="91"/>
                  </a:lnTo>
                  <a:lnTo>
                    <a:pt x="3" y="100"/>
                  </a:lnTo>
                  <a:lnTo>
                    <a:pt x="6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6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1" y="145"/>
                  </a:lnTo>
                  <a:lnTo>
                    <a:pt x="37" y="148"/>
                  </a:lnTo>
                  <a:lnTo>
                    <a:pt x="42" y="149"/>
                  </a:lnTo>
                  <a:lnTo>
                    <a:pt x="48" y="149"/>
                  </a:lnTo>
                  <a:lnTo>
                    <a:pt x="282" y="149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[t] ə [#]</a:t>
              </a: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586" y="3298"/>
              <a:ext cx="23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1135" y="3298"/>
              <a:ext cx="22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>
              <a:off x="1669" y="3298"/>
              <a:ext cx="22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 flipV="1">
              <a:off x="2206" y="3170"/>
              <a:ext cx="218" cy="1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2742" y="3045"/>
              <a:ext cx="224" cy="1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2969" y="2977"/>
              <a:ext cx="303" cy="149"/>
            </a:xfrm>
            <a:custGeom>
              <a:avLst/>
              <a:gdLst>
                <a:gd name="T0" fmla="*/ 277 w 327"/>
                <a:gd name="T1" fmla="*/ 148 h 149"/>
                <a:gd name="T2" fmla="*/ 282 w 327"/>
                <a:gd name="T3" fmla="*/ 148 h 149"/>
                <a:gd name="T4" fmla="*/ 288 w 327"/>
                <a:gd name="T5" fmla="*/ 147 h 149"/>
                <a:gd name="T6" fmla="*/ 293 w 327"/>
                <a:gd name="T7" fmla="*/ 146 h 149"/>
                <a:gd name="T8" fmla="*/ 299 w 327"/>
                <a:gd name="T9" fmla="*/ 141 h 149"/>
                <a:gd name="T10" fmla="*/ 304 w 327"/>
                <a:gd name="T11" fmla="*/ 138 h 149"/>
                <a:gd name="T12" fmla="*/ 309 w 327"/>
                <a:gd name="T13" fmla="*/ 133 h 149"/>
                <a:gd name="T14" fmla="*/ 313 w 327"/>
                <a:gd name="T15" fmla="*/ 127 h 149"/>
                <a:gd name="T16" fmla="*/ 317 w 327"/>
                <a:gd name="T17" fmla="*/ 119 h 149"/>
                <a:gd name="T18" fmla="*/ 320 w 327"/>
                <a:gd name="T19" fmla="*/ 111 h 149"/>
                <a:gd name="T20" fmla="*/ 322 w 327"/>
                <a:gd name="T21" fmla="*/ 104 h 149"/>
                <a:gd name="T22" fmla="*/ 324 w 327"/>
                <a:gd name="T23" fmla="*/ 94 h 149"/>
                <a:gd name="T24" fmla="*/ 324 w 327"/>
                <a:gd name="T25" fmla="*/ 85 h 149"/>
                <a:gd name="T26" fmla="*/ 326 w 327"/>
                <a:gd name="T27" fmla="*/ 77 h 149"/>
                <a:gd name="T28" fmla="*/ 326 w 327"/>
                <a:gd name="T29" fmla="*/ 67 h 149"/>
                <a:gd name="T30" fmla="*/ 324 w 327"/>
                <a:gd name="T31" fmla="*/ 58 h 149"/>
                <a:gd name="T32" fmla="*/ 323 w 327"/>
                <a:gd name="T33" fmla="*/ 49 h 149"/>
                <a:gd name="T34" fmla="*/ 320 w 327"/>
                <a:gd name="T35" fmla="*/ 41 h 149"/>
                <a:gd name="T36" fmla="*/ 317 w 327"/>
                <a:gd name="T37" fmla="*/ 32 h 149"/>
                <a:gd name="T38" fmla="*/ 314 w 327"/>
                <a:gd name="T39" fmla="*/ 26 h 149"/>
                <a:gd name="T40" fmla="*/ 311 w 327"/>
                <a:gd name="T41" fmla="*/ 20 h 149"/>
                <a:gd name="T42" fmla="*/ 306 w 327"/>
                <a:gd name="T43" fmla="*/ 13 h 149"/>
                <a:gd name="T44" fmla="*/ 301 w 327"/>
                <a:gd name="T45" fmla="*/ 9 h 149"/>
                <a:gd name="T46" fmla="*/ 296 w 327"/>
                <a:gd name="T47" fmla="*/ 5 h 149"/>
                <a:gd name="T48" fmla="*/ 289 w 327"/>
                <a:gd name="T49" fmla="*/ 2 h 149"/>
                <a:gd name="T50" fmla="*/ 284 w 327"/>
                <a:gd name="T51" fmla="*/ 0 h 149"/>
                <a:gd name="T52" fmla="*/ 278 w 327"/>
                <a:gd name="T53" fmla="*/ 0 h 149"/>
                <a:gd name="T54" fmla="*/ 277 w 327"/>
                <a:gd name="T55" fmla="*/ 0 h 149"/>
                <a:gd name="T56" fmla="*/ 277 w 327"/>
                <a:gd name="T57" fmla="*/ 0 h 149"/>
                <a:gd name="T58" fmla="*/ 50 w 327"/>
                <a:gd name="T59" fmla="*/ 0 h 149"/>
                <a:gd name="T60" fmla="*/ 50 w 327"/>
                <a:gd name="T61" fmla="*/ 0 h 149"/>
                <a:gd name="T62" fmla="*/ 44 w 327"/>
                <a:gd name="T63" fmla="*/ 0 h 149"/>
                <a:gd name="T64" fmla="*/ 39 w 327"/>
                <a:gd name="T65" fmla="*/ 2 h 149"/>
                <a:gd name="T66" fmla="*/ 33 w 327"/>
                <a:gd name="T67" fmla="*/ 5 h 149"/>
                <a:gd name="T68" fmla="*/ 28 w 327"/>
                <a:gd name="T69" fmla="*/ 8 h 149"/>
                <a:gd name="T70" fmla="*/ 23 w 327"/>
                <a:gd name="T71" fmla="*/ 11 h 149"/>
                <a:gd name="T72" fmla="*/ 18 w 327"/>
                <a:gd name="T73" fmla="*/ 17 h 149"/>
                <a:gd name="T74" fmla="*/ 14 w 327"/>
                <a:gd name="T75" fmla="*/ 22 h 149"/>
                <a:gd name="T76" fmla="*/ 10 w 327"/>
                <a:gd name="T77" fmla="*/ 29 h 149"/>
                <a:gd name="T78" fmla="*/ 7 w 327"/>
                <a:gd name="T79" fmla="*/ 37 h 149"/>
                <a:gd name="T80" fmla="*/ 4 w 327"/>
                <a:gd name="T81" fmla="*/ 46 h 149"/>
                <a:gd name="T82" fmla="*/ 2 w 327"/>
                <a:gd name="T83" fmla="*/ 54 h 149"/>
                <a:gd name="T84" fmla="*/ 1 w 327"/>
                <a:gd name="T85" fmla="*/ 63 h 149"/>
                <a:gd name="T86" fmla="*/ 0 w 327"/>
                <a:gd name="T87" fmla="*/ 73 h 149"/>
                <a:gd name="T88" fmla="*/ 1 w 327"/>
                <a:gd name="T89" fmla="*/ 81 h 149"/>
                <a:gd name="T90" fmla="*/ 1 w 327"/>
                <a:gd name="T91" fmla="*/ 90 h 149"/>
                <a:gd name="T92" fmla="*/ 3 w 327"/>
                <a:gd name="T93" fmla="*/ 99 h 149"/>
                <a:gd name="T94" fmla="*/ 5 w 327"/>
                <a:gd name="T95" fmla="*/ 108 h 149"/>
                <a:gd name="T96" fmla="*/ 8 w 327"/>
                <a:gd name="T97" fmla="*/ 116 h 149"/>
                <a:gd name="T98" fmla="*/ 11 w 327"/>
                <a:gd name="T99" fmla="*/ 123 h 149"/>
                <a:gd name="T100" fmla="*/ 15 w 327"/>
                <a:gd name="T101" fmla="*/ 131 h 149"/>
                <a:gd name="T102" fmla="*/ 19 w 327"/>
                <a:gd name="T103" fmla="*/ 135 h 149"/>
                <a:gd name="T104" fmla="*/ 25 w 327"/>
                <a:gd name="T105" fmla="*/ 140 h 149"/>
                <a:gd name="T106" fmla="*/ 30 w 327"/>
                <a:gd name="T107" fmla="*/ 144 h 149"/>
                <a:gd name="T108" fmla="*/ 35 w 327"/>
                <a:gd name="T109" fmla="*/ 147 h 149"/>
                <a:gd name="T110" fmla="*/ 41 w 327"/>
                <a:gd name="T111" fmla="*/ 148 h 149"/>
                <a:gd name="T112" fmla="*/ 46 w 327"/>
                <a:gd name="T113" fmla="*/ 148 h 149"/>
                <a:gd name="T114" fmla="*/ 277 w 327"/>
                <a:gd name="T115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7" h="149">
                  <a:moveTo>
                    <a:pt x="277" y="148"/>
                  </a:moveTo>
                  <a:lnTo>
                    <a:pt x="282" y="148"/>
                  </a:lnTo>
                  <a:lnTo>
                    <a:pt x="288" y="147"/>
                  </a:lnTo>
                  <a:lnTo>
                    <a:pt x="293" y="146"/>
                  </a:lnTo>
                  <a:lnTo>
                    <a:pt x="299" y="141"/>
                  </a:lnTo>
                  <a:lnTo>
                    <a:pt x="304" y="138"/>
                  </a:lnTo>
                  <a:lnTo>
                    <a:pt x="309" y="133"/>
                  </a:lnTo>
                  <a:lnTo>
                    <a:pt x="313" y="127"/>
                  </a:lnTo>
                  <a:lnTo>
                    <a:pt x="317" y="119"/>
                  </a:lnTo>
                  <a:lnTo>
                    <a:pt x="320" y="111"/>
                  </a:lnTo>
                  <a:lnTo>
                    <a:pt x="322" y="104"/>
                  </a:lnTo>
                  <a:lnTo>
                    <a:pt x="324" y="94"/>
                  </a:lnTo>
                  <a:lnTo>
                    <a:pt x="324" y="85"/>
                  </a:lnTo>
                  <a:lnTo>
                    <a:pt x="326" y="77"/>
                  </a:lnTo>
                  <a:lnTo>
                    <a:pt x="326" y="67"/>
                  </a:lnTo>
                  <a:lnTo>
                    <a:pt x="324" y="58"/>
                  </a:lnTo>
                  <a:lnTo>
                    <a:pt x="323" y="49"/>
                  </a:lnTo>
                  <a:lnTo>
                    <a:pt x="320" y="41"/>
                  </a:lnTo>
                  <a:lnTo>
                    <a:pt x="317" y="32"/>
                  </a:lnTo>
                  <a:lnTo>
                    <a:pt x="314" y="26"/>
                  </a:lnTo>
                  <a:lnTo>
                    <a:pt x="311" y="20"/>
                  </a:lnTo>
                  <a:lnTo>
                    <a:pt x="306" y="13"/>
                  </a:lnTo>
                  <a:lnTo>
                    <a:pt x="301" y="9"/>
                  </a:lnTo>
                  <a:lnTo>
                    <a:pt x="296" y="5"/>
                  </a:lnTo>
                  <a:lnTo>
                    <a:pt x="289" y="2"/>
                  </a:lnTo>
                  <a:lnTo>
                    <a:pt x="284" y="0"/>
                  </a:lnTo>
                  <a:lnTo>
                    <a:pt x="278" y="0"/>
                  </a:lnTo>
                  <a:lnTo>
                    <a:pt x="277" y="0"/>
                  </a:lnTo>
                  <a:lnTo>
                    <a:pt x="277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9" y="2"/>
                  </a:lnTo>
                  <a:lnTo>
                    <a:pt x="33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8" y="17"/>
                  </a:lnTo>
                  <a:lnTo>
                    <a:pt x="14" y="22"/>
                  </a:lnTo>
                  <a:lnTo>
                    <a:pt x="10" y="29"/>
                  </a:lnTo>
                  <a:lnTo>
                    <a:pt x="7" y="37"/>
                  </a:lnTo>
                  <a:lnTo>
                    <a:pt x="4" y="46"/>
                  </a:lnTo>
                  <a:lnTo>
                    <a:pt x="2" y="54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1"/>
                  </a:lnTo>
                  <a:lnTo>
                    <a:pt x="1" y="90"/>
                  </a:lnTo>
                  <a:lnTo>
                    <a:pt x="3" y="99"/>
                  </a:lnTo>
                  <a:lnTo>
                    <a:pt x="5" y="108"/>
                  </a:lnTo>
                  <a:lnTo>
                    <a:pt x="8" y="116"/>
                  </a:lnTo>
                  <a:lnTo>
                    <a:pt x="11" y="123"/>
                  </a:lnTo>
                  <a:lnTo>
                    <a:pt x="15" y="131"/>
                  </a:lnTo>
                  <a:lnTo>
                    <a:pt x="19" y="135"/>
                  </a:lnTo>
                  <a:lnTo>
                    <a:pt x="25" y="140"/>
                  </a:lnTo>
                  <a:lnTo>
                    <a:pt x="30" y="144"/>
                  </a:lnTo>
                  <a:lnTo>
                    <a:pt x="35" y="147"/>
                  </a:lnTo>
                  <a:lnTo>
                    <a:pt x="41" y="148"/>
                  </a:lnTo>
                  <a:lnTo>
                    <a:pt x="46" y="148"/>
                  </a:lnTo>
                  <a:lnTo>
                    <a:pt x="277" y="14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3487" y="2977"/>
              <a:ext cx="336" cy="149"/>
            </a:xfrm>
            <a:custGeom>
              <a:avLst/>
              <a:gdLst>
                <a:gd name="T0" fmla="*/ 281 w 331"/>
                <a:gd name="T1" fmla="*/ 148 h 149"/>
                <a:gd name="T2" fmla="*/ 286 w 331"/>
                <a:gd name="T3" fmla="*/ 148 h 149"/>
                <a:gd name="T4" fmla="*/ 291 w 331"/>
                <a:gd name="T5" fmla="*/ 147 h 149"/>
                <a:gd name="T6" fmla="*/ 298 w 331"/>
                <a:gd name="T7" fmla="*/ 146 h 149"/>
                <a:gd name="T8" fmla="*/ 303 w 331"/>
                <a:gd name="T9" fmla="*/ 141 h 149"/>
                <a:gd name="T10" fmla="*/ 308 w 331"/>
                <a:gd name="T11" fmla="*/ 138 h 149"/>
                <a:gd name="T12" fmla="*/ 313 w 331"/>
                <a:gd name="T13" fmla="*/ 133 h 149"/>
                <a:gd name="T14" fmla="*/ 317 w 331"/>
                <a:gd name="T15" fmla="*/ 127 h 149"/>
                <a:gd name="T16" fmla="*/ 321 w 331"/>
                <a:gd name="T17" fmla="*/ 119 h 149"/>
                <a:gd name="T18" fmla="*/ 324 w 331"/>
                <a:gd name="T19" fmla="*/ 111 h 149"/>
                <a:gd name="T20" fmla="*/ 327 w 331"/>
                <a:gd name="T21" fmla="*/ 104 h 149"/>
                <a:gd name="T22" fmla="*/ 328 w 331"/>
                <a:gd name="T23" fmla="*/ 94 h 149"/>
                <a:gd name="T24" fmla="*/ 329 w 331"/>
                <a:gd name="T25" fmla="*/ 85 h 149"/>
                <a:gd name="T26" fmla="*/ 330 w 331"/>
                <a:gd name="T27" fmla="*/ 77 h 149"/>
                <a:gd name="T28" fmla="*/ 330 w 331"/>
                <a:gd name="T29" fmla="*/ 67 h 149"/>
                <a:gd name="T30" fmla="*/ 328 w 331"/>
                <a:gd name="T31" fmla="*/ 58 h 149"/>
                <a:gd name="T32" fmla="*/ 327 w 331"/>
                <a:gd name="T33" fmla="*/ 49 h 149"/>
                <a:gd name="T34" fmla="*/ 326 w 331"/>
                <a:gd name="T35" fmla="*/ 41 h 149"/>
                <a:gd name="T36" fmla="*/ 322 w 331"/>
                <a:gd name="T37" fmla="*/ 32 h 149"/>
                <a:gd name="T38" fmla="*/ 319 w 331"/>
                <a:gd name="T39" fmla="*/ 26 h 149"/>
                <a:gd name="T40" fmla="*/ 315 w 331"/>
                <a:gd name="T41" fmla="*/ 20 h 149"/>
                <a:gd name="T42" fmla="*/ 309 w 331"/>
                <a:gd name="T43" fmla="*/ 13 h 149"/>
                <a:gd name="T44" fmla="*/ 305 w 331"/>
                <a:gd name="T45" fmla="*/ 9 h 149"/>
                <a:gd name="T46" fmla="*/ 300 w 331"/>
                <a:gd name="T47" fmla="*/ 5 h 149"/>
                <a:gd name="T48" fmla="*/ 294 w 331"/>
                <a:gd name="T49" fmla="*/ 2 h 149"/>
                <a:gd name="T50" fmla="*/ 288 w 331"/>
                <a:gd name="T51" fmla="*/ 0 h 149"/>
                <a:gd name="T52" fmla="*/ 282 w 331"/>
                <a:gd name="T53" fmla="*/ 0 h 149"/>
                <a:gd name="T54" fmla="*/ 280 w 331"/>
                <a:gd name="T55" fmla="*/ 0 h 149"/>
                <a:gd name="T56" fmla="*/ 281 w 331"/>
                <a:gd name="T57" fmla="*/ 0 h 149"/>
                <a:gd name="T58" fmla="*/ 51 w 331"/>
                <a:gd name="T59" fmla="*/ 0 h 149"/>
                <a:gd name="T60" fmla="*/ 45 w 331"/>
                <a:gd name="T61" fmla="*/ 0 h 149"/>
                <a:gd name="T62" fmla="*/ 39 w 331"/>
                <a:gd name="T63" fmla="*/ 2 h 149"/>
                <a:gd name="T64" fmla="*/ 34 w 331"/>
                <a:gd name="T65" fmla="*/ 5 h 149"/>
                <a:gd name="T66" fmla="*/ 28 w 331"/>
                <a:gd name="T67" fmla="*/ 8 h 149"/>
                <a:gd name="T68" fmla="*/ 23 w 331"/>
                <a:gd name="T69" fmla="*/ 11 h 149"/>
                <a:gd name="T70" fmla="*/ 19 w 331"/>
                <a:gd name="T71" fmla="*/ 17 h 149"/>
                <a:gd name="T72" fmla="*/ 13 w 331"/>
                <a:gd name="T73" fmla="*/ 22 h 149"/>
                <a:gd name="T74" fmla="*/ 10 w 331"/>
                <a:gd name="T75" fmla="*/ 29 h 149"/>
                <a:gd name="T76" fmla="*/ 7 w 331"/>
                <a:gd name="T77" fmla="*/ 37 h 149"/>
                <a:gd name="T78" fmla="*/ 4 w 331"/>
                <a:gd name="T79" fmla="*/ 46 h 149"/>
                <a:gd name="T80" fmla="*/ 2 w 331"/>
                <a:gd name="T81" fmla="*/ 54 h 149"/>
                <a:gd name="T82" fmla="*/ 1 w 331"/>
                <a:gd name="T83" fmla="*/ 63 h 149"/>
                <a:gd name="T84" fmla="*/ 0 w 331"/>
                <a:gd name="T85" fmla="*/ 73 h 149"/>
                <a:gd name="T86" fmla="*/ 1 w 331"/>
                <a:gd name="T87" fmla="*/ 81 h 149"/>
                <a:gd name="T88" fmla="*/ 1 w 331"/>
                <a:gd name="T89" fmla="*/ 90 h 149"/>
                <a:gd name="T90" fmla="*/ 3 w 331"/>
                <a:gd name="T91" fmla="*/ 99 h 149"/>
                <a:gd name="T92" fmla="*/ 4 w 331"/>
                <a:gd name="T93" fmla="*/ 108 h 149"/>
                <a:gd name="T94" fmla="*/ 8 w 331"/>
                <a:gd name="T95" fmla="*/ 116 h 149"/>
                <a:gd name="T96" fmla="*/ 11 w 331"/>
                <a:gd name="T97" fmla="*/ 123 h 149"/>
                <a:gd name="T98" fmla="*/ 15 w 331"/>
                <a:gd name="T99" fmla="*/ 131 h 149"/>
                <a:gd name="T100" fmla="*/ 20 w 331"/>
                <a:gd name="T101" fmla="*/ 135 h 149"/>
                <a:gd name="T102" fmla="*/ 25 w 331"/>
                <a:gd name="T103" fmla="*/ 140 h 149"/>
                <a:gd name="T104" fmla="*/ 30 w 331"/>
                <a:gd name="T105" fmla="*/ 144 h 149"/>
                <a:gd name="T106" fmla="*/ 36 w 331"/>
                <a:gd name="T107" fmla="*/ 147 h 149"/>
                <a:gd name="T108" fmla="*/ 41 w 331"/>
                <a:gd name="T109" fmla="*/ 148 h 149"/>
                <a:gd name="T110" fmla="*/ 47 w 331"/>
                <a:gd name="T111" fmla="*/ 148 h 149"/>
                <a:gd name="T112" fmla="*/ 281 w 331"/>
                <a:gd name="T113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1" h="149">
                  <a:moveTo>
                    <a:pt x="281" y="148"/>
                  </a:moveTo>
                  <a:lnTo>
                    <a:pt x="286" y="148"/>
                  </a:lnTo>
                  <a:lnTo>
                    <a:pt x="291" y="147"/>
                  </a:lnTo>
                  <a:lnTo>
                    <a:pt x="298" y="146"/>
                  </a:lnTo>
                  <a:lnTo>
                    <a:pt x="303" y="141"/>
                  </a:lnTo>
                  <a:lnTo>
                    <a:pt x="308" y="138"/>
                  </a:lnTo>
                  <a:lnTo>
                    <a:pt x="313" y="133"/>
                  </a:lnTo>
                  <a:lnTo>
                    <a:pt x="317" y="127"/>
                  </a:lnTo>
                  <a:lnTo>
                    <a:pt x="321" y="119"/>
                  </a:lnTo>
                  <a:lnTo>
                    <a:pt x="324" y="111"/>
                  </a:lnTo>
                  <a:lnTo>
                    <a:pt x="327" y="104"/>
                  </a:lnTo>
                  <a:lnTo>
                    <a:pt x="328" y="94"/>
                  </a:lnTo>
                  <a:lnTo>
                    <a:pt x="329" y="85"/>
                  </a:lnTo>
                  <a:lnTo>
                    <a:pt x="330" y="77"/>
                  </a:lnTo>
                  <a:lnTo>
                    <a:pt x="330" y="67"/>
                  </a:lnTo>
                  <a:lnTo>
                    <a:pt x="328" y="58"/>
                  </a:lnTo>
                  <a:lnTo>
                    <a:pt x="327" y="49"/>
                  </a:lnTo>
                  <a:lnTo>
                    <a:pt x="326" y="41"/>
                  </a:lnTo>
                  <a:lnTo>
                    <a:pt x="322" y="32"/>
                  </a:lnTo>
                  <a:lnTo>
                    <a:pt x="319" y="26"/>
                  </a:lnTo>
                  <a:lnTo>
                    <a:pt x="315" y="20"/>
                  </a:lnTo>
                  <a:lnTo>
                    <a:pt x="309" y="13"/>
                  </a:lnTo>
                  <a:lnTo>
                    <a:pt x="305" y="9"/>
                  </a:lnTo>
                  <a:lnTo>
                    <a:pt x="300" y="5"/>
                  </a:lnTo>
                  <a:lnTo>
                    <a:pt x="294" y="2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0" y="0"/>
                  </a:lnTo>
                  <a:lnTo>
                    <a:pt x="281" y="0"/>
                  </a:lnTo>
                  <a:lnTo>
                    <a:pt x="51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9" y="17"/>
                  </a:lnTo>
                  <a:lnTo>
                    <a:pt x="13" y="22"/>
                  </a:lnTo>
                  <a:lnTo>
                    <a:pt x="10" y="29"/>
                  </a:lnTo>
                  <a:lnTo>
                    <a:pt x="7" y="37"/>
                  </a:lnTo>
                  <a:lnTo>
                    <a:pt x="4" y="46"/>
                  </a:lnTo>
                  <a:lnTo>
                    <a:pt x="2" y="54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1"/>
                  </a:lnTo>
                  <a:lnTo>
                    <a:pt x="1" y="90"/>
                  </a:lnTo>
                  <a:lnTo>
                    <a:pt x="3" y="99"/>
                  </a:lnTo>
                  <a:lnTo>
                    <a:pt x="4" y="108"/>
                  </a:lnTo>
                  <a:lnTo>
                    <a:pt x="8" y="116"/>
                  </a:lnTo>
                  <a:lnTo>
                    <a:pt x="11" y="123"/>
                  </a:lnTo>
                  <a:lnTo>
                    <a:pt x="15" y="131"/>
                  </a:lnTo>
                  <a:lnTo>
                    <a:pt x="20" y="135"/>
                  </a:lnTo>
                  <a:lnTo>
                    <a:pt x="25" y="140"/>
                  </a:lnTo>
                  <a:lnTo>
                    <a:pt x="30" y="144"/>
                  </a:lnTo>
                  <a:lnTo>
                    <a:pt x="36" y="147"/>
                  </a:lnTo>
                  <a:lnTo>
                    <a:pt x="41" y="148"/>
                  </a:lnTo>
                  <a:lnTo>
                    <a:pt x="47" y="148"/>
                  </a:lnTo>
                  <a:lnTo>
                    <a:pt x="281" y="148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[#] s [ɛ̃]</a:t>
              </a:r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3993" y="3225"/>
              <a:ext cx="351" cy="150"/>
            </a:xfrm>
            <a:custGeom>
              <a:avLst/>
              <a:gdLst>
                <a:gd name="T0" fmla="*/ 280 w 331"/>
                <a:gd name="T1" fmla="*/ 149 h 150"/>
                <a:gd name="T2" fmla="*/ 286 w 331"/>
                <a:gd name="T3" fmla="*/ 149 h 150"/>
                <a:gd name="T4" fmla="*/ 291 w 331"/>
                <a:gd name="T5" fmla="*/ 148 h 150"/>
                <a:gd name="T6" fmla="*/ 297 w 331"/>
                <a:gd name="T7" fmla="*/ 147 h 150"/>
                <a:gd name="T8" fmla="*/ 301 w 331"/>
                <a:gd name="T9" fmla="*/ 142 h 150"/>
                <a:gd name="T10" fmla="*/ 307 w 331"/>
                <a:gd name="T11" fmla="*/ 139 h 150"/>
                <a:gd name="T12" fmla="*/ 312 w 331"/>
                <a:gd name="T13" fmla="*/ 134 h 150"/>
                <a:gd name="T14" fmla="*/ 316 w 331"/>
                <a:gd name="T15" fmla="*/ 128 h 150"/>
                <a:gd name="T16" fmla="*/ 320 w 331"/>
                <a:gd name="T17" fmla="*/ 120 h 150"/>
                <a:gd name="T18" fmla="*/ 324 w 331"/>
                <a:gd name="T19" fmla="*/ 112 h 150"/>
                <a:gd name="T20" fmla="*/ 326 w 331"/>
                <a:gd name="T21" fmla="*/ 105 h 150"/>
                <a:gd name="T22" fmla="*/ 327 w 331"/>
                <a:gd name="T23" fmla="*/ 95 h 150"/>
                <a:gd name="T24" fmla="*/ 328 w 331"/>
                <a:gd name="T25" fmla="*/ 85 h 150"/>
                <a:gd name="T26" fmla="*/ 330 w 331"/>
                <a:gd name="T27" fmla="*/ 78 h 150"/>
                <a:gd name="T28" fmla="*/ 330 w 331"/>
                <a:gd name="T29" fmla="*/ 67 h 150"/>
                <a:gd name="T30" fmla="*/ 327 w 331"/>
                <a:gd name="T31" fmla="*/ 58 h 150"/>
                <a:gd name="T32" fmla="*/ 327 w 331"/>
                <a:gd name="T33" fmla="*/ 50 h 150"/>
                <a:gd name="T34" fmla="*/ 324 w 331"/>
                <a:gd name="T35" fmla="*/ 41 h 150"/>
                <a:gd name="T36" fmla="*/ 321 w 331"/>
                <a:gd name="T37" fmla="*/ 33 h 150"/>
                <a:gd name="T38" fmla="*/ 318 w 331"/>
                <a:gd name="T39" fmla="*/ 26 h 150"/>
                <a:gd name="T40" fmla="*/ 314 w 331"/>
                <a:gd name="T41" fmla="*/ 20 h 150"/>
                <a:gd name="T42" fmla="*/ 308 w 331"/>
                <a:gd name="T43" fmla="*/ 13 h 150"/>
                <a:gd name="T44" fmla="*/ 305 w 331"/>
                <a:gd name="T45" fmla="*/ 9 h 150"/>
                <a:gd name="T46" fmla="*/ 299 w 331"/>
                <a:gd name="T47" fmla="*/ 5 h 150"/>
                <a:gd name="T48" fmla="*/ 293 w 331"/>
                <a:gd name="T49" fmla="*/ 2 h 150"/>
                <a:gd name="T50" fmla="*/ 287 w 331"/>
                <a:gd name="T51" fmla="*/ 0 h 150"/>
                <a:gd name="T52" fmla="*/ 281 w 331"/>
                <a:gd name="T53" fmla="*/ 0 h 150"/>
                <a:gd name="T54" fmla="*/ 279 w 331"/>
                <a:gd name="T55" fmla="*/ 0 h 150"/>
                <a:gd name="T56" fmla="*/ 280 w 331"/>
                <a:gd name="T57" fmla="*/ 0 h 150"/>
                <a:gd name="T58" fmla="*/ 51 w 331"/>
                <a:gd name="T59" fmla="*/ 0 h 150"/>
                <a:gd name="T60" fmla="*/ 50 w 331"/>
                <a:gd name="T61" fmla="*/ 0 h 150"/>
                <a:gd name="T62" fmla="*/ 45 w 331"/>
                <a:gd name="T63" fmla="*/ 0 h 150"/>
                <a:gd name="T64" fmla="*/ 39 w 331"/>
                <a:gd name="T65" fmla="*/ 2 h 150"/>
                <a:gd name="T66" fmla="*/ 34 w 331"/>
                <a:gd name="T67" fmla="*/ 5 h 150"/>
                <a:gd name="T68" fmla="*/ 29 w 331"/>
                <a:gd name="T69" fmla="*/ 8 h 150"/>
                <a:gd name="T70" fmla="*/ 23 w 331"/>
                <a:gd name="T71" fmla="*/ 11 h 150"/>
                <a:gd name="T72" fmla="*/ 18 w 331"/>
                <a:gd name="T73" fmla="*/ 18 h 150"/>
                <a:gd name="T74" fmla="*/ 13 w 331"/>
                <a:gd name="T75" fmla="*/ 22 h 150"/>
                <a:gd name="T76" fmla="*/ 10 w 331"/>
                <a:gd name="T77" fmla="*/ 30 h 150"/>
                <a:gd name="T78" fmla="*/ 7 w 331"/>
                <a:gd name="T79" fmla="*/ 37 h 150"/>
                <a:gd name="T80" fmla="*/ 4 w 331"/>
                <a:gd name="T81" fmla="*/ 47 h 150"/>
                <a:gd name="T82" fmla="*/ 2 w 331"/>
                <a:gd name="T83" fmla="*/ 55 h 150"/>
                <a:gd name="T84" fmla="*/ 1 w 331"/>
                <a:gd name="T85" fmla="*/ 63 h 150"/>
                <a:gd name="T86" fmla="*/ 0 w 331"/>
                <a:gd name="T87" fmla="*/ 73 h 150"/>
                <a:gd name="T88" fmla="*/ 1 w 331"/>
                <a:gd name="T89" fmla="*/ 82 h 150"/>
                <a:gd name="T90" fmla="*/ 2 w 331"/>
                <a:gd name="T91" fmla="*/ 91 h 150"/>
                <a:gd name="T92" fmla="*/ 3 w 331"/>
                <a:gd name="T93" fmla="*/ 100 h 150"/>
                <a:gd name="T94" fmla="*/ 6 w 331"/>
                <a:gd name="T95" fmla="*/ 108 h 150"/>
                <a:gd name="T96" fmla="*/ 8 w 331"/>
                <a:gd name="T97" fmla="*/ 117 h 150"/>
                <a:gd name="T98" fmla="*/ 12 w 331"/>
                <a:gd name="T99" fmla="*/ 124 h 150"/>
                <a:gd name="T100" fmla="*/ 16 w 331"/>
                <a:gd name="T101" fmla="*/ 131 h 150"/>
                <a:gd name="T102" fmla="*/ 20 w 331"/>
                <a:gd name="T103" fmla="*/ 136 h 150"/>
                <a:gd name="T104" fmla="*/ 25 w 331"/>
                <a:gd name="T105" fmla="*/ 141 h 150"/>
                <a:gd name="T106" fmla="*/ 30 w 331"/>
                <a:gd name="T107" fmla="*/ 145 h 150"/>
                <a:gd name="T108" fmla="*/ 36 w 331"/>
                <a:gd name="T109" fmla="*/ 148 h 150"/>
                <a:gd name="T110" fmla="*/ 42 w 331"/>
                <a:gd name="T111" fmla="*/ 149 h 150"/>
                <a:gd name="T112" fmla="*/ 46 w 331"/>
                <a:gd name="T113" fmla="*/ 149 h 150"/>
                <a:gd name="T114" fmla="*/ 280 w 331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1" h="150">
                  <a:moveTo>
                    <a:pt x="280" y="149"/>
                  </a:moveTo>
                  <a:lnTo>
                    <a:pt x="286" y="149"/>
                  </a:lnTo>
                  <a:lnTo>
                    <a:pt x="291" y="148"/>
                  </a:lnTo>
                  <a:lnTo>
                    <a:pt x="297" y="147"/>
                  </a:lnTo>
                  <a:lnTo>
                    <a:pt x="301" y="142"/>
                  </a:lnTo>
                  <a:lnTo>
                    <a:pt x="307" y="139"/>
                  </a:lnTo>
                  <a:lnTo>
                    <a:pt x="312" y="134"/>
                  </a:lnTo>
                  <a:lnTo>
                    <a:pt x="316" y="128"/>
                  </a:lnTo>
                  <a:lnTo>
                    <a:pt x="320" y="120"/>
                  </a:lnTo>
                  <a:lnTo>
                    <a:pt x="324" y="112"/>
                  </a:lnTo>
                  <a:lnTo>
                    <a:pt x="326" y="105"/>
                  </a:lnTo>
                  <a:lnTo>
                    <a:pt x="327" y="95"/>
                  </a:lnTo>
                  <a:lnTo>
                    <a:pt x="328" y="85"/>
                  </a:lnTo>
                  <a:lnTo>
                    <a:pt x="330" y="78"/>
                  </a:lnTo>
                  <a:lnTo>
                    <a:pt x="330" y="67"/>
                  </a:lnTo>
                  <a:lnTo>
                    <a:pt x="327" y="58"/>
                  </a:lnTo>
                  <a:lnTo>
                    <a:pt x="327" y="50"/>
                  </a:lnTo>
                  <a:lnTo>
                    <a:pt x="324" y="41"/>
                  </a:lnTo>
                  <a:lnTo>
                    <a:pt x="321" y="33"/>
                  </a:lnTo>
                  <a:lnTo>
                    <a:pt x="318" y="26"/>
                  </a:lnTo>
                  <a:lnTo>
                    <a:pt x="314" y="20"/>
                  </a:lnTo>
                  <a:lnTo>
                    <a:pt x="308" y="13"/>
                  </a:lnTo>
                  <a:lnTo>
                    <a:pt x="305" y="9"/>
                  </a:lnTo>
                  <a:lnTo>
                    <a:pt x="299" y="5"/>
                  </a:lnTo>
                  <a:lnTo>
                    <a:pt x="293" y="2"/>
                  </a:lnTo>
                  <a:lnTo>
                    <a:pt x="287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2" y="91"/>
                  </a:lnTo>
                  <a:lnTo>
                    <a:pt x="3" y="100"/>
                  </a:lnTo>
                  <a:lnTo>
                    <a:pt x="6" y="108"/>
                  </a:lnTo>
                  <a:lnTo>
                    <a:pt x="8" y="117"/>
                  </a:lnTo>
                  <a:lnTo>
                    <a:pt x="12" y="124"/>
                  </a:lnTo>
                  <a:lnTo>
                    <a:pt x="16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2" y="149"/>
                  </a:lnTo>
                  <a:lnTo>
                    <a:pt x="46" y="149"/>
                  </a:lnTo>
                  <a:lnTo>
                    <a:pt x="280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[s] ɛ̃ [k]</a:t>
              </a: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4565" y="3118"/>
              <a:ext cx="330" cy="126"/>
            </a:xfrm>
            <a:custGeom>
              <a:avLst/>
              <a:gdLst>
                <a:gd name="T0" fmla="*/ 281 w 331"/>
                <a:gd name="T1" fmla="*/ 149 h 150"/>
                <a:gd name="T2" fmla="*/ 286 w 331"/>
                <a:gd name="T3" fmla="*/ 149 h 150"/>
                <a:gd name="T4" fmla="*/ 291 w 331"/>
                <a:gd name="T5" fmla="*/ 148 h 150"/>
                <a:gd name="T6" fmla="*/ 298 w 331"/>
                <a:gd name="T7" fmla="*/ 147 h 150"/>
                <a:gd name="T8" fmla="*/ 303 w 331"/>
                <a:gd name="T9" fmla="*/ 142 h 150"/>
                <a:gd name="T10" fmla="*/ 308 w 331"/>
                <a:gd name="T11" fmla="*/ 139 h 150"/>
                <a:gd name="T12" fmla="*/ 313 w 331"/>
                <a:gd name="T13" fmla="*/ 134 h 150"/>
                <a:gd name="T14" fmla="*/ 317 w 331"/>
                <a:gd name="T15" fmla="*/ 128 h 150"/>
                <a:gd name="T16" fmla="*/ 321 w 331"/>
                <a:gd name="T17" fmla="*/ 120 h 150"/>
                <a:gd name="T18" fmla="*/ 324 w 331"/>
                <a:gd name="T19" fmla="*/ 112 h 150"/>
                <a:gd name="T20" fmla="*/ 326 w 331"/>
                <a:gd name="T21" fmla="*/ 105 h 150"/>
                <a:gd name="T22" fmla="*/ 328 w 331"/>
                <a:gd name="T23" fmla="*/ 95 h 150"/>
                <a:gd name="T24" fmla="*/ 329 w 331"/>
                <a:gd name="T25" fmla="*/ 85 h 150"/>
                <a:gd name="T26" fmla="*/ 330 w 331"/>
                <a:gd name="T27" fmla="*/ 78 h 150"/>
                <a:gd name="T28" fmla="*/ 330 w 331"/>
                <a:gd name="T29" fmla="*/ 67 h 150"/>
                <a:gd name="T30" fmla="*/ 328 w 331"/>
                <a:gd name="T31" fmla="*/ 58 h 150"/>
                <a:gd name="T32" fmla="*/ 327 w 331"/>
                <a:gd name="T33" fmla="*/ 50 h 150"/>
                <a:gd name="T34" fmla="*/ 325 w 331"/>
                <a:gd name="T35" fmla="*/ 41 h 150"/>
                <a:gd name="T36" fmla="*/ 322 w 331"/>
                <a:gd name="T37" fmla="*/ 33 h 150"/>
                <a:gd name="T38" fmla="*/ 319 w 331"/>
                <a:gd name="T39" fmla="*/ 26 h 150"/>
                <a:gd name="T40" fmla="*/ 315 w 331"/>
                <a:gd name="T41" fmla="*/ 20 h 150"/>
                <a:gd name="T42" fmla="*/ 309 w 331"/>
                <a:gd name="T43" fmla="*/ 13 h 150"/>
                <a:gd name="T44" fmla="*/ 305 w 331"/>
                <a:gd name="T45" fmla="*/ 9 h 150"/>
                <a:gd name="T46" fmla="*/ 300 w 331"/>
                <a:gd name="T47" fmla="*/ 5 h 150"/>
                <a:gd name="T48" fmla="*/ 294 w 331"/>
                <a:gd name="T49" fmla="*/ 2 h 150"/>
                <a:gd name="T50" fmla="*/ 287 w 331"/>
                <a:gd name="T51" fmla="*/ 0 h 150"/>
                <a:gd name="T52" fmla="*/ 282 w 331"/>
                <a:gd name="T53" fmla="*/ 0 h 150"/>
                <a:gd name="T54" fmla="*/ 280 w 331"/>
                <a:gd name="T55" fmla="*/ 0 h 150"/>
                <a:gd name="T56" fmla="*/ 281 w 331"/>
                <a:gd name="T57" fmla="*/ 0 h 150"/>
                <a:gd name="T58" fmla="*/ 51 w 331"/>
                <a:gd name="T59" fmla="*/ 0 h 150"/>
                <a:gd name="T60" fmla="*/ 50 w 331"/>
                <a:gd name="T61" fmla="*/ 0 h 150"/>
                <a:gd name="T62" fmla="*/ 45 w 331"/>
                <a:gd name="T63" fmla="*/ 0 h 150"/>
                <a:gd name="T64" fmla="*/ 40 w 331"/>
                <a:gd name="T65" fmla="*/ 2 h 150"/>
                <a:gd name="T66" fmla="*/ 34 w 331"/>
                <a:gd name="T67" fmla="*/ 5 h 150"/>
                <a:gd name="T68" fmla="*/ 29 w 331"/>
                <a:gd name="T69" fmla="*/ 8 h 150"/>
                <a:gd name="T70" fmla="*/ 24 w 331"/>
                <a:gd name="T71" fmla="*/ 11 h 150"/>
                <a:gd name="T72" fmla="*/ 19 w 331"/>
                <a:gd name="T73" fmla="*/ 18 h 150"/>
                <a:gd name="T74" fmla="*/ 13 w 331"/>
                <a:gd name="T75" fmla="*/ 22 h 150"/>
                <a:gd name="T76" fmla="*/ 10 w 331"/>
                <a:gd name="T77" fmla="*/ 30 h 150"/>
                <a:gd name="T78" fmla="*/ 7 w 331"/>
                <a:gd name="T79" fmla="*/ 37 h 150"/>
                <a:gd name="T80" fmla="*/ 4 w 331"/>
                <a:gd name="T81" fmla="*/ 47 h 150"/>
                <a:gd name="T82" fmla="*/ 3 w 331"/>
                <a:gd name="T83" fmla="*/ 55 h 150"/>
                <a:gd name="T84" fmla="*/ 2 w 331"/>
                <a:gd name="T85" fmla="*/ 63 h 150"/>
                <a:gd name="T86" fmla="*/ 0 w 331"/>
                <a:gd name="T87" fmla="*/ 73 h 150"/>
                <a:gd name="T88" fmla="*/ 1 w 331"/>
                <a:gd name="T89" fmla="*/ 82 h 150"/>
                <a:gd name="T90" fmla="*/ 2 w 331"/>
                <a:gd name="T91" fmla="*/ 91 h 150"/>
                <a:gd name="T92" fmla="*/ 3 w 331"/>
                <a:gd name="T93" fmla="*/ 100 h 150"/>
                <a:gd name="T94" fmla="*/ 6 w 331"/>
                <a:gd name="T95" fmla="*/ 108 h 150"/>
                <a:gd name="T96" fmla="*/ 8 w 331"/>
                <a:gd name="T97" fmla="*/ 117 h 150"/>
                <a:gd name="T98" fmla="*/ 11 w 331"/>
                <a:gd name="T99" fmla="*/ 124 h 150"/>
                <a:gd name="T100" fmla="*/ 16 w 331"/>
                <a:gd name="T101" fmla="*/ 131 h 150"/>
                <a:gd name="T102" fmla="*/ 20 w 331"/>
                <a:gd name="T103" fmla="*/ 136 h 150"/>
                <a:gd name="T104" fmla="*/ 25 w 331"/>
                <a:gd name="T105" fmla="*/ 141 h 150"/>
                <a:gd name="T106" fmla="*/ 31 w 331"/>
                <a:gd name="T107" fmla="*/ 145 h 150"/>
                <a:gd name="T108" fmla="*/ 36 w 331"/>
                <a:gd name="T109" fmla="*/ 148 h 150"/>
                <a:gd name="T110" fmla="*/ 41 w 331"/>
                <a:gd name="T111" fmla="*/ 149 h 150"/>
                <a:gd name="T112" fmla="*/ 48 w 331"/>
                <a:gd name="T113" fmla="*/ 149 h 150"/>
                <a:gd name="T114" fmla="*/ 281 w 331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1" h="150">
                  <a:moveTo>
                    <a:pt x="281" y="149"/>
                  </a:moveTo>
                  <a:lnTo>
                    <a:pt x="286" y="149"/>
                  </a:lnTo>
                  <a:lnTo>
                    <a:pt x="291" y="148"/>
                  </a:lnTo>
                  <a:lnTo>
                    <a:pt x="298" y="147"/>
                  </a:lnTo>
                  <a:lnTo>
                    <a:pt x="303" y="142"/>
                  </a:lnTo>
                  <a:lnTo>
                    <a:pt x="308" y="139"/>
                  </a:lnTo>
                  <a:lnTo>
                    <a:pt x="313" y="134"/>
                  </a:lnTo>
                  <a:lnTo>
                    <a:pt x="317" y="128"/>
                  </a:lnTo>
                  <a:lnTo>
                    <a:pt x="321" y="120"/>
                  </a:lnTo>
                  <a:lnTo>
                    <a:pt x="324" y="112"/>
                  </a:lnTo>
                  <a:lnTo>
                    <a:pt x="326" y="105"/>
                  </a:lnTo>
                  <a:lnTo>
                    <a:pt x="328" y="95"/>
                  </a:lnTo>
                  <a:lnTo>
                    <a:pt x="329" y="85"/>
                  </a:lnTo>
                  <a:lnTo>
                    <a:pt x="330" y="78"/>
                  </a:lnTo>
                  <a:lnTo>
                    <a:pt x="330" y="67"/>
                  </a:lnTo>
                  <a:lnTo>
                    <a:pt x="328" y="58"/>
                  </a:lnTo>
                  <a:lnTo>
                    <a:pt x="327" y="50"/>
                  </a:lnTo>
                  <a:lnTo>
                    <a:pt x="325" y="41"/>
                  </a:lnTo>
                  <a:lnTo>
                    <a:pt x="322" y="33"/>
                  </a:lnTo>
                  <a:lnTo>
                    <a:pt x="319" y="26"/>
                  </a:lnTo>
                  <a:lnTo>
                    <a:pt x="315" y="20"/>
                  </a:lnTo>
                  <a:lnTo>
                    <a:pt x="309" y="13"/>
                  </a:lnTo>
                  <a:lnTo>
                    <a:pt x="305" y="9"/>
                  </a:lnTo>
                  <a:lnTo>
                    <a:pt x="300" y="5"/>
                  </a:lnTo>
                  <a:lnTo>
                    <a:pt x="294" y="2"/>
                  </a:lnTo>
                  <a:lnTo>
                    <a:pt x="287" y="0"/>
                  </a:lnTo>
                  <a:lnTo>
                    <a:pt x="282" y="0"/>
                  </a:lnTo>
                  <a:lnTo>
                    <a:pt x="280" y="0"/>
                  </a:lnTo>
                  <a:lnTo>
                    <a:pt x="281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3" y="55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2" y="91"/>
                  </a:lnTo>
                  <a:lnTo>
                    <a:pt x="3" y="100"/>
                  </a:lnTo>
                  <a:lnTo>
                    <a:pt x="6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6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1" y="145"/>
                  </a:lnTo>
                  <a:lnTo>
                    <a:pt x="36" y="148"/>
                  </a:lnTo>
                  <a:lnTo>
                    <a:pt x="41" y="149"/>
                  </a:lnTo>
                  <a:lnTo>
                    <a:pt x="48" y="149"/>
                  </a:lnTo>
                  <a:lnTo>
                    <a:pt x="281" y="149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[ɛ̃] k [ə]</a:t>
              </a:r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3276" y="3049"/>
              <a:ext cx="2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3810" y="3053"/>
              <a:ext cx="221" cy="24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 flipV="1">
              <a:off x="4348" y="3171"/>
              <a:ext cx="218" cy="1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4881" y="3175"/>
              <a:ext cx="21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5059" y="3112"/>
              <a:ext cx="381" cy="141"/>
            </a:xfrm>
            <a:custGeom>
              <a:avLst/>
              <a:gdLst>
                <a:gd name="T0" fmla="*/ 282 w 332"/>
                <a:gd name="T1" fmla="*/ 149 h 150"/>
                <a:gd name="T2" fmla="*/ 287 w 332"/>
                <a:gd name="T3" fmla="*/ 149 h 150"/>
                <a:gd name="T4" fmla="*/ 292 w 332"/>
                <a:gd name="T5" fmla="*/ 148 h 150"/>
                <a:gd name="T6" fmla="*/ 298 w 332"/>
                <a:gd name="T7" fmla="*/ 147 h 150"/>
                <a:gd name="T8" fmla="*/ 304 w 332"/>
                <a:gd name="T9" fmla="*/ 142 h 150"/>
                <a:gd name="T10" fmla="*/ 309 w 332"/>
                <a:gd name="T11" fmla="*/ 139 h 150"/>
                <a:gd name="T12" fmla="*/ 314 w 332"/>
                <a:gd name="T13" fmla="*/ 134 h 150"/>
                <a:gd name="T14" fmla="*/ 318 w 332"/>
                <a:gd name="T15" fmla="*/ 128 h 150"/>
                <a:gd name="T16" fmla="*/ 322 w 332"/>
                <a:gd name="T17" fmla="*/ 120 h 150"/>
                <a:gd name="T18" fmla="*/ 325 w 332"/>
                <a:gd name="T19" fmla="*/ 112 h 150"/>
                <a:gd name="T20" fmla="*/ 327 w 332"/>
                <a:gd name="T21" fmla="*/ 105 h 150"/>
                <a:gd name="T22" fmla="*/ 329 w 332"/>
                <a:gd name="T23" fmla="*/ 95 h 150"/>
                <a:gd name="T24" fmla="*/ 330 w 332"/>
                <a:gd name="T25" fmla="*/ 85 h 150"/>
                <a:gd name="T26" fmla="*/ 331 w 332"/>
                <a:gd name="T27" fmla="*/ 78 h 150"/>
                <a:gd name="T28" fmla="*/ 331 w 332"/>
                <a:gd name="T29" fmla="*/ 67 h 150"/>
                <a:gd name="T30" fmla="*/ 329 w 332"/>
                <a:gd name="T31" fmla="*/ 58 h 150"/>
                <a:gd name="T32" fmla="*/ 328 w 332"/>
                <a:gd name="T33" fmla="*/ 50 h 150"/>
                <a:gd name="T34" fmla="*/ 326 w 332"/>
                <a:gd name="T35" fmla="*/ 41 h 150"/>
                <a:gd name="T36" fmla="*/ 323 w 332"/>
                <a:gd name="T37" fmla="*/ 33 h 150"/>
                <a:gd name="T38" fmla="*/ 320 w 332"/>
                <a:gd name="T39" fmla="*/ 26 h 150"/>
                <a:gd name="T40" fmla="*/ 316 w 332"/>
                <a:gd name="T41" fmla="*/ 20 h 150"/>
                <a:gd name="T42" fmla="*/ 310 w 332"/>
                <a:gd name="T43" fmla="*/ 13 h 150"/>
                <a:gd name="T44" fmla="*/ 306 w 332"/>
                <a:gd name="T45" fmla="*/ 9 h 150"/>
                <a:gd name="T46" fmla="*/ 301 w 332"/>
                <a:gd name="T47" fmla="*/ 5 h 150"/>
                <a:gd name="T48" fmla="*/ 294 w 332"/>
                <a:gd name="T49" fmla="*/ 2 h 150"/>
                <a:gd name="T50" fmla="*/ 288 w 332"/>
                <a:gd name="T51" fmla="*/ 0 h 150"/>
                <a:gd name="T52" fmla="*/ 283 w 332"/>
                <a:gd name="T53" fmla="*/ 0 h 150"/>
                <a:gd name="T54" fmla="*/ 281 w 332"/>
                <a:gd name="T55" fmla="*/ 0 h 150"/>
                <a:gd name="T56" fmla="*/ 282 w 332"/>
                <a:gd name="T57" fmla="*/ 0 h 150"/>
                <a:gd name="T58" fmla="*/ 51 w 332"/>
                <a:gd name="T59" fmla="*/ 0 h 150"/>
                <a:gd name="T60" fmla="*/ 51 w 332"/>
                <a:gd name="T61" fmla="*/ 0 h 150"/>
                <a:gd name="T62" fmla="*/ 45 w 332"/>
                <a:gd name="T63" fmla="*/ 0 h 150"/>
                <a:gd name="T64" fmla="*/ 40 w 332"/>
                <a:gd name="T65" fmla="*/ 2 h 150"/>
                <a:gd name="T66" fmla="*/ 34 w 332"/>
                <a:gd name="T67" fmla="*/ 5 h 150"/>
                <a:gd name="T68" fmla="*/ 29 w 332"/>
                <a:gd name="T69" fmla="*/ 8 h 150"/>
                <a:gd name="T70" fmla="*/ 24 w 332"/>
                <a:gd name="T71" fmla="*/ 11 h 150"/>
                <a:gd name="T72" fmla="*/ 19 w 332"/>
                <a:gd name="T73" fmla="*/ 18 h 150"/>
                <a:gd name="T74" fmla="*/ 13 w 332"/>
                <a:gd name="T75" fmla="*/ 22 h 150"/>
                <a:gd name="T76" fmla="*/ 10 w 332"/>
                <a:gd name="T77" fmla="*/ 30 h 150"/>
                <a:gd name="T78" fmla="*/ 7 w 332"/>
                <a:gd name="T79" fmla="*/ 37 h 150"/>
                <a:gd name="T80" fmla="*/ 4 w 332"/>
                <a:gd name="T81" fmla="*/ 47 h 150"/>
                <a:gd name="T82" fmla="*/ 3 w 332"/>
                <a:gd name="T83" fmla="*/ 55 h 150"/>
                <a:gd name="T84" fmla="*/ 2 w 332"/>
                <a:gd name="T85" fmla="*/ 63 h 150"/>
                <a:gd name="T86" fmla="*/ 0 w 332"/>
                <a:gd name="T87" fmla="*/ 73 h 150"/>
                <a:gd name="T88" fmla="*/ 1 w 332"/>
                <a:gd name="T89" fmla="*/ 82 h 150"/>
                <a:gd name="T90" fmla="*/ 2 w 332"/>
                <a:gd name="T91" fmla="*/ 91 h 150"/>
                <a:gd name="T92" fmla="*/ 3 w 332"/>
                <a:gd name="T93" fmla="*/ 100 h 150"/>
                <a:gd name="T94" fmla="*/ 6 w 332"/>
                <a:gd name="T95" fmla="*/ 108 h 150"/>
                <a:gd name="T96" fmla="*/ 8 w 332"/>
                <a:gd name="T97" fmla="*/ 117 h 150"/>
                <a:gd name="T98" fmla="*/ 11 w 332"/>
                <a:gd name="T99" fmla="*/ 124 h 150"/>
                <a:gd name="T100" fmla="*/ 16 w 332"/>
                <a:gd name="T101" fmla="*/ 131 h 150"/>
                <a:gd name="T102" fmla="*/ 20 w 332"/>
                <a:gd name="T103" fmla="*/ 136 h 150"/>
                <a:gd name="T104" fmla="*/ 25 w 332"/>
                <a:gd name="T105" fmla="*/ 141 h 150"/>
                <a:gd name="T106" fmla="*/ 31 w 332"/>
                <a:gd name="T107" fmla="*/ 145 h 150"/>
                <a:gd name="T108" fmla="*/ 37 w 332"/>
                <a:gd name="T109" fmla="*/ 148 h 150"/>
                <a:gd name="T110" fmla="*/ 42 w 332"/>
                <a:gd name="T111" fmla="*/ 149 h 150"/>
                <a:gd name="T112" fmla="*/ 48 w 332"/>
                <a:gd name="T113" fmla="*/ 149 h 150"/>
                <a:gd name="T114" fmla="*/ 282 w 332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" h="150">
                  <a:moveTo>
                    <a:pt x="282" y="149"/>
                  </a:moveTo>
                  <a:lnTo>
                    <a:pt x="287" y="149"/>
                  </a:lnTo>
                  <a:lnTo>
                    <a:pt x="292" y="148"/>
                  </a:lnTo>
                  <a:lnTo>
                    <a:pt x="298" y="147"/>
                  </a:lnTo>
                  <a:lnTo>
                    <a:pt x="304" y="142"/>
                  </a:lnTo>
                  <a:lnTo>
                    <a:pt x="309" y="139"/>
                  </a:lnTo>
                  <a:lnTo>
                    <a:pt x="314" y="134"/>
                  </a:lnTo>
                  <a:lnTo>
                    <a:pt x="318" y="128"/>
                  </a:lnTo>
                  <a:lnTo>
                    <a:pt x="322" y="120"/>
                  </a:lnTo>
                  <a:lnTo>
                    <a:pt x="325" y="112"/>
                  </a:lnTo>
                  <a:lnTo>
                    <a:pt x="327" y="105"/>
                  </a:lnTo>
                  <a:lnTo>
                    <a:pt x="329" y="95"/>
                  </a:lnTo>
                  <a:lnTo>
                    <a:pt x="330" y="85"/>
                  </a:lnTo>
                  <a:lnTo>
                    <a:pt x="331" y="78"/>
                  </a:lnTo>
                  <a:lnTo>
                    <a:pt x="331" y="67"/>
                  </a:lnTo>
                  <a:lnTo>
                    <a:pt x="329" y="58"/>
                  </a:lnTo>
                  <a:lnTo>
                    <a:pt x="328" y="50"/>
                  </a:lnTo>
                  <a:lnTo>
                    <a:pt x="326" y="41"/>
                  </a:lnTo>
                  <a:lnTo>
                    <a:pt x="323" y="33"/>
                  </a:lnTo>
                  <a:lnTo>
                    <a:pt x="320" y="26"/>
                  </a:lnTo>
                  <a:lnTo>
                    <a:pt x="316" y="20"/>
                  </a:lnTo>
                  <a:lnTo>
                    <a:pt x="310" y="13"/>
                  </a:lnTo>
                  <a:lnTo>
                    <a:pt x="306" y="9"/>
                  </a:lnTo>
                  <a:lnTo>
                    <a:pt x="301" y="5"/>
                  </a:lnTo>
                  <a:lnTo>
                    <a:pt x="294" y="2"/>
                  </a:lnTo>
                  <a:lnTo>
                    <a:pt x="288" y="0"/>
                  </a:lnTo>
                  <a:lnTo>
                    <a:pt x="283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3" y="55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2" y="91"/>
                  </a:lnTo>
                  <a:lnTo>
                    <a:pt x="3" y="100"/>
                  </a:lnTo>
                  <a:lnTo>
                    <a:pt x="6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6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1" y="145"/>
                  </a:lnTo>
                  <a:lnTo>
                    <a:pt x="37" y="148"/>
                  </a:lnTo>
                  <a:lnTo>
                    <a:pt x="42" y="149"/>
                  </a:lnTo>
                  <a:lnTo>
                    <a:pt x="48" y="149"/>
                  </a:lnTo>
                  <a:lnTo>
                    <a:pt x="282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[k] ə [#]</a:t>
              </a: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5416" y="3179"/>
              <a:ext cx="224" cy="1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2428" y="3348"/>
              <a:ext cx="307" cy="148"/>
            </a:xfrm>
            <a:custGeom>
              <a:avLst/>
              <a:gdLst>
                <a:gd name="T0" fmla="*/ 282 w 332"/>
                <a:gd name="T1" fmla="*/ 147 h 148"/>
                <a:gd name="T2" fmla="*/ 287 w 332"/>
                <a:gd name="T3" fmla="*/ 147 h 148"/>
                <a:gd name="T4" fmla="*/ 292 w 332"/>
                <a:gd name="T5" fmla="*/ 146 h 148"/>
                <a:gd name="T6" fmla="*/ 298 w 332"/>
                <a:gd name="T7" fmla="*/ 145 h 148"/>
                <a:gd name="T8" fmla="*/ 304 w 332"/>
                <a:gd name="T9" fmla="*/ 140 h 148"/>
                <a:gd name="T10" fmla="*/ 309 w 332"/>
                <a:gd name="T11" fmla="*/ 137 h 148"/>
                <a:gd name="T12" fmla="*/ 314 w 332"/>
                <a:gd name="T13" fmla="*/ 132 h 148"/>
                <a:gd name="T14" fmla="*/ 318 w 332"/>
                <a:gd name="T15" fmla="*/ 126 h 148"/>
                <a:gd name="T16" fmla="*/ 322 w 332"/>
                <a:gd name="T17" fmla="*/ 118 h 148"/>
                <a:gd name="T18" fmla="*/ 325 w 332"/>
                <a:gd name="T19" fmla="*/ 111 h 148"/>
                <a:gd name="T20" fmla="*/ 327 w 332"/>
                <a:gd name="T21" fmla="*/ 103 h 148"/>
                <a:gd name="T22" fmla="*/ 329 w 332"/>
                <a:gd name="T23" fmla="*/ 94 h 148"/>
                <a:gd name="T24" fmla="*/ 330 w 332"/>
                <a:gd name="T25" fmla="*/ 84 h 148"/>
                <a:gd name="T26" fmla="*/ 331 w 332"/>
                <a:gd name="T27" fmla="*/ 76 h 148"/>
                <a:gd name="T28" fmla="*/ 331 w 332"/>
                <a:gd name="T29" fmla="*/ 66 h 148"/>
                <a:gd name="T30" fmla="*/ 329 w 332"/>
                <a:gd name="T31" fmla="*/ 57 h 148"/>
                <a:gd name="T32" fmla="*/ 328 w 332"/>
                <a:gd name="T33" fmla="*/ 49 h 148"/>
                <a:gd name="T34" fmla="*/ 326 w 332"/>
                <a:gd name="T35" fmla="*/ 41 h 148"/>
                <a:gd name="T36" fmla="*/ 323 w 332"/>
                <a:gd name="T37" fmla="*/ 32 h 148"/>
                <a:gd name="T38" fmla="*/ 320 w 332"/>
                <a:gd name="T39" fmla="*/ 26 h 148"/>
                <a:gd name="T40" fmla="*/ 316 w 332"/>
                <a:gd name="T41" fmla="*/ 20 h 148"/>
                <a:gd name="T42" fmla="*/ 310 w 332"/>
                <a:gd name="T43" fmla="*/ 13 h 148"/>
                <a:gd name="T44" fmla="*/ 306 w 332"/>
                <a:gd name="T45" fmla="*/ 9 h 148"/>
                <a:gd name="T46" fmla="*/ 301 w 332"/>
                <a:gd name="T47" fmla="*/ 5 h 148"/>
                <a:gd name="T48" fmla="*/ 294 w 332"/>
                <a:gd name="T49" fmla="*/ 2 h 148"/>
                <a:gd name="T50" fmla="*/ 288 w 332"/>
                <a:gd name="T51" fmla="*/ 0 h 148"/>
                <a:gd name="T52" fmla="*/ 283 w 332"/>
                <a:gd name="T53" fmla="*/ 0 h 148"/>
                <a:gd name="T54" fmla="*/ 281 w 332"/>
                <a:gd name="T55" fmla="*/ 0 h 148"/>
                <a:gd name="T56" fmla="*/ 282 w 332"/>
                <a:gd name="T57" fmla="*/ 0 h 148"/>
                <a:gd name="T58" fmla="*/ 51 w 332"/>
                <a:gd name="T59" fmla="*/ 0 h 148"/>
                <a:gd name="T60" fmla="*/ 51 w 332"/>
                <a:gd name="T61" fmla="*/ 0 h 148"/>
                <a:gd name="T62" fmla="*/ 45 w 332"/>
                <a:gd name="T63" fmla="*/ 0 h 148"/>
                <a:gd name="T64" fmla="*/ 40 w 332"/>
                <a:gd name="T65" fmla="*/ 2 h 148"/>
                <a:gd name="T66" fmla="*/ 34 w 332"/>
                <a:gd name="T67" fmla="*/ 5 h 148"/>
                <a:gd name="T68" fmla="*/ 29 w 332"/>
                <a:gd name="T69" fmla="*/ 8 h 148"/>
                <a:gd name="T70" fmla="*/ 24 w 332"/>
                <a:gd name="T71" fmla="*/ 11 h 148"/>
                <a:gd name="T72" fmla="*/ 19 w 332"/>
                <a:gd name="T73" fmla="*/ 17 h 148"/>
                <a:gd name="T74" fmla="*/ 13 w 332"/>
                <a:gd name="T75" fmla="*/ 22 h 148"/>
                <a:gd name="T76" fmla="*/ 10 w 332"/>
                <a:gd name="T77" fmla="*/ 29 h 148"/>
                <a:gd name="T78" fmla="*/ 7 w 332"/>
                <a:gd name="T79" fmla="*/ 36 h 148"/>
                <a:gd name="T80" fmla="*/ 4 w 332"/>
                <a:gd name="T81" fmla="*/ 46 h 148"/>
                <a:gd name="T82" fmla="*/ 3 w 332"/>
                <a:gd name="T83" fmla="*/ 54 h 148"/>
                <a:gd name="T84" fmla="*/ 2 w 332"/>
                <a:gd name="T85" fmla="*/ 62 h 148"/>
                <a:gd name="T86" fmla="*/ 0 w 332"/>
                <a:gd name="T87" fmla="*/ 72 h 148"/>
                <a:gd name="T88" fmla="*/ 1 w 332"/>
                <a:gd name="T89" fmla="*/ 81 h 148"/>
                <a:gd name="T90" fmla="*/ 2 w 332"/>
                <a:gd name="T91" fmla="*/ 90 h 148"/>
                <a:gd name="T92" fmla="*/ 3 w 332"/>
                <a:gd name="T93" fmla="*/ 99 h 148"/>
                <a:gd name="T94" fmla="*/ 6 w 332"/>
                <a:gd name="T95" fmla="*/ 107 h 148"/>
                <a:gd name="T96" fmla="*/ 8 w 332"/>
                <a:gd name="T97" fmla="*/ 115 h 148"/>
                <a:gd name="T98" fmla="*/ 11 w 332"/>
                <a:gd name="T99" fmla="*/ 123 h 148"/>
                <a:gd name="T100" fmla="*/ 16 w 332"/>
                <a:gd name="T101" fmla="*/ 130 h 148"/>
                <a:gd name="T102" fmla="*/ 20 w 332"/>
                <a:gd name="T103" fmla="*/ 134 h 148"/>
                <a:gd name="T104" fmla="*/ 25 w 332"/>
                <a:gd name="T105" fmla="*/ 139 h 148"/>
                <a:gd name="T106" fmla="*/ 31 w 332"/>
                <a:gd name="T107" fmla="*/ 143 h 148"/>
                <a:gd name="T108" fmla="*/ 37 w 332"/>
                <a:gd name="T109" fmla="*/ 146 h 148"/>
                <a:gd name="T110" fmla="*/ 42 w 332"/>
                <a:gd name="T111" fmla="*/ 147 h 148"/>
                <a:gd name="T112" fmla="*/ 48 w 332"/>
                <a:gd name="T113" fmla="*/ 147 h 148"/>
                <a:gd name="T114" fmla="*/ 282 w 332"/>
                <a:gd name="T115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" h="148">
                  <a:moveTo>
                    <a:pt x="282" y="147"/>
                  </a:moveTo>
                  <a:lnTo>
                    <a:pt x="287" y="147"/>
                  </a:lnTo>
                  <a:lnTo>
                    <a:pt x="292" y="146"/>
                  </a:lnTo>
                  <a:lnTo>
                    <a:pt x="298" y="145"/>
                  </a:lnTo>
                  <a:lnTo>
                    <a:pt x="304" y="140"/>
                  </a:lnTo>
                  <a:lnTo>
                    <a:pt x="309" y="137"/>
                  </a:lnTo>
                  <a:lnTo>
                    <a:pt x="314" y="132"/>
                  </a:lnTo>
                  <a:lnTo>
                    <a:pt x="318" y="126"/>
                  </a:lnTo>
                  <a:lnTo>
                    <a:pt x="322" y="118"/>
                  </a:lnTo>
                  <a:lnTo>
                    <a:pt x="325" y="111"/>
                  </a:lnTo>
                  <a:lnTo>
                    <a:pt x="327" y="103"/>
                  </a:lnTo>
                  <a:lnTo>
                    <a:pt x="329" y="94"/>
                  </a:lnTo>
                  <a:lnTo>
                    <a:pt x="330" y="84"/>
                  </a:lnTo>
                  <a:lnTo>
                    <a:pt x="331" y="76"/>
                  </a:lnTo>
                  <a:lnTo>
                    <a:pt x="331" y="66"/>
                  </a:lnTo>
                  <a:lnTo>
                    <a:pt x="329" y="57"/>
                  </a:lnTo>
                  <a:lnTo>
                    <a:pt x="328" y="49"/>
                  </a:lnTo>
                  <a:lnTo>
                    <a:pt x="326" y="41"/>
                  </a:lnTo>
                  <a:lnTo>
                    <a:pt x="323" y="32"/>
                  </a:lnTo>
                  <a:lnTo>
                    <a:pt x="320" y="26"/>
                  </a:lnTo>
                  <a:lnTo>
                    <a:pt x="316" y="20"/>
                  </a:lnTo>
                  <a:lnTo>
                    <a:pt x="310" y="13"/>
                  </a:lnTo>
                  <a:lnTo>
                    <a:pt x="306" y="9"/>
                  </a:lnTo>
                  <a:lnTo>
                    <a:pt x="301" y="5"/>
                  </a:lnTo>
                  <a:lnTo>
                    <a:pt x="294" y="2"/>
                  </a:lnTo>
                  <a:lnTo>
                    <a:pt x="288" y="0"/>
                  </a:lnTo>
                  <a:lnTo>
                    <a:pt x="283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7"/>
                  </a:lnTo>
                  <a:lnTo>
                    <a:pt x="13" y="22"/>
                  </a:lnTo>
                  <a:lnTo>
                    <a:pt x="10" y="29"/>
                  </a:lnTo>
                  <a:lnTo>
                    <a:pt x="7" y="36"/>
                  </a:lnTo>
                  <a:lnTo>
                    <a:pt x="4" y="46"/>
                  </a:lnTo>
                  <a:lnTo>
                    <a:pt x="3" y="54"/>
                  </a:lnTo>
                  <a:lnTo>
                    <a:pt x="2" y="62"/>
                  </a:lnTo>
                  <a:lnTo>
                    <a:pt x="0" y="72"/>
                  </a:lnTo>
                  <a:lnTo>
                    <a:pt x="1" y="81"/>
                  </a:lnTo>
                  <a:lnTo>
                    <a:pt x="2" y="90"/>
                  </a:lnTo>
                  <a:lnTo>
                    <a:pt x="3" y="99"/>
                  </a:lnTo>
                  <a:lnTo>
                    <a:pt x="6" y="107"/>
                  </a:lnTo>
                  <a:lnTo>
                    <a:pt x="8" y="115"/>
                  </a:lnTo>
                  <a:lnTo>
                    <a:pt x="11" y="123"/>
                  </a:lnTo>
                  <a:lnTo>
                    <a:pt x="16" y="130"/>
                  </a:lnTo>
                  <a:lnTo>
                    <a:pt x="20" y="134"/>
                  </a:lnTo>
                  <a:lnTo>
                    <a:pt x="25" y="139"/>
                  </a:lnTo>
                  <a:lnTo>
                    <a:pt x="31" y="143"/>
                  </a:lnTo>
                  <a:lnTo>
                    <a:pt x="37" y="146"/>
                  </a:lnTo>
                  <a:lnTo>
                    <a:pt x="42" y="147"/>
                  </a:lnTo>
                  <a:lnTo>
                    <a:pt x="48" y="147"/>
                  </a:lnTo>
                  <a:lnTo>
                    <a:pt x="282" y="147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[t] ə [s]</a:t>
              </a:r>
            </a:p>
          </p:txBody>
        </p:sp>
        <p:sp>
          <p:nvSpPr>
            <p:cNvPr id="35" name="Freeform 38"/>
            <p:cNvSpPr>
              <a:spLocks/>
            </p:cNvSpPr>
            <p:nvPr/>
          </p:nvSpPr>
          <p:spPr bwMode="auto">
            <a:xfrm>
              <a:off x="3489" y="3348"/>
              <a:ext cx="351" cy="148"/>
            </a:xfrm>
            <a:custGeom>
              <a:avLst/>
              <a:gdLst>
                <a:gd name="T0" fmla="*/ 282 w 332"/>
                <a:gd name="T1" fmla="*/ 147 h 148"/>
                <a:gd name="T2" fmla="*/ 287 w 332"/>
                <a:gd name="T3" fmla="*/ 147 h 148"/>
                <a:gd name="T4" fmla="*/ 292 w 332"/>
                <a:gd name="T5" fmla="*/ 146 h 148"/>
                <a:gd name="T6" fmla="*/ 299 w 332"/>
                <a:gd name="T7" fmla="*/ 145 h 148"/>
                <a:gd name="T8" fmla="*/ 303 w 332"/>
                <a:gd name="T9" fmla="*/ 140 h 148"/>
                <a:gd name="T10" fmla="*/ 309 w 332"/>
                <a:gd name="T11" fmla="*/ 137 h 148"/>
                <a:gd name="T12" fmla="*/ 314 w 332"/>
                <a:gd name="T13" fmla="*/ 132 h 148"/>
                <a:gd name="T14" fmla="*/ 318 w 332"/>
                <a:gd name="T15" fmla="*/ 126 h 148"/>
                <a:gd name="T16" fmla="*/ 322 w 332"/>
                <a:gd name="T17" fmla="*/ 118 h 148"/>
                <a:gd name="T18" fmla="*/ 325 w 332"/>
                <a:gd name="T19" fmla="*/ 111 h 148"/>
                <a:gd name="T20" fmla="*/ 328 w 332"/>
                <a:gd name="T21" fmla="*/ 103 h 148"/>
                <a:gd name="T22" fmla="*/ 329 w 332"/>
                <a:gd name="T23" fmla="*/ 94 h 148"/>
                <a:gd name="T24" fmla="*/ 330 w 332"/>
                <a:gd name="T25" fmla="*/ 84 h 148"/>
                <a:gd name="T26" fmla="*/ 331 w 332"/>
                <a:gd name="T27" fmla="*/ 76 h 148"/>
                <a:gd name="T28" fmla="*/ 331 w 332"/>
                <a:gd name="T29" fmla="*/ 66 h 148"/>
                <a:gd name="T30" fmla="*/ 329 w 332"/>
                <a:gd name="T31" fmla="*/ 57 h 148"/>
                <a:gd name="T32" fmla="*/ 328 w 332"/>
                <a:gd name="T33" fmla="*/ 49 h 148"/>
                <a:gd name="T34" fmla="*/ 326 w 332"/>
                <a:gd name="T35" fmla="*/ 41 h 148"/>
                <a:gd name="T36" fmla="*/ 323 w 332"/>
                <a:gd name="T37" fmla="*/ 32 h 148"/>
                <a:gd name="T38" fmla="*/ 320 w 332"/>
                <a:gd name="T39" fmla="*/ 26 h 148"/>
                <a:gd name="T40" fmla="*/ 316 w 332"/>
                <a:gd name="T41" fmla="*/ 20 h 148"/>
                <a:gd name="T42" fmla="*/ 310 w 332"/>
                <a:gd name="T43" fmla="*/ 13 h 148"/>
                <a:gd name="T44" fmla="*/ 306 w 332"/>
                <a:gd name="T45" fmla="*/ 9 h 148"/>
                <a:gd name="T46" fmla="*/ 301 w 332"/>
                <a:gd name="T47" fmla="*/ 5 h 148"/>
                <a:gd name="T48" fmla="*/ 295 w 332"/>
                <a:gd name="T49" fmla="*/ 2 h 148"/>
                <a:gd name="T50" fmla="*/ 289 w 332"/>
                <a:gd name="T51" fmla="*/ 0 h 148"/>
                <a:gd name="T52" fmla="*/ 283 w 332"/>
                <a:gd name="T53" fmla="*/ 0 h 148"/>
                <a:gd name="T54" fmla="*/ 281 w 332"/>
                <a:gd name="T55" fmla="*/ 0 h 148"/>
                <a:gd name="T56" fmla="*/ 282 w 332"/>
                <a:gd name="T57" fmla="*/ 0 h 148"/>
                <a:gd name="T58" fmla="*/ 51 w 332"/>
                <a:gd name="T59" fmla="*/ 0 h 148"/>
                <a:gd name="T60" fmla="*/ 45 w 332"/>
                <a:gd name="T61" fmla="*/ 0 h 148"/>
                <a:gd name="T62" fmla="*/ 39 w 332"/>
                <a:gd name="T63" fmla="*/ 2 h 148"/>
                <a:gd name="T64" fmla="*/ 34 w 332"/>
                <a:gd name="T65" fmla="*/ 5 h 148"/>
                <a:gd name="T66" fmla="*/ 28 w 332"/>
                <a:gd name="T67" fmla="*/ 8 h 148"/>
                <a:gd name="T68" fmla="*/ 23 w 332"/>
                <a:gd name="T69" fmla="*/ 11 h 148"/>
                <a:gd name="T70" fmla="*/ 19 w 332"/>
                <a:gd name="T71" fmla="*/ 17 h 148"/>
                <a:gd name="T72" fmla="*/ 14 w 332"/>
                <a:gd name="T73" fmla="*/ 22 h 148"/>
                <a:gd name="T74" fmla="*/ 10 w 332"/>
                <a:gd name="T75" fmla="*/ 29 h 148"/>
                <a:gd name="T76" fmla="*/ 7 w 332"/>
                <a:gd name="T77" fmla="*/ 36 h 148"/>
                <a:gd name="T78" fmla="*/ 4 w 332"/>
                <a:gd name="T79" fmla="*/ 46 h 148"/>
                <a:gd name="T80" fmla="*/ 2 w 332"/>
                <a:gd name="T81" fmla="*/ 54 h 148"/>
                <a:gd name="T82" fmla="*/ 1 w 332"/>
                <a:gd name="T83" fmla="*/ 62 h 148"/>
                <a:gd name="T84" fmla="*/ 0 w 332"/>
                <a:gd name="T85" fmla="*/ 72 h 148"/>
                <a:gd name="T86" fmla="*/ 1 w 332"/>
                <a:gd name="T87" fmla="*/ 81 h 148"/>
                <a:gd name="T88" fmla="*/ 1 w 332"/>
                <a:gd name="T89" fmla="*/ 90 h 148"/>
                <a:gd name="T90" fmla="*/ 3 w 332"/>
                <a:gd name="T91" fmla="*/ 99 h 148"/>
                <a:gd name="T92" fmla="*/ 5 w 332"/>
                <a:gd name="T93" fmla="*/ 107 h 148"/>
                <a:gd name="T94" fmla="*/ 8 w 332"/>
                <a:gd name="T95" fmla="*/ 115 h 148"/>
                <a:gd name="T96" fmla="*/ 11 w 332"/>
                <a:gd name="T97" fmla="*/ 123 h 148"/>
                <a:gd name="T98" fmla="*/ 15 w 332"/>
                <a:gd name="T99" fmla="*/ 130 h 148"/>
                <a:gd name="T100" fmla="*/ 20 w 332"/>
                <a:gd name="T101" fmla="*/ 134 h 148"/>
                <a:gd name="T102" fmla="*/ 25 w 332"/>
                <a:gd name="T103" fmla="*/ 139 h 148"/>
                <a:gd name="T104" fmla="*/ 30 w 332"/>
                <a:gd name="T105" fmla="*/ 143 h 148"/>
                <a:gd name="T106" fmla="*/ 37 w 332"/>
                <a:gd name="T107" fmla="*/ 146 h 148"/>
                <a:gd name="T108" fmla="*/ 41 w 332"/>
                <a:gd name="T109" fmla="*/ 147 h 148"/>
                <a:gd name="T110" fmla="*/ 47 w 332"/>
                <a:gd name="T111" fmla="*/ 147 h 148"/>
                <a:gd name="T112" fmla="*/ 282 w 332"/>
                <a:gd name="T113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2" h="148">
                  <a:moveTo>
                    <a:pt x="282" y="147"/>
                  </a:moveTo>
                  <a:lnTo>
                    <a:pt x="287" y="147"/>
                  </a:lnTo>
                  <a:lnTo>
                    <a:pt x="292" y="146"/>
                  </a:lnTo>
                  <a:lnTo>
                    <a:pt x="299" y="145"/>
                  </a:lnTo>
                  <a:lnTo>
                    <a:pt x="303" y="140"/>
                  </a:lnTo>
                  <a:lnTo>
                    <a:pt x="309" y="137"/>
                  </a:lnTo>
                  <a:lnTo>
                    <a:pt x="314" y="132"/>
                  </a:lnTo>
                  <a:lnTo>
                    <a:pt x="318" y="126"/>
                  </a:lnTo>
                  <a:lnTo>
                    <a:pt x="322" y="118"/>
                  </a:lnTo>
                  <a:lnTo>
                    <a:pt x="325" y="111"/>
                  </a:lnTo>
                  <a:lnTo>
                    <a:pt x="328" y="103"/>
                  </a:lnTo>
                  <a:lnTo>
                    <a:pt x="329" y="94"/>
                  </a:lnTo>
                  <a:lnTo>
                    <a:pt x="330" y="84"/>
                  </a:lnTo>
                  <a:lnTo>
                    <a:pt x="331" y="76"/>
                  </a:lnTo>
                  <a:lnTo>
                    <a:pt x="331" y="66"/>
                  </a:lnTo>
                  <a:lnTo>
                    <a:pt x="329" y="57"/>
                  </a:lnTo>
                  <a:lnTo>
                    <a:pt x="328" y="49"/>
                  </a:lnTo>
                  <a:lnTo>
                    <a:pt x="326" y="41"/>
                  </a:lnTo>
                  <a:lnTo>
                    <a:pt x="323" y="32"/>
                  </a:lnTo>
                  <a:lnTo>
                    <a:pt x="320" y="26"/>
                  </a:lnTo>
                  <a:lnTo>
                    <a:pt x="316" y="20"/>
                  </a:lnTo>
                  <a:lnTo>
                    <a:pt x="310" y="13"/>
                  </a:lnTo>
                  <a:lnTo>
                    <a:pt x="306" y="9"/>
                  </a:lnTo>
                  <a:lnTo>
                    <a:pt x="301" y="5"/>
                  </a:lnTo>
                  <a:lnTo>
                    <a:pt x="295" y="2"/>
                  </a:lnTo>
                  <a:lnTo>
                    <a:pt x="289" y="0"/>
                  </a:lnTo>
                  <a:lnTo>
                    <a:pt x="283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51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9" y="17"/>
                  </a:lnTo>
                  <a:lnTo>
                    <a:pt x="14" y="22"/>
                  </a:lnTo>
                  <a:lnTo>
                    <a:pt x="10" y="29"/>
                  </a:lnTo>
                  <a:lnTo>
                    <a:pt x="7" y="36"/>
                  </a:lnTo>
                  <a:lnTo>
                    <a:pt x="4" y="46"/>
                  </a:lnTo>
                  <a:lnTo>
                    <a:pt x="2" y="54"/>
                  </a:lnTo>
                  <a:lnTo>
                    <a:pt x="1" y="62"/>
                  </a:lnTo>
                  <a:lnTo>
                    <a:pt x="0" y="72"/>
                  </a:lnTo>
                  <a:lnTo>
                    <a:pt x="1" y="81"/>
                  </a:lnTo>
                  <a:lnTo>
                    <a:pt x="1" y="90"/>
                  </a:lnTo>
                  <a:lnTo>
                    <a:pt x="3" y="99"/>
                  </a:lnTo>
                  <a:lnTo>
                    <a:pt x="5" y="107"/>
                  </a:lnTo>
                  <a:lnTo>
                    <a:pt x="8" y="115"/>
                  </a:lnTo>
                  <a:lnTo>
                    <a:pt x="11" y="123"/>
                  </a:lnTo>
                  <a:lnTo>
                    <a:pt x="15" y="130"/>
                  </a:lnTo>
                  <a:lnTo>
                    <a:pt x="20" y="134"/>
                  </a:lnTo>
                  <a:lnTo>
                    <a:pt x="25" y="139"/>
                  </a:lnTo>
                  <a:lnTo>
                    <a:pt x="30" y="143"/>
                  </a:lnTo>
                  <a:lnTo>
                    <a:pt x="37" y="146"/>
                  </a:lnTo>
                  <a:lnTo>
                    <a:pt x="41" y="147"/>
                  </a:lnTo>
                  <a:lnTo>
                    <a:pt x="47" y="147"/>
                  </a:lnTo>
                  <a:lnTo>
                    <a:pt x="282" y="147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[ə] s [ɛ̃]</a:t>
              </a:r>
            </a:p>
          </p:txBody>
        </p:sp>
        <p:sp>
          <p:nvSpPr>
            <p:cNvPr id="36" name="Line 39"/>
            <p:cNvSpPr>
              <a:spLocks noChangeShapeType="1"/>
            </p:cNvSpPr>
            <p:nvPr/>
          </p:nvSpPr>
          <p:spPr bwMode="auto">
            <a:xfrm>
              <a:off x="2746" y="3422"/>
              <a:ext cx="7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40"/>
            <p:cNvSpPr>
              <a:spLocks/>
            </p:cNvSpPr>
            <p:nvPr/>
          </p:nvSpPr>
          <p:spPr bwMode="auto">
            <a:xfrm>
              <a:off x="1896" y="3595"/>
              <a:ext cx="306" cy="149"/>
            </a:xfrm>
            <a:custGeom>
              <a:avLst/>
              <a:gdLst>
                <a:gd name="T0" fmla="*/ 280 w 331"/>
                <a:gd name="T1" fmla="*/ 148 h 149"/>
                <a:gd name="T2" fmla="*/ 286 w 331"/>
                <a:gd name="T3" fmla="*/ 148 h 149"/>
                <a:gd name="T4" fmla="*/ 291 w 331"/>
                <a:gd name="T5" fmla="*/ 147 h 149"/>
                <a:gd name="T6" fmla="*/ 297 w 331"/>
                <a:gd name="T7" fmla="*/ 146 h 149"/>
                <a:gd name="T8" fmla="*/ 301 w 331"/>
                <a:gd name="T9" fmla="*/ 141 h 149"/>
                <a:gd name="T10" fmla="*/ 307 w 331"/>
                <a:gd name="T11" fmla="*/ 138 h 149"/>
                <a:gd name="T12" fmla="*/ 312 w 331"/>
                <a:gd name="T13" fmla="*/ 133 h 149"/>
                <a:gd name="T14" fmla="*/ 316 w 331"/>
                <a:gd name="T15" fmla="*/ 127 h 149"/>
                <a:gd name="T16" fmla="*/ 320 w 331"/>
                <a:gd name="T17" fmla="*/ 119 h 149"/>
                <a:gd name="T18" fmla="*/ 324 w 331"/>
                <a:gd name="T19" fmla="*/ 111 h 149"/>
                <a:gd name="T20" fmla="*/ 326 w 331"/>
                <a:gd name="T21" fmla="*/ 104 h 149"/>
                <a:gd name="T22" fmla="*/ 327 w 331"/>
                <a:gd name="T23" fmla="*/ 94 h 149"/>
                <a:gd name="T24" fmla="*/ 328 w 331"/>
                <a:gd name="T25" fmla="*/ 85 h 149"/>
                <a:gd name="T26" fmla="*/ 330 w 331"/>
                <a:gd name="T27" fmla="*/ 77 h 149"/>
                <a:gd name="T28" fmla="*/ 330 w 331"/>
                <a:gd name="T29" fmla="*/ 67 h 149"/>
                <a:gd name="T30" fmla="*/ 327 w 331"/>
                <a:gd name="T31" fmla="*/ 58 h 149"/>
                <a:gd name="T32" fmla="*/ 327 w 331"/>
                <a:gd name="T33" fmla="*/ 49 h 149"/>
                <a:gd name="T34" fmla="*/ 324 w 331"/>
                <a:gd name="T35" fmla="*/ 41 h 149"/>
                <a:gd name="T36" fmla="*/ 321 w 331"/>
                <a:gd name="T37" fmla="*/ 32 h 149"/>
                <a:gd name="T38" fmla="*/ 318 w 331"/>
                <a:gd name="T39" fmla="*/ 26 h 149"/>
                <a:gd name="T40" fmla="*/ 314 w 331"/>
                <a:gd name="T41" fmla="*/ 20 h 149"/>
                <a:gd name="T42" fmla="*/ 308 w 331"/>
                <a:gd name="T43" fmla="*/ 13 h 149"/>
                <a:gd name="T44" fmla="*/ 305 w 331"/>
                <a:gd name="T45" fmla="*/ 9 h 149"/>
                <a:gd name="T46" fmla="*/ 299 w 331"/>
                <a:gd name="T47" fmla="*/ 5 h 149"/>
                <a:gd name="T48" fmla="*/ 293 w 331"/>
                <a:gd name="T49" fmla="*/ 2 h 149"/>
                <a:gd name="T50" fmla="*/ 287 w 331"/>
                <a:gd name="T51" fmla="*/ 0 h 149"/>
                <a:gd name="T52" fmla="*/ 281 w 331"/>
                <a:gd name="T53" fmla="*/ 0 h 149"/>
                <a:gd name="T54" fmla="*/ 279 w 331"/>
                <a:gd name="T55" fmla="*/ 0 h 149"/>
                <a:gd name="T56" fmla="*/ 280 w 331"/>
                <a:gd name="T57" fmla="*/ 0 h 149"/>
                <a:gd name="T58" fmla="*/ 51 w 331"/>
                <a:gd name="T59" fmla="*/ 0 h 149"/>
                <a:gd name="T60" fmla="*/ 50 w 331"/>
                <a:gd name="T61" fmla="*/ 0 h 149"/>
                <a:gd name="T62" fmla="*/ 45 w 331"/>
                <a:gd name="T63" fmla="*/ 0 h 149"/>
                <a:gd name="T64" fmla="*/ 39 w 331"/>
                <a:gd name="T65" fmla="*/ 2 h 149"/>
                <a:gd name="T66" fmla="*/ 34 w 331"/>
                <a:gd name="T67" fmla="*/ 5 h 149"/>
                <a:gd name="T68" fmla="*/ 29 w 331"/>
                <a:gd name="T69" fmla="*/ 8 h 149"/>
                <a:gd name="T70" fmla="*/ 23 w 331"/>
                <a:gd name="T71" fmla="*/ 11 h 149"/>
                <a:gd name="T72" fmla="*/ 18 w 331"/>
                <a:gd name="T73" fmla="*/ 17 h 149"/>
                <a:gd name="T74" fmla="*/ 13 w 331"/>
                <a:gd name="T75" fmla="*/ 22 h 149"/>
                <a:gd name="T76" fmla="*/ 10 w 331"/>
                <a:gd name="T77" fmla="*/ 29 h 149"/>
                <a:gd name="T78" fmla="*/ 7 w 331"/>
                <a:gd name="T79" fmla="*/ 37 h 149"/>
                <a:gd name="T80" fmla="*/ 4 w 331"/>
                <a:gd name="T81" fmla="*/ 46 h 149"/>
                <a:gd name="T82" fmla="*/ 2 w 331"/>
                <a:gd name="T83" fmla="*/ 54 h 149"/>
                <a:gd name="T84" fmla="*/ 1 w 331"/>
                <a:gd name="T85" fmla="*/ 63 h 149"/>
                <a:gd name="T86" fmla="*/ 0 w 331"/>
                <a:gd name="T87" fmla="*/ 73 h 149"/>
                <a:gd name="T88" fmla="*/ 1 w 331"/>
                <a:gd name="T89" fmla="*/ 81 h 149"/>
                <a:gd name="T90" fmla="*/ 2 w 331"/>
                <a:gd name="T91" fmla="*/ 90 h 149"/>
                <a:gd name="T92" fmla="*/ 3 w 331"/>
                <a:gd name="T93" fmla="*/ 99 h 149"/>
                <a:gd name="T94" fmla="*/ 6 w 331"/>
                <a:gd name="T95" fmla="*/ 108 h 149"/>
                <a:gd name="T96" fmla="*/ 8 w 331"/>
                <a:gd name="T97" fmla="*/ 116 h 149"/>
                <a:gd name="T98" fmla="*/ 12 w 331"/>
                <a:gd name="T99" fmla="*/ 123 h 149"/>
                <a:gd name="T100" fmla="*/ 16 w 331"/>
                <a:gd name="T101" fmla="*/ 131 h 149"/>
                <a:gd name="T102" fmla="*/ 20 w 331"/>
                <a:gd name="T103" fmla="*/ 135 h 149"/>
                <a:gd name="T104" fmla="*/ 25 w 331"/>
                <a:gd name="T105" fmla="*/ 140 h 149"/>
                <a:gd name="T106" fmla="*/ 30 w 331"/>
                <a:gd name="T107" fmla="*/ 144 h 149"/>
                <a:gd name="T108" fmla="*/ 36 w 331"/>
                <a:gd name="T109" fmla="*/ 147 h 149"/>
                <a:gd name="T110" fmla="*/ 42 w 331"/>
                <a:gd name="T111" fmla="*/ 148 h 149"/>
                <a:gd name="T112" fmla="*/ 46 w 331"/>
                <a:gd name="T113" fmla="*/ 148 h 149"/>
                <a:gd name="T114" fmla="*/ 280 w 331"/>
                <a:gd name="T115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1" h="149">
                  <a:moveTo>
                    <a:pt x="280" y="148"/>
                  </a:moveTo>
                  <a:lnTo>
                    <a:pt x="286" y="148"/>
                  </a:lnTo>
                  <a:lnTo>
                    <a:pt x="291" y="147"/>
                  </a:lnTo>
                  <a:lnTo>
                    <a:pt x="297" y="146"/>
                  </a:lnTo>
                  <a:lnTo>
                    <a:pt x="301" y="141"/>
                  </a:lnTo>
                  <a:lnTo>
                    <a:pt x="307" y="138"/>
                  </a:lnTo>
                  <a:lnTo>
                    <a:pt x="312" y="133"/>
                  </a:lnTo>
                  <a:lnTo>
                    <a:pt x="316" y="127"/>
                  </a:lnTo>
                  <a:lnTo>
                    <a:pt x="320" y="119"/>
                  </a:lnTo>
                  <a:lnTo>
                    <a:pt x="324" y="111"/>
                  </a:lnTo>
                  <a:lnTo>
                    <a:pt x="326" y="104"/>
                  </a:lnTo>
                  <a:lnTo>
                    <a:pt x="327" y="94"/>
                  </a:lnTo>
                  <a:lnTo>
                    <a:pt x="328" y="85"/>
                  </a:lnTo>
                  <a:lnTo>
                    <a:pt x="330" y="77"/>
                  </a:lnTo>
                  <a:lnTo>
                    <a:pt x="330" y="67"/>
                  </a:lnTo>
                  <a:lnTo>
                    <a:pt x="327" y="58"/>
                  </a:lnTo>
                  <a:lnTo>
                    <a:pt x="327" y="49"/>
                  </a:lnTo>
                  <a:lnTo>
                    <a:pt x="324" y="41"/>
                  </a:lnTo>
                  <a:lnTo>
                    <a:pt x="321" y="32"/>
                  </a:lnTo>
                  <a:lnTo>
                    <a:pt x="318" y="26"/>
                  </a:lnTo>
                  <a:lnTo>
                    <a:pt x="314" y="20"/>
                  </a:lnTo>
                  <a:lnTo>
                    <a:pt x="308" y="13"/>
                  </a:lnTo>
                  <a:lnTo>
                    <a:pt x="305" y="9"/>
                  </a:lnTo>
                  <a:lnTo>
                    <a:pt x="299" y="5"/>
                  </a:lnTo>
                  <a:lnTo>
                    <a:pt x="293" y="2"/>
                  </a:lnTo>
                  <a:lnTo>
                    <a:pt x="287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3" y="11"/>
                  </a:lnTo>
                  <a:lnTo>
                    <a:pt x="18" y="17"/>
                  </a:lnTo>
                  <a:lnTo>
                    <a:pt x="13" y="22"/>
                  </a:lnTo>
                  <a:lnTo>
                    <a:pt x="10" y="29"/>
                  </a:lnTo>
                  <a:lnTo>
                    <a:pt x="7" y="37"/>
                  </a:lnTo>
                  <a:lnTo>
                    <a:pt x="4" y="46"/>
                  </a:lnTo>
                  <a:lnTo>
                    <a:pt x="2" y="54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1"/>
                  </a:lnTo>
                  <a:lnTo>
                    <a:pt x="2" y="90"/>
                  </a:lnTo>
                  <a:lnTo>
                    <a:pt x="3" y="99"/>
                  </a:lnTo>
                  <a:lnTo>
                    <a:pt x="6" y="108"/>
                  </a:lnTo>
                  <a:lnTo>
                    <a:pt x="8" y="116"/>
                  </a:lnTo>
                  <a:lnTo>
                    <a:pt x="12" y="123"/>
                  </a:lnTo>
                  <a:lnTo>
                    <a:pt x="16" y="131"/>
                  </a:lnTo>
                  <a:lnTo>
                    <a:pt x="20" y="135"/>
                  </a:lnTo>
                  <a:lnTo>
                    <a:pt x="25" y="140"/>
                  </a:lnTo>
                  <a:lnTo>
                    <a:pt x="30" y="144"/>
                  </a:lnTo>
                  <a:lnTo>
                    <a:pt x="36" y="147"/>
                  </a:lnTo>
                  <a:lnTo>
                    <a:pt x="42" y="148"/>
                  </a:lnTo>
                  <a:lnTo>
                    <a:pt x="46" y="148"/>
                  </a:lnTo>
                  <a:lnTo>
                    <a:pt x="280" y="148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[ã] t [s]</a:t>
              </a:r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3503" y="3595"/>
              <a:ext cx="307" cy="149"/>
            </a:xfrm>
            <a:custGeom>
              <a:avLst/>
              <a:gdLst>
                <a:gd name="T0" fmla="*/ 282 w 332"/>
                <a:gd name="T1" fmla="*/ 148 h 149"/>
                <a:gd name="T2" fmla="*/ 287 w 332"/>
                <a:gd name="T3" fmla="*/ 148 h 149"/>
                <a:gd name="T4" fmla="*/ 292 w 332"/>
                <a:gd name="T5" fmla="*/ 147 h 149"/>
                <a:gd name="T6" fmla="*/ 299 w 332"/>
                <a:gd name="T7" fmla="*/ 146 h 149"/>
                <a:gd name="T8" fmla="*/ 303 w 332"/>
                <a:gd name="T9" fmla="*/ 141 h 149"/>
                <a:gd name="T10" fmla="*/ 309 w 332"/>
                <a:gd name="T11" fmla="*/ 138 h 149"/>
                <a:gd name="T12" fmla="*/ 314 w 332"/>
                <a:gd name="T13" fmla="*/ 133 h 149"/>
                <a:gd name="T14" fmla="*/ 318 w 332"/>
                <a:gd name="T15" fmla="*/ 127 h 149"/>
                <a:gd name="T16" fmla="*/ 322 w 332"/>
                <a:gd name="T17" fmla="*/ 119 h 149"/>
                <a:gd name="T18" fmla="*/ 325 w 332"/>
                <a:gd name="T19" fmla="*/ 111 h 149"/>
                <a:gd name="T20" fmla="*/ 328 w 332"/>
                <a:gd name="T21" fmla="*/ 104 h 149"/>
                <a:gd name="T22" fmla="*/ 329 w 332"/>
                <a:gd name="T23" fmla="*/ 94 h 149"/>
                <a:gd name="T24" fmla="*/ 330 w 332"/>
                <a:gd name="T25" fmla="*/ 85 h 149"/>
                <a:gd name="T26" fmla="*/ 331 w 332"/>
                <a:gd name="T27" fmla="*/ 77 h 149"/>
                <a:gd name="T28" fmla="*/ 331 w 332"/>
                <a:gd name="T29" fmla="*/ 67 h 149"/>
                <a:gd name="T30" fmla="*/ 329 w 332"/>
                <a:gd name="T31" fmla="*/ 58 h 149"/>
                <a:gd name="T32" fmla="*/ 328 w 332"/>
                <a:gd name="T33" fmla="*/ 49 h 149"/>
                <a:gd name="T34" fmla="*/ 326 w 332"/>
                <a:gd name="T35" fmla="*/ 41 h 149"/>
                <a:gd name="T36" fmla="*/ 323 w 332"/>
                <a:gd name="T37" fmla="*/ 32 h 149"/>
                <a:gd name="T38" fmla="*/ 320 w 332"/>
                <a:gd name="T39" fmla="*/ 26 h 149"/>
                <a:gd name="T40" fmla="*/ 316 w 332"/>
                <a:gd name="T41" fmla="*/ 20 h 149"/>
                <a:gd name="T42" fmla="*/ 310 w 332"/>
                <a:gd name="T43" fmla="*/ 13 h 149"/>
                <a:gd name="T44" fmla="*/ 306 w 332"/>
                <a:gd name="T45" fmla="*/ 9 h 149"/>
                <a:gd name="T46" fmla="*/ 301 w 332"/>
                <a:gd name="T47" fmla="*/ 5 h 149"/>
                <a:gd name="T48" fmla="*/ 295 w 332"/>
                <a:gd name="T49" fmla="*/ 2 h 149"/>
                <a:gd name="T50" fmla="*/ 289 w 332"/>
                <a:gd name="T51" fmla="*/ 0 h 149"/>
                <a:gd name="T52" fmla="*/ 283 w 332"/>
                <a:gd name="T53" fmla="*/ 0 h 149"/>
                <a:gd name="T54" fmla="*/ 281 w 332"/>
                <a:gd name="T55" fmla="*/ 0 h 149"/>
                <a:gd name="T56" fmla="*/ 282 w 332"/>
                <a:gd name="T57" fmla="*/ 0 h 149"/>
                <a:gd name="T58" fmla="*/ 51 w 332"/>
                <a:gd name="T59" fmla="*/ 0 h 149"/>
                <a:gd name="T60" fmla="*/ 45 w 332"/>
                <a:gd name="T61" fmla="*/ 0 h 149"/>
                <a:gd name="T62" fmla="*/ 39 w 332"/>
                <a:gd name="T63" fmla="*/ 2 h 149"/>
                <a:gd name="T64" fmla="*/ 34 w 332"/>
                <a:gd name="T65" fmla="*/ 5 h 149"/>
                <a:gd name="T66" fmla="*/ 28 w 332"/>
                <a:gd name="T67" fmla="*/ 8 h 149"/>
                <a:gd name="T68" fmla="*/ 23 w 332"/>
                <a:gd name="T69" fmla="*/ 11 h 149"/>
                <a:gd name="T70" fmla="*/ 19 w 332"/>
                <a:gd name="T71" fmla="*/ 17 h 149"/>
                <a:gd name="T72" fmla="*/ 14 w 332"/>
                <a:gd name="T73" fmla="*/ 22 h 149"/>
                <a:gd name="T74" fmla="*/ 10 w 332"/>
                <a:gd name="T75" fmla="*/ 29 h 149"/>
                <a:gd name="T76" fmla="*/ 7 w 332"/>
                <a:gd name="T77" fmla="*/ 37 h 149"/>
                <a:gd name="T78" fmla="*/ 4 w 332"/>
                <a:gd name="T79" fmla="*/ 46 h 149"/>
                <a:gd name="T80" fmla="*/ 2 w 332"/>
                <a:gd name="T81" fmla="*/ 54 h 149"/>
                <a:gd name="T82" fmla="*/ 1 w 332"/>
                <a:gd name="T83" fmla="*/ 63 h 149"/>
                <a:gd name="T84" fmla="*/ 0 w 332"/>
                <a:gd name="T85" fmla="*/ 73 h 149"/>
                <a:gd name="T86" fmla="*/ 1 w 332"/>
                <a:gd name="T87" fmla="*/ 81 h 149"/>
                <a:gd name="T88" fmla="*/ 1 w 332"/>
                <a:gd name="T89" fmla="*/ 90 h 149"/>
                <a:gd name="T90" fmla="*/ 3 w 332"/>
                <a:gd name="T91" fmla="*/ 99 h 149"/>
                <a:gd name="T92" fmla="*/ 5 w 332"/>
                <a:gd name="T93" fmla="*/ 108 h 149"/>
                <a:gd name="T94" fmla="*/ 8 w 332"/>
                <a:gd name="T95" fmla="*/ 116 h 149"/>
                <a:gd name="T96" fmla="*/ 11 w 332"/>
                <a:gd name="T97" fmla="*/ 123 h 149"/>
                <a:gd name="T98" fmla="*/ 15 w 332"/>
                <a:gd name="T99" fmla="*/ 131 h 149"/>
                <a:gd name="T100" fmla="*/ 20 w 332"/>
                <a:gd name="T101" fmla="*/ 135 h 149"/>
                <a:gd name="T102" fmla="*/ 25 w 332"/>
                <a:gd name="T103" fmla="*/ 140 h 149"/>
                <a:gd name="T104" fmla="*/ 30 w 332"/>
                <a:gd name="T105" fmla="*/ 144 h 149"/>
                <a:gd name="T106" fmla="*/ 37 w 332"/>
                <a:gd name="T107" fmla="*/ 147 h 149"/>
                <a:gd name="T108" fmla="*/ 41 w 332"/>
                <a:gd name="T109" fmla="*/ 148 h 149"/>
                <a:gd name="T110" fmla="*/ 47 w 332"/>
                <a:gd name="T111" fmla="*/ 148 h 149"/>
                <a:gd name="T112" fmla="*/ 282 w 332"/>
                <a:gd name="T113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2" h="149">
                  <a:moveTo>
                    <a:pt x="282" y="148"/>
                  </a:moveTo>
                  <a:lnTo>
                    <a:pt x="287" y="148"/>
                  </a:lnTo>
                  <a:lnTo>
                    <a:pt x="292" y="147"/>
                  </a:lnTo>
                  <a:lnTo>
                    <a:pt x="299" y="146"/>
                  </a:lnTo>
                  <a:lnTo>
                    <a:pt x="303" y="141"/>
                  </a:lnTo>
                  <a:lnTo>
                    <a:pt x="309" y="138"/>
                  </a:lnTo>
                  <a:lnTo>
                    <a:pt x="314" y="133"/>
                  </a:lnTo>
                  <a:lnTo>
                    <a:pt x="318" y="127"/>
                  </a:lnTo>
                  <a:lnTo>
                    <a:pt x="322" y="119"/>
                  </a:lnTo>
                  <a:lnTo>
                    <a:pt x="325" y="111"/>
                  </a:lnTo>
                  <a:lnTo>
                    <a:pt x="328" y="104"/>
                  </a:lnTo>
                  <a:lnTo>
                    <a:pt x="329" y="94"/>
                  </a:lnTo>
                  <a:lnTo>
                    <a:pt x="330" y="85"/>
                  </a:lnTo>
                  <a:lnTo>
                    <a:pt x="331" y="77"/>
                  </a:lnTo>
                  <a:lnTo>
                    <a:pt x="331" y="67"/>
                  </a:lnTo>
                  <a:lnTo>
                    <a:pt x="329" y="58"/>
                  </a:lnTo>
                  <a:lnTo>
                    <a:pt x="328" y="49"/>
                  </a:lnTo>
                  <a:lnTo>
                    <a:pt x="326" y="41"/>
                  </a:lnTo>
                  <a:lnTo>
                    <a:pt x="323" y="32"/>
                  </a:lnTo>
                  <a:lnTo>
                    <a:pt x="320" y="26"/>
                  </a:lnTo>
                  <a:lnTo>
                    <a:pt x="316" y="20"/>
                  </a:lnTo>
                  <a:lnTo>
                    <a:pt x="310" y="13"/>
                  </a:lnTo>
                  <a:lnTo>
                    <a:pt x="306" y="9"/>
                  </a:lnTo>
                  <a:lnTo>
                    <a:pt x="301" y="5"/>
                  </a:lnTo>
                  <a:lnTo>
                    <a:pt x="295" y="2"/>
                  </a:lnTo>
                  <a:lnTo>
                    <a:pt x="289" y="0"/>
                  </a:lnTo>
                  <a:lnTo>
                    <a:pt x="283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51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9" y="17"/>
                  </a:lnTo>
                  <a:lnTo>
                    <a:pt x="14" y="22"/>
                  </a:lnTo>
                  <a:lnTo>
                    <a:pt x="10" y="29"/>
                  </a:lnTo>
                  <a:lnTo>
                    <a:pt x="7" y="37"/>
                  </a:lnTo>
                  <a:lnTo>
                    <a:pt x="4" y="46"/>
                  </a:lnTo>
                  <a:lnTo>
                    <a:pt x="2" y="54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1"/>
                  </a:lnTo>
                  <a:lnTo>
                    <a:pt x="1" y="90"/>
                  </a:lnTo>
                  <a:lnTo>
                    <a:pt x="3" y="99"/>
                  </a:lnTo>
                  <a:lnTo>
                    <a:pt x="5" y="108"/>
                  </a:lnTo>
                  <a:lnTo>
                    <a:pt x="8" y="116"/>
                  </a:lnTo>
                  <a:lnTo>
                    <a:pt x="11" y="123"/>
                  </a:lnTo>
                  <a:lnTo>
                    <a:pt x="15" y="131"/>
                  </a:lnTo>
                  <a:lnTo>
                    <a:pt x="20" y="135"/>
                  </a:lnTo>
                  <a:lnTo>
                    <a:pt x="25" y="140"/>
                  </a:lnTo>
                  <a:lnTo>
                    <a:pt x="30" y="144"/>
                  </a:lnTo>
                  <a:lnTo>
                    <a:pt x="37" y="147"/>
                  </a:lnTo>
                  <a:lnTo>
                    <a:pt x="41" y="148"/>
                  </a:lnTo>
                  <a:lnTo>
                    <a:pt x="47" y="148"/>
                  </a:lnTo>
                  <a:lnTo>
                    <a:pt x="282" y="148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[t] s [ɛ̃]</a:t>
              </a:r>
            </a:p>
          </p:txBody>
        </p:sp>
        <p:sp>
          <p:nvSpPr>
            <p:cNvPr id="39" name="Line 42"/>
            <p:cNvSpPr>
              <a:spLocks noChangeShapeType="1"/>
            </p:cNvSpPr>
            <p:nvPr/>
          </p:nvSpPr>
          <p:spPr bwMode="auto">
            <a:xfrm>
              <a:off x="2208" y="3668"/>
              <a:ext cx="129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43"/>
            <p:cNvSpPr>
              <a:spLocks/>
            </p:cNvSpPr>
            <p:nvPr/>
          </p:nvSpPr>
          <p:spPr bwMode="auto">
            <a:xfrm>
              <a:off x="1896" y="2852"/>
              <a:ext cx="306" cy="149"/>
            </a:xfrm>
            <a:custGeom>
              <a:avLst/>
              <a:gdLst>
                <a:gd name="T0" fmla="*/ 280 w 331"/>
                <a:gd name="T1" fmla="*/ 148 h 149"/>
                <a:gd name="T2" fmla="*/ 286 w 331"/>
                <a:gd name="T3" fmla="*/ 148 h 149"/>
                <a:gd name="T4" fmla="*/ 291 w 331"/>
                <a:gd name="T5" fmla="*/ 147 h 149"/>
                <a:gd name="T6" fmla="*/ 297 w 331"/>
                <a:gd name="T7" fmla="*/ 146 h 149"/>
                <a:gd name="T8" fmla="*/ 301 w 331"/>
                <a:gd name="T9" fmla="*/ 141 h 149"/>
                <a:gd name="T10" fmla="*/ 307 w 331"/>
                <a:gd name="T11" fmla="*/ 138 h 149"/>
                <a:gd name="T12" fmla="*/ 312 w 331"/>
                <a:gd name="T13" fmla="*/ 133 h 149"/>
                <a:gd name="T14" fmla="*/ 316 w 331"/>
                <a:gd name="T15" fmla="*/ 127 h 149"/>
                <a:gd name="T16" fmla="*/ 320 w 331"/>
                <a:gd name="T17" fmla="*/ 119 h 149"/>
                <a:gd name="T18" fmla="*/ 324 w 331"/>
                <a:gd name="T19" fmla="*/ 111 h 149"/>
                <a:gd name="T20" fmla="*/ 326 w 331"/>
                <a:gd name="T21" fmla="*/ 104 h 149"/>
                <a:gd name="T22" fmla="*/ 327 w 331"/>
                <a:gd name="T23" fmla="*/ 94 h 149"/>
                <a:gd name="T24" fmla="*/ 328 w 331"/>
                <a:gd name="T25" fmla="*/ 85 h 149"/>
                <a:gd name="T26" fmla="*/ 330 w 331"/>
                <a:gd name="T27" fmla="*/ 77 h 149"/>
                <a:gd name="T28" fmla="*/ 330 w 331"/>
                <a:gd name="T29" fmla="*/ 67 h 149"/>
                <a:gd name="T30" fmla="*/ 327 w 331"/>
                <a:gd name="T31" fmla="*/ 58 h 149"/>
                <a:gd name="T32" fmla="*/ 327 w 331"/>
                <a:gd name="T33" fmla="*/ 49 h 149"/>
                <a:gd name="T34" fmla="*/ 324 w 331"/>
                <a:gd name="T35" fmla="*/ 41 h 149"/>
                <a:gd name="T36" fmla="*/ 321 w 331"/>
                <a:gd name="T37" fmla="*/ 32 h 149"/>
                <a:gd name="T38" fmla="*/ 318 w 331"/>
                <a:gd name="T39" fmla="*/ 26 h 149"/>
                <a:gd name="T40" fmla="*/ 314 w 331"/>
                <a:gd name="T41" fmla="*/ 20 h 149"/>
                <a:gd name="T42" fmla="*/ 308 w 331"/>
                <a:gd name="T43" fmla="*/ 13 h 149"/>
                <a:gd name="T44" fmla="*/ 305 w 331"/>
                <a:gd name="T45" fmla="*/ 9 h 149"/>
                <a:gd name="T46" fmla="*/ 299 w 331"/>
                <a:gd name="T47" fmla="*/ 5 h 149"/>
                <a:gd name="T48" fmla="*/ 293 w 331"/>
                <a:gd name="T49" fmla="*/ 2 h 149"/>
                <a:gd name="T50" fmla="*/ 287 w 331"/>
                <a:gd name="T51" fmla="*/ 0 h 149"/>
                <a:gd name="T52" fmla="*/ 281 w 331"/>
                <a:gd name="T53" fmla="*/ 0 h 149"/>
                <a:gd name="T54" fmla="*/ 279 w 331"/>
                <a:gd name="T55" fmla="*/ 0 h 149"/>
                <a:gd name="T56" fmla="*/ 280 w 331"/>
                <a:gd name="T57" fmla="*/ 0 h 149"/>
                <a:gd name="T58" fmla="*/ 51 w 331"/>
                <a:gd name="T59" fmla="*/ 0 h 149"/>
                <a:gd name="T60" fmla="*/ 50 w 331"/>
                <a:gd name="T61" fmla="*/ 0 h 149"/>
                <a:gd name="T62" fmla="*/ 45 w 331"/>
                <a:gd name="T63" fmla="*/ 0 h 149"/>
                <a:gd name="T64" fmla="*/ 39 w 331"/>
                <a:gd name="T65" fmla="*/ 2 h 149"/>
                <a:gd name="T66" fmla="*/ 34 w 331"/>
                <a:gd name="T67" fmla="*/ 5 h 149"/>
                <a:gd name="T68" fmla="*/ 29 w 331"/>
                <a:gd name="T69" fmla="*/ 8 h 149"/>
                <a:gd name="T70" fmla="*/ 23 w 331"/>
                <a:gd name="T71" fmla="*/ 11 h 149"/>
                <a:gd name="T72" fmla="*/ 18 w 331"/>
                <a:gd name="T73" fmla="*/ 17 h 149"/>
                <a:gd name="T74" fmla="*/ 13 w 331"/>
                <a:gd name="T75" fmla="*/ 22 h 149"/>
                <a:gd name="T76" fmla="*/ 10 w 331"/>
                <a:gd name="T77" fmla="*/ 29 h 149"/>
                <a:gd name="T78" fmla="*/ 7 w 331"/>
                <a:gd name="T79" fmla="*/ 37 h 149"/>
                <a:gd name="T80" fmla="*/ 4 w 331"/>
                <a:gd name="T81" fmla="*/ 46 h 149"/>
                <a:gd name="T82" fmla="*/ 2 w 331"/>
                <a:gd name="T83" fmla="*/ 54 h 149"/>
                <a:gd name="T84" fmla="*/ 1 w 331"/>
                <a:gd name="T85" fmla="*/ 63 h 149"/>
                <a:gd name="T86" fmla="*/ 0 w 331"/>
                <a:gd name="T87" fmla="*/ 73 h 149"/>
                <a:gd name="T88" fmla="*/ 1 w 331"/>
                <a:gd name="T89" fmla="*/ 81 h 149"/>
                <a:gd name="T90" fmla="*/ 2 w 331"/>
                <a:gd name="T91" fmla="*/ 90 h 149"/>
                <a:gd name="T92" fmla="*/ 3 w 331"/>
                <a:gd name="T93" fmla="*/ 99 h 149"/>
                <a:gd name="T94" fmla="*/ 6 w 331"/>
                <a:gd name="T95" fmla="*/ 108 h 149"/>
                <a:gd name="T96" fmla="*/ 8 w 331"/>
                <a:gd name="T97" fmla="*/ 116 h 149"/>
                <a:gd name="T98" fmla="*/ 12 w 331"/>
                <a:gd name="T99" fmla="*/ 123 h 149"/>
                <a:gd name="T100" fmla="*/ 16 w 331"/>
                <a:gd name="T101" fmla="*/ 131 h 149"/>
                <a:gd name="T102" fmla="*/ 20 w 331"/>
                <a:gd name="T103" fmla="*/ 135 h 149"/>
                <a:gd name="T104" fmla="*/ 25 w 331"/>
                <a:gd name="T105" fmla="*/ 140 h 149"/>
                <a:gd name="T106" fmla="*/ 30 w 331"/>
                <a:gd name="T107" fmla="*/ 144 h 149"/>
                <a:gd name="T108" fmla="*/ 36 w 331"/>
                <a:gd name="T109" fmla="*/ 147 h 149"/>
                <a:gd name="T110" fmla="*/ 42 w 331"/>
                <a:gd name="T111" fmla="*/ 148 h 149"/>
                <a:gd name="T112" fmla="*/ 46 w 331"/>
                <a:gd name="T113" fmla="*/ 148 h 149"/>
                <a:gd name="T114" fmla="*/ 280 w 331"/>
                <a:gd name="T115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1" h="149">
                  <a:moveTo>
                    <a:pt x="280" y="148"/>
                  </a:moveTo>
                  <a:lnTo>
                    <a:pt x="286" y="148"/>
                  </a:lnTo>
                  <a:lnTo>
                    <a:pt x="291" y="147"/>
                  </a:lnTo>
                  <a:lnTo>
                    <a:pt x="297" y="146"/>
                  </a:lnTo>
                  <a:lnTo>
                    <a:pt x="301" y="141"/>
                  </a:lnTo>
                  <a:lnTo>
                    <a:pt x="307" y="138"/>
                  </a:lnTo>
                  <a:lnTo>
                    <a:pt x="312" y="133"/>
                  </a:lnTo>
                  <a:lnTo>
                    <a:pt x="316" y="127"/>
                  </a:lnTo>
                  <a:lnTo>
                    <a:pt x="320" y="119"/>
                  </a:lnTo>
                  <a:lnTo>
                    <a:pt x="324" y="111"/>
                  </a:lnTo>
                  <a:lnTo>
                    <a:pt x="326" y="104"/>
                  </a:lnTo>
                  <a:lnTo>
                    <a:pt x="327" y="94"/>
                  </a:lnTo>
                  <a:lnTo>
                    <a:pt x="328" y="85"/>
                  </a:lnTo>
                  <a:lnTo>
                    <a:pt x="330" y="77"/>
                  </a:lnTo>
                  <a:lnTo>
                    <a:pt x="330" y="67"/>
                  </a:lnTo>
                  <a:lnTo>
                    <a:pt x="327" y="58"/>
                  </a:lnTo>
                  <a:lnTo>
                    <a:pt x="327" y="49"/>
                  </a:lnTo>
                  <a:lnTo>
                    <a:pt x="324" y="41"/>
                  </a:lnTo>
                  <a:lnTo>
                    <a:pt x="321" y="32"/>
                  </a:lnTo>
                  <a:lnTo>
                    <a:pt x="318" y="26"/>
                  </a:lnTo>
                  <a:lnTo>
                    <a:pt x="314" y="20"/>
                  </a:lnTo>
                  <a:lnTo>
                    <a:pt x="308" y="13"/>
                  </a:lnTo>
                  <a:lnTo>
                    <a:pt x="305" y="9"/>
                  </a:lnTo>
                  <a:lnTo>
                    <a:pt x="299" y="5"/>
                  </a:lnTo>
                  <a:lnTo>
                    <a:pt x="293" y="2"/>
                  </a:lnTo>
                  <a:lnTo>
                    <a:pt x="287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3" y="11"/>
                  </a:lnTo>
                  <a:lnTo>
                    <a:pt x="18" y="17"/>
                  </a:lnTo>
                  <a:lnTo>
                    <a:pt x="13" y="22"/>
                  </a:lnTo>
                  <a:lnTo>
                    <a:pt x="10" y="29"/>
                  </a:lnTo>
                  <a:lnTo>
                    <a:pt x="7" y="37"/>
                  </a:lnTo>
                  <a:lnTo>
                    <a:pt x="4" y="46"/>
                  </a:lnTo>
                  <a:lnTo>
                    <a:pt x="2" y="54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1"/>
                  </a:lnTo>
                  <a:lnTo>
                    <a:pt x="2" y="90"/>
                  </a:lnTo>
                  <a:lnTo>
                    <a:pt x="3" y="99"/>
                  </a:lnTo>
                  <a:lnTo>
                    <a:pt x="6" y="108"/>
                  </a:lnTo>
                  <a:lnTo>
                    <a:pt x="8" y="116"/>
                  </a:lnTo>
                  <a:lnTo>
                    <a:pt x="12" y="123"/>
                  </a:lnTo>
                  <a:lnTo>
                    <a:pt x="16" y="131"/>
                  </a:lnTo>
                  <a:lnTo>
                    <a:pt x="20" y="135"/>
                  </a:lnTo>
                  <a:lnTo>
                    <a:pt x="25" y="140"/>
                  </a:lnTo>
                  <a:lnTo>
                    <a:pt x="30" y="144"/>
                  </a:lnTo>
                  <a:lnTo>
                    <a:pt x="36" y="147"/>
                  </a:lnTo>
                  <a:lnTo>
                    <a:pt x="42" y="148"/>
                  </a:lnTo>
                  <a:lnTo>
                    <a:pt x="46" y="148"/>
                  </a:lnTo>
                  <a:lnTo>
                    <a:pt x="280" y="148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[ã] t [#]</a:t>
              </a:r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4581" y="3347"/>
              <a:ext cx="320" cy="149"/>
            </a:xfrm>
            <a:custGeom>
              <a:avLst/>
              <a:gdLst>
                <a:gd name="T0" fmla="*/ 281 w 331"/>
                <a:gd name="T1" fmla="*/ 147 h 148"/>
                <a:gd name="T2" fmla="*/ 286 w 331"/>
                <a:gd name="T3" fmla="*/ 147 h 148"/>
                <a:gd name="T4" fmla="*/ 291 w 331"/>
                <a:gd name="T5" fmla="*/ 146 h 148"/>
                <a:gd name="T6" fmla="*/ 298 w 331"/>
                <a:gd name="T7" fmla="*/ 145 h 148"/>
                <a:gd name="T8" fmla="*/ 303 w 331"/>
                <a:gd name="T9" fmla="*/ 140 h 148"/>
                <a:gd name="T10" fmla="*/ 308 w 331"/>
                <a:gd name="T11" fmla="*/ 137 h 148"/>
                <a:gd name="T12" fmla="*/ 313 w 331"/>
                <a:gd name="T13" fmla="*/ 132 h 148"/>
                <a:gd name="T14" fmla="*/ 317 w 331"/>
                <a:gd name="T15" fmla="*/ 126 h 148"/>
                <a:gd name="T16" fmla="*/ 321 w 331"/>
                <a:gd name="T17" fmla="*/ 118 h 148"/>
                <a:gd name="T18" fmla="*/ 324 w 331"/>
                <a:gd name="T19" fmla="*/ 111 h 148"/>
                <a:gd name="T20" fmla="*/ 326 w 331"/>
                <a:gd name="T21" fmla="*/ 103 h 148"/>
                <a:gd name="T22" fmla="*/ 328 w 331"/>
                <a:gd name="T23" fmla="*/ 94 h 148"/>
                <a:gd name="T24" fmla="*/ 329 w 331"/>
                <a:gd name="T25" fmla="*/ 84 h 148"/>
                <a:gd name="T26" fmla="*/ 330 w 331"/>
                <a:gd name="T27" fmla="*/ 76 h 148"/>
                <a:gd name="T28" fmla="*/ 330 w 331"/>
                <a:gd name="T29" fmla="*/ 66 h 148"/>
                <a:gd name="T30" fmla="*/ 328 w 331"/>
                <a:gd name="T31" fmla="*/ 57 h 148"/>
                <a:gd name="T32" fmla="*/ 327 w 331"/>
                <a:gd name="T33" fmla="*/ 49 h 148"/>
                <a:gd name="T34" fmla="*/ 325 w 331"/>
                <a:gd name="T35" fmla="*/ 41 h 148"/>
                <a:gd name="T36" fmla="*/ 322 w 331"/>
                <a:gd name="T37" fmla="*/ 32 h 148"/>
                <a:gd name="T38" fmla="*/ 319 w 331"/>
                <a:gd name="T39" fmla="*/ 26 h 148"/>
                <a:gd name="T40" fmla="*/ 315 w 331"/>
                <a:gd name="T41" fmla="*/ 20 h 148"/>
                <a:gd name="T42" fmla="*/ 309 w 331"/>
                <a:gd name="T43" fmla="*/ 13 h 148"/>
                <a:gd name="T44" fmla="*/ 305 w 331"/>
                <a:gd name="T45" fmla="*/ 9 h 148"/>
                <a:gd name="T46" fmla="*/ 300 w 331"/>
                <a:gd name="T47" fmla="*/ 5 h 148"/>
                <a:gd name="T48" fmla="*/ 294 w 331"/>
                <a:gd name="T49" fmla="*/ 2 h 148"/>
                <a:gd name="T50" fmla="*/ 287 w 331"/>
                <a:gd name="T51" fmla="*/ 0 h 148"/>
                <a:gd name="T52" fmla="*/ 282 w 331"/>
                <a:gd name="T53" fmla="*/ 0 h 148"/>
                <a:gd name="T54" fmla="*/ 280 w 331"/>
                <a:gd name="T55" fmla="*/ 0 h 148"/>
                <a:gd name="T56" fmla="*/ 281 w 331"/>
                <a:gd name="T57" fmla="*/ 0 h 148"/>
                <a:gd name="T58" fmla="*/ 51 w 331"/>
                <a:gd name="T59" fmla="*/ 0 h 148"/>
                <a:gd name="T60" fmla="*/ 50 w 331"/>
                <a:gd name="T61" fmla="*/ 0 h 148"/>
                <a:gd name="T62" fmla="*/ 45 w 331"/>
                <a:gd name="T63" fmla="*/ 0 h 148"/>
                <a:gd name="T64" fmla="*/ 40 w 331"/>
                <a:gd name="T65" fmla="*/ 2 h 148"/>
                <a:gd name="T66" fmla="*/ 34 w 331"/>
                <a:gd name="T67" fmla="*/ 5 h 148"/>
                <a:gd name="T68" fmla="*/ 29 w 331"/>
                <a:gd name="T69" fmla="*/ 8 h 148"/>
                <a:gd name="T70" fmla="*/ 24 w 331"/>
                <a:gd name="T71" fmla="*/ 11 h 148"/>
                <a:gd name="T72" fmla="*/ 19 w 331"/>
                <a:gd name="T73" fmla="*/ 17 h 148"/>
                <a:gd name="T74" fmla="*/ 13 w 331"/>
                <a:gd name="T75" fmla="*/ 22 h 148"/>
                <a:gd name="T76" fmla="*/ 10 w 331"/>
                <a:gd name="T77" fmla="*/ 29 h 148"/>
                <a:gd name="T78" fmla="*/ 7 w 331"/>
                <a:gd name="T79" fmla="*/ 36 h 148"/>
                <a:gd name="T80" fmla="*/ 4 w 331"/>
                <a:gd name="T81" fmla="*/ 46 h 148"/>
                <a:gd name="T82" fmla="*/ 3 w 331"/>
                <a:gd name="T83" fmla="*/ 54 h 148"/>
                <a:gd name="T84" fmla="*/ 2 w 331"/>
                <a:gd name="T85" fmla="*/ 62 h 148"/>
                <a:gd name="T86" fmla="*/ 0 w 331"/>
                <a:gd name="T87" fmla="*/ 72 h 148"/>
                <a:gd name="T88" fmla="*/ 1 w 331"/>
                <a:gd name="T89" fmla="*/ 81 h 148"/>
                <a:gd name="T90" fmla="*/ 2 w 331"/>
                <a:gd name="T91" fmla="*/ 90 h 148"/>
                <a:gd name="T92" fmla="*/ 3 w 331"/>
                <a:gd name="T93" fmla="*/ 99 h 148"/>
                <a:gd name="T94" fmla="*/ 6 w 331"/>
                <a:gd name="T95" fmla="*/ 107 h 148"/>
                <a:gd name="T96" fmla="*/ 8 w 331"/>
                <a:gd name="T97" fmla="*/ 115 h 148"/>
                <a:gd name="T98" fmla="*/ 11 w 331"/>
                <a:gd name="T99" fmla="*/ 123 h 148"/>
                <a:gd name="T100" fmla="*/ 16 w 331"/>
                <a:gd name="T101" fmla="*/ 130 h 148"/>
                <a:gd name="T102" fmla="*/ 20 w 331"/>
                <a:gd name="T103" fmla="*/ 134 h 148"/>
                <a:gd name="T104" fmla="*/ 25 w 331"/>
                <a:gd name="T105" fmla="*/ 139 h 148"/>
                <a:gd name="T106" fmla="*/ 31 w 331"/>
                <a:gd name="T107" fmla="*/ 143 h 148"/>
                <a:gd name="T108" fmla="*/ 36 w 331"/>
                <a:gd name="T109" fmla="*/ 146 h 148"/>
                <a:gd name="T110" fmla="*/ 41 w 331"/>
                <a:gd name="T111" fmla="*/ 147 h 148"/>
                <a:gd name="T112" fmla="*/ 48 w 331"/>
                <a:gd name="T113" fmla="*/ 147 h 148"/>
                <a:gd name="T114" fmla="*/ 281 w 331"/>
                <a:gd name="T115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1" h="148">
                  <a:moveTo>
                    <a:pt x="281" y="147"/>
                  </a:moveTo>
                  <a:lnTo>
                    <a:pt x="286" y="147"/>
                  </a:lnTo>
                  <a:lnTo>
                    <a:pt x="291" y="146"/>
                  </a:lnTo>
                  <a:lnTo>
                    <a:pt x="298" y="145"/>
                  </a:lnTo>
                  <a:lnTo>
                    <a:pt x="303" y="140"/>
                  </a:lnTo>
                  <a:lnTo>
                    <a:pt x="308" y="137"/>
                  </a:lnTo>
                  <a:lnTo>
                    <a:pt x="313" y="132"/>
                  </a:lnTo>
                  <a:lnTo>
                    <a:pt x="317" y="126"/>
                  </a:lnTo>
                  <a:lnTo>
                    <a:pt x="321" y="118"/>
                  </a:lnTo>
                  <a:lnTo>
                    <a:pt x="324" y="111"/>
                  </a:lnTo>
                  <a:lnTo>
                    <a:pt x="326" y="103"/>
                  </a:lnTo>
                  <a:lnTo>
                    <a:pt x="328" y="94"/>
                  </a:lnTo>
                  <a:lnTo>
                    <a:pt x="329" y="84"/>
                  </a:lnTo>
                  <a:lnTo>
                    <a:pt x="330" y="76"/>
                  </a:lnTo>
                  <a:lnTo>
                    <a:pt x="330" y="66"/>
                  </a:lnTo>
                  <a:lnTo>
                    <a:pt x="328" y="57"/>
                  </a:lnTo>
                  <a:lnTo>
                    <a:pt x="327" y="49"/>
                  </a:lnTo>
                  <a:lnTo>
                    <a:pt x="325" y="41"/>
                  </a:lnTo>
                  <a:lnTo>
                    <a:pt x="322" y="32"/>
                  </a:lnTo>
                  <a:lnTo>
                    <a:pt x="319" y="26"/>
                  </a:lnTo>
                  <a:lnTo>
                    <a:pt x="315" y="20"/>
                  </a:lnTo>
                  <a:lnTo>
                    <a:pt x="309" y="13"/>
                  </a:lnTo>
                  <a:lnTo>
                    <a:pt x="305" y="9"/>
                  </a:lnTo>
                  <a:lnTo>
                    <a:pt x="300" y="5"/>
                  </a:lnTo>
                  <a:lnTo>
                    <a:pt x="294" y="2"/>
                  </a:lnTo>
                  <a:lnTo>
                    <a:pt x="287" y="0"/>
                  </a:lnTo>
                  <a:lnTo>
                    <a:pt x="282" y="0"/>
                  </a:lnTo>
                  <a:lnTo>
                    <a:pt x="280" y="0"/>
                  </a:lnTo>
                  <a:lnTo>
                    <a:pt x="281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7"/>
                  </a:lnTo>
                  <a:lnTo>
                    <a:pt x="13" y="22"/>
                  </a:lnTo>
                  <a:lnTo>
                    <a:pt x="10" y="29"/>
                  </a:lnTo>
                  <a:lnTo>
                    <a:pt x="7" y="36"/>
                  </a:lnTo>
                  <a:lnTo>
                    <a:pt x="4" y="46"/>
                  </a:lnTo>
                  <a:lnTo>
                    <a:pt x="3" y="54"/>
                  </a:lnTo>
                  <a:lnTo>
                    <a:pt x="2" y="62"/>
                  </a:lnTo>
                  <a:lnTo>
                    <a:pt x="0" y="72"/>
                  </a:lnTo>
                  <a:lnTo>
                    <a:pt x="1" y="81"/>
                  </a:lnTo>
                  <a:lnTo>
                    <a:pt x="2" y="90"/>
                  </a:lnTo>
                  <a:lnTo>
                    <a:pt x="3" y="99"/>
                  </a:lnTo>
                  <a:lnTo>
                    <a:pt x="6" y="107"/>
                  </a:lnTo>
                  <a:lnTo>
                    <a:pt x="8" y="115"/>
                  </a:lnTo>
                  <a:lnTo>
                    <a:pt x="11" y="123"/>
                  </a:lnTo>
                  <a:lnTo>
                    <a:pt x="16" y="130"/>
                  </a:lnTo>
                  <a:lnTo>
                    <a:pt x="20" y="134"/>
                  </a:lnTo>
                  <a:lnTo>
                    <a:pt x="25" y="139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41" y="147"/>
                  </a:lnTo>
                  <a:lnTo>
                    <a:pt x="48" y="147"/>
                  </a:lnTo>
                  <a:lnTo>
                    <a:pt x="281" y="147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[ɛ̃] k [#]</a:t>
              </a:r>
            </a:p>
          </p:txBody>
        </p:sp>
        <p:sp>
          <p:nvSpPr>
            <p:cNvPr id="42" name="Line 51"/>
            <p:cNvSpPr>
              <a:spLocks noChangeShapeType="1"/>
            </p:cNvSpPr>
            <p:nvPr/>
          </p:nvSpPr>
          <p:spPr bwMode="auto">
            <a:xfrm>
              <a:off x="5647" y="3298"/>
              <a:ext cx="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Line 52"/>
            <p:cNvSpPr>
              <a:spLocks noChangeShapeType="1"/>
            </p:cNvSpPr>
            <p:nvPr/>
          </p:nvSpPr>
          <p:spPr bwMode="auto">
            <a:xfrm flipH="1">
              <a:off x="5408" y="3302"/>
              <a:ext cx="239" cy="1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Line 53"/>
            <p:cNvSpPr>
              <a:spLocks noChangeShapeType="1"/>
            </p:cNvSpPr>
            <p:nvPr/>
          </p:nvSpPr>
          <p:spPr bwMode="auto">
            <a:xfrm flipH="1">
              <a:off x="4889" y="3423"/>
              <a:ext cx="52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Line 54"/>
            <p:cNvSpPr>
              <a:spLocks noChangeShapeType="1"/>
            </p:cNvSpPr>
            <p:nvPr/>
          </p:nvSpPr>
          <p:spPr bwMode="auto">
            <a:xfrm flipH="1" flipV="1">
              <a:off x="4342" y="3300"/>
              <a:ext cx="243" cy="1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Line 55"/>
            <p:cNvSpPr>
              <a:spLocks noChangeShapeType="1"/>
            </p:cNvSpPr>
            <p:nvPr/>
          </p:nvSpPr>
          <p:spPr bwMode="auto">
            <a:xfrm flipV="1">
              <a:off x="3813" y="3294"/>
              <a:ext cx="216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Line 56"/>
            <p:cNvSpPr>
              <a:spLocks noChangeShapeType="1"/>
            </p:cNvSpPr>
            <p:nvPr/>
          </p:nvSpPr>
          <p:spPr bwMode="auto">
            <a:xfrm flipV="1">
              <a:off x="3813" y="3294"/>
              <a:ext cx="218" cy="3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Line 57"/>
            <p:cNvSpPr>
              <a:spLocks noChangeShapeType="1"/>
            </p:cNvSpPr>
            <p:nvPr/>
          </p:nvSpPr>
          <p:spPr bwMode="auto">
            <a:xfrm flipH="1" flipV="1">
              <a:off x="2200" y="3297"/>
              <a:ext cx="234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Line 58"/>
            <p:cNvSpPr>
              <a:spLocks noChangeShapeType="1"/>
            </p:cNvSpPr>
            <p:nvPr/>
          </p:nvSpPr>
          <p:spPr bwMode="auto">
            <a:xfrm>
              <a:off x="1669" y="3302"/>
              <a:ext cx="223" cy="3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Line 59"/>
            <p:cNvSpPr>
              <a:spLocks noChangeShapeType="1"/>
            </p:cNvSpPr>
            <p:nvPr/>
          </p:nvSpPr>
          <p:spPr bwMode="auto">
            <a:xfrm flipH="1">
              <a:off x="1663" y="2930"/>
              <a:ext cx="237" cy="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Line 60"/>
            <p:cNvSpPr>
              <a:spLocks noChangeShapeType="1"/>
            </p:cNvSpPr>
            <p:nvPr/>
          </p:nvSpPr>
          <p:spPr bwMode="auto">
            <a:xfrm>
              <a:off x="2206" y="2926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>
              <a:off x="2742" y="2930"/>
              <a:ext cx="224" cy="1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102"/>
            <p:cNvSpPr>
              <a:spLocks/>
            </p:cNvSpPr>
            <p:nvPr/>
          </p:nvSpPr>
          <p:spPr bwMode="auto">
            <a:xfrm>
              <a:off x="279" y="3224"/>
              <a:ext cx="304" cy="150"/>
            </a:xfrm>
            <a:custGeom>
              <a:avLst/>
              <a:gdLst>
                <a:gd name="T0" fmla="*/ 279 w 329"/>
                <a:gd name="T1" fmla="*/ 149 h 150"/>
                <a:gd name="T2" fmla="*/ 284 w 329"/>
                <a:gd name="T3" fmla="*/ 149 h 150"/>
                <a:gd name="T4" fmla="*/ 290 w 329"/>
                <a:gd name="T5" fmla="*/ 148 h 150"/>
                <a:gd name="T6" fmla="*/ 295 w 329"/>
                <a:gd name="T7" fmla="*/ 147 h 150"/>
                <a:gd name="T8" fmla="*/ 301 w 329"/>
                <a:gd name="T9" fmla="*/ 142 h 150"/>
                <a:gd name="T10" fmla="*/ 306 w 329"/>
                <a:gd name="T11" fmla="*/ 139 h 150"/>
                <a:gd name="T12" fmla="*/ 311 w 329"/>
                <a:gd name="T13" fmla="*/ 134 h 150"/>
                <a:gd name="T14" fmla="*/ 315 w 329"/>
                <a:gd name="T15" fmla="*/ 128 h 150"/>
                <a:gd name="T16" fmla="*/ 319 w 329"/>
                <a:gd name="T17" fmla="*/ 120 h 150"/>
                <a:gd name="T18" fmla="*/ 322 w 329"/>
                <a:gd name="T19" fmla="*/ 112 h 150"/>
                <a:gd name="T20" fmla="*/ 324 w 329"/>
                <a:gd name="T21" fmla="*/ 105 h 150"/>
                <a:gd name="T22" fmla="*/ 326 w 329"/>
                <a:gd name="T23" fmla="*/ 95 h 150"/>
                <a:gd name="T24" fmla="*/ 326 w 329"/>
                <a:gd name="T25" fmla="*/ 85 h 150"/>
                <a:gd name="T26" fmla="*/ 328 w 329"/>
                <a:gd name="T27" fmla="*/ 78 h 150"/>
                <a:gd name="T28" fmla="*/ 328 w 329"/>
                <a:gd name="T29" fmla="*/ 67 h 150"/>
                <a:gd name="T30" fmla="*/ 326 w 329"/>
                <a:gd name="T31" fmla="*/ 58 h 150"/>
                <a:gd name="T32" fmla="*/ 325 w 329"/>
                <a:gd name="T33" fmla="*/ 50 h 150"/>
                <a:gd name="T34" fmla="*/ 322 w 329"/>
                <a:gd name="T35" fmla="*/ 41 h 150"/>
                <a:gd name="T36" fmla="*/ 319 w 329"/>
                <a:gd name="T37" fmla="*/ 33 h 150"/>
                <a:gd name="T38" fmla="*/ 316 w 329"/>
                <a:gd name="T39" fmla="*/ 26 h 150"/>
                <a:gd name="T40" fmla="*/ 312 w 329"/>
                <a:gd name="T41" fmla="*/ 20 h 150"/>
                <a:gd name="T42" fmla="*/ 307 w 329"/>
                <a:gd name="T43" fmla="*/ 13 h 150"/>
                <a:gd name="T44" fmla="*/ 303 w 329"/>
                <a:gd name="T45" fmla="*/ 9 h 150"/>
                <a:gd name="T46" fmla="*/ 297 w 329"/>
                <a:gd name="T47" fmla="*/ 5 h 150"/>
                <a:gd name="T48" fmla="*/ 291 w 329"/>
                <a:gd name="T49" fmla="*/ 2 h 150"/>
                <a:gd name="T50" fmla="*/ 286 w 329"/>
                <a:gd name="T51" fmla="*/ 0 h 150"/>
                <a:gd name="T52" fmla="*/ 280 w 329"/>
                <a:gd name="T53" fmla="*/ 0 h 150"/>
                <a:gd name="T54" fmla="*/ 278 w 329"/>
                <a:gd name="T55" fmla="*/ 0 h 150"/>
                <a:gd name="T56" fmla="*/ 279 w 329"/>
                <a:gd name="T57" fmla="*/ 0 h 150"/>
                <a:gd name="T58" fmla="*/ 51 w 329"/>
                <a:gd name="T59" fmla="*/ 0 h 150"/>
                <a:gd name="T60" fmla="*/ 50 w 329"/>
                <a:gd name="T61" fmla="*/ 0 h 150"/>
                <a:gd name="T62" fmla="*/ 45 w 329"/>
                <a:gd name="T63" fmla="*/ 0 h 150"/>
                <a:gd name="T64" fmla="*/ 39 w 329"/>
                <a:gd name="T65" fmla="*/ 2 h 150"/>
                <a:gd name="T66" fmla="*/ 33 w 329"/>
                <a:gd name="T67" fmla="*/ 5 h 150"/>
                <a:gd name="T68" fmla="*/ 28 w 329"/>
                <a:gd name="T69" fmla="*/ 8 h 150"/>
                <a:gd name="T70" fmla="*/ 23 w 329"/>
                <a:gd name="T71" fmla="*/ 11 h 150"/>
                <a:gd name="T72" fmla="*/ 18 w 329"/>
                <a:gd name="T73" fmla="*/ 18 h 150"/>
                <a:gd name="T74" fmla="*/ 14 w 329"/>
                <a:gd name="T75" fmla="*/ 22 h 150"/>
                <a:gd name="T76" fmla="*/ 10 w 329"/>
                <a:gd name="T77" fmla="*/ 30 h 150"/>
                <a:gd name="T78" fmla="*/ 7 w 329"/>
                <a:gd name="T79" fmla="*/ 37 h 150"/>
                <a:gd name="T80" fmla="*/ 4 w 329"/>
                <a:gd name="T81" fmla="*/ 47 h 150"/>
                <a:gd name="T82" fmla="*/ 2 w 329"/>
                <a:gd name="T83" fmla="*/ 55 h 150"/>
                <a:gd name="T84" fmla="*/ 1 w 329"/>
                <a:gd name="T85" fmla="*/ 63 h 150"/>
                <a:gd name="T86" fmla="*/ 0 w 329"/>
                <a:gd name="T87" fmla="*/ 73 h 150"/>
                <a:gd name="T88" fmla="*/ 1 w 329"/>
                <a:gd name="T89" fmla="*/ 82 h 150"/>
                <a:gd name="T90" fmla="*/ 1 w 329"/>
                <a:gd name="T91" fmla="*/ 91 h 150"/>
                <a:gd name="T92" fmla="*/ 3 w 329"/>
                <a:gd name="T93" fmla="*/ 100 h 150"/>
                <a:gd name="T94" fmla="*/ 5 w 329"/>
                <a:gd name="T95" fmla="*/ 108 h 150"/>
                <a:gd name="T96" fmla="*/ 8 w 329"/>
                <a:gd name="T97" fmla="*/ 117 h 150"/>
                <a:gd name="T98" fmla="*/ 11 w 329"/>
                <a:gd name="T99" fmla="*/ 124 h 150"/>
                <a:gd name="T100" fmla="*/ 16 w 329"/>
                <a:gd name="T101" fmla="*/ 131 h 150"/>
                <a:gd name="T102" fmla="*/ 19 w 329"/>
                <a:gd name="T103" fmla="*/ 136 h 150"/>
                <a:gd name="T104" fmla="*/ 25 w 329"/>
                <a:gd name="T105" fmla="*/ 141 h 150"/>
                <a:gd name="T106" fmla="*/ 30 w 329"/>
                <a:gd name="T107" fmla="*/ 145 h 150"/>
                <a:gd name="T108" fmla="*/ 36 w 329"/>
                <a:gd name="T109" fmla="*/ 148 h 150"/>
                <a:gd name="T110" fmla="*/ 41 w 329"/>
                <a:gd name="T111" fmla="*/ 149 h 150"/>
                <a:gd name="T112" fmla="*/ 46 w 329"/>
                <a:gd name="T113" fmla="*/ 149 h 150"/>
                <a:gd name="T114" fmla="*/ 279 w 329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150">
                  <a:moveTo>
                    <a:pt x="279" y="149"/>
                  </a:moveTo>
                  <a:lnTo>
                    <a:pt x="284" y="149"/>
                  </a:lnTo>
                  <a:lnTo>
                    <a:pt x="290" y="148"/>
                  </a:lnTo>
                  <a:lnTo>
                    <a:pt x="295" y="147"/>
                  </a:lnTo>
                  <a:lnTo>
                    <a:pt x="301" y="142"/>
                  </a:lnTo>
                  <a:lnTo>
                    <a:pt x="306" y="139"/>
                  </a:lnTo>
                  <a:lnTo>
                    <a:pt x="311" y="134"/>
                  </a:lnTo>
                  <a:lnTo>
                    <a:pt x="315" y="128"/>
                  </a:lnTo>
                  <a:lnTo>
                    <a:pt x="319" y="120"/>
                  </a:lnTo>
                  <a:lnTo>
                    <a:pt x="322" y="112"/>
                  </a:lnTo>
                  <a:lnTo>
                    <a:pt x="324" y="105"/>
                  </a:lnTo>
                  <a:lnTo>
                    <a:pt x="326" y="95"/>
                  </a:lnTo>
                  <a:lnTo>
                    <a:pt x="326" y="85"/>
                  </a:lnTo>
                  <a:lnTo>
                    <a:pt x="328" y="78"/>
                  </a:lnTo>
                  <a:lnTo>
                    <a:pt x="328" y="67"/>
                  </a:lnTo>
                  <a:lnTo>
                    <a:pt x="326" y="58"/>
                  </a:lnTo>
                  <a:lnTo>
                    <a:pt x="325" y="50"/>
                  </a:lnTo>
                  <a:lnTo>
                    <a:pt x="322" y="41"/>
                  </a:lnTo>
                  <a:lnTo>
                    <a:pt x="319" y="33"/>
                  </a:lnTo>
                  <a:lnTo>
                    <a:pt x="316" y="26"/>
                  </a:lnTo>
                  <a:lnTo>
                    <a:pt x="312" y="20"/>
                  </a:lnTo>
                  <a:lnTo>
                    <a:pt x="307" y="13"/>
                  </a:lnTo>
                  <a:lnTo>
                    <a:pt x="303" y="9"/>
                  </a:lnTo>
                  <a:lnTo>
                    <a:pt x="297" y="5"/>
                  </a:lnTo>
                  <a:lnTo>
                    <a:pt x="291" y="2"/>
                  </a:lnTo>
                  <a:lnTo>
                    <a:pt x="286" y="0"/>
                  </a:lnTo>
                  <a:lnTo>
                    <a:pt x="280" y="0"/>
                  </a:lnTo>
                  <a:lnTo>
                    <a:pt x="278" y="0"/>
                  </a:lnTo>
                  <a:lnTo>
                    <a:pt x="279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3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1" y="91"/>
                  </a:lnTo>
                  <a:lnTo>
                    <a:pt x="3" y="100"/>
                  </a:lnTo>
                  <a:lnTo>
                    <a:pt x="5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6" y="131"/>
                  </a:lnTo>
                  <a:lnTo>
                    <a:pt x="19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1" y="149"/>
                  </a:lnTo>
                  <a:lnTo>
                    <a:pt x="46" y="149"/>
                  </a:lnTo>
                  <a:lnTo>
                    <a:pt x="279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[#] t [r]</a:t>
              </a:r>
            </a:p>
          </p:txBody>
        </p:sp>
        <p:sp>
          <p:nvSpPr>
            <p:cNvPr id="54" name="Line 103"/>
            <p:cNvSpPr>
              <a:spLocks noChangeShapeType="1"/>
            </p:cNvSpPr>
            <p:nvPr/>
          </p:nvSpPr>
          <p:spPr bwMode="auto">
            <a:xfrm>
              <a:off x="38" y="3298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109"/>
          <p:cNvGrpSpPr>
            <a:grpSpLocks/>
          </p:cNvGrpSpPr>
          <p:nvPr/>
        </p:nvGrpSpPr>
        <p:grpSpPr bwMode="auto">
          <a:xfrm>
            <a:off x="132841" y="2684463"/>
            <a:ext cx="8904643" cy="552450"/>
            <a:chOff x="38" y="1358"/>
            <a:chExt cx="6190" cy="329"/>
          </a:xfrm>
        </p:grpSpPr>
        <p:sp>
          <p:nvSpPr>
            <p:cNvPr id="56" name="Freeform 62"/>
            <p:cNvSpPr>
              <a:spLocks/>
            </p:cNvSpPr>
            <p:nvPr/>
          </p:nvSpPr>
          <p:spPr bwMode="auto">
            <a:xfrm>
              <a:off x="890" y="1481"/>
              <a:ext cx="330" cy="150"/>
            </a:xfrm>
            <a:custGeom>
              <a:avLst/>
              <a:gdLst>
                <a:gd name="T0" fmla="*/ 280 w 330"/>
                <a:gd name="T1" fmla="*/ 149 h 150"/>
                <a:gd name="T2" fmla="*/ 285 w 330"/>
                <a:gd name="T3" fmla="*/ 149 h 150"/>
                <a:gd name="T4" fmla="*/ 290 w 330"/>
                <a:gd name="T5" fmla="*/ 148 h 150"/>
                <a:gd name="T6" fmla="*/ 296 w 330"/>
                <a:gd name="T7" fmla="*/ 147 h 150"/>
                <a:gd name="T8" fmla="*/ 302 w 330"/>
                <a:gd name="T9" fmla="*/ 142 h 150"/>
                <a:gd name="T10" fmla="*/ 307 w 330"/>
                <a:gd name="T11" fmla="*/ 139 h 150"/>
                <a:gd name="T12" fmla="*/ 312 w 330"/>
                <a:gd name="T13" fmla="*/ 134 h 150"/>
                <a:gd name="T14" fmla="*/ 316 w 330"/>
                <a:gd name="T15" fmla="*/ 128 h 150"/>
                <a:gd name="T16" fmla="*/ 320 w 330"/>
                <a:gd name="T17" fmla="*/ 120 h 150"/>
                <a:gd name="T18" fmla="*/ 323 w 330"/>
                <a:gd name="T19" fmla="*/ 112 h 150"/>
                <a:gd name="T20" fmla="*/ 325 w 330"/>
                <a:gd name="T21" fmla="*/ 105 h 150"/>
                <a:gd name="T22" fmla="*/ 327 w 330"/>
                <a:gd name="T23" fmla="*/ 95 h 150"/>
                <a:gd name="T24" fmla="*/ 327 w 330"/>
                <a:gd name="T25" fmla="*/ 85 h 150"/>
                <a:gd name="T26" fmla="*/ 329 w 330"/>
                <a:gd name="T27" fmla="*/ 78 h 150"/>
                <a:gd name="T28" fmla="*/ 329 w 330"/>
                <a:gd name="T29" fmla="*/ 67 h 150"/>
                <a:gd name="T30" fmla="*/ 327 w 330"/>
                <a:gd name="T31" fmla="*/ 58 h 150"/>
                <a:gd name="T32" fmla="*/ 326 w 330"/>
                <a:gd name="T33" fmla="*/ 50 h 150"/>
                <a:gd name="T34" fmla="*/ 323 w 330"/>
                <a:gd name="T35" fmla="*/ 41 h 150"/>
                <a:gd name="T36" fmla="*/ 320 w 330"/>
                <a:gd name="T37" fmla="*/ 33 h 150"/>
                <a:gd name="T38" fmla="*/ 317 w 330"/>
                <a:gd name="T39" fmla="*/ 26 h 150"/>
                <a:gd name="T40" fmla="*/ 313 w 330"/>
                <a:gd name="T41" fmla="*/ 20 h 150"/>
                <a:gd name="T42" fmla="*/ 308 w 330"/>
                <a:gd name="T43" fmla="*/ 13 h 150"/>
                <a:gd name="T44" fmla="*/ 304 w 330"/>
                <a:gd name="T45" fmla="*/ 9 h 150"/>
                <a:gd name="T46" fmla="*/ 298 w 330"/>
                <a:gd name="T47" fmla="*/ 5 h 150"/>
                <a:gd name="T48" fmla="*/ 292 w 330"/>
                <a:gd name="T49" fmla="*/ 2 h 150"/>
                <a:gd name="T50" fmla="*/ 287 w 330"/>
                <a:gd name="T51" fmla="*/ 0 h 150"/>
                <a:gd name="T52" fmla="*/ 281 w 330"/>
                <a:gd name="T53" fmla="*/ 0 h 150"/>
                <a:gd name="T54" fmla="*/ 279 w 330"/>
                <a:gd name="T55" fmla="*/ 0 h 150"/>
                <a:gd name="T56" fmla="*/ 280 w 330"/>
                <a:gd name="T57" fmla="*/ 0 h 150"/>
                <a:gd name="T58" fmla="*/ 51 w 330"/>
                <a:gd name="T59" fmla="*/ 0 h 150"/>
                <a:gd name="T60" fmla="*/ 50 w 330"/>
                <a:gd name="T61" fmla="*/ 0 h 150"/>
                <a:gd name="T62" fmla="*/ 45 w 330"/>
                <a:gd name="T63" fmla="*/ 0 h 150"/>
                <a:gd name="T64" fmla="*/ 39 w 330"/>
                <a:gd name="T65" fmla="*/ 2 h 150"/>
                <a:gd name="T66" fmla="*/ 34 w 330"/>
                <a:gd name="T67" fmla="*/ 5 h 150"/>
                <a:gd name="T68" fmla="*/ 28 w 330"/>
                <a:gd name="T69" fmla="*/ 8 h 150"/>
                <a:gd name="T70" fmla="*/ 23 w 330"/>
                <a:gd name="T71" fmla="*/ 11 h 150"/>
                <a:gd name="T72" fmla="*/ 18 w 330"/>
                <a:gd name="T73" fmla="*/ 18 h 150"/>
                <a:gd name="T74" fmla="*/ 14 w 330"/>
                <a:gd name="T75" fmla="*/ 22 h 150"/>
                <a:gd name="T76" fmla="*/ 10 w 330"/>
                <a:gd name="T77" fmla="*/ 30 h 150"/>
                <a:gd name="T78" fmla="*/ 7 w 330"/>
                <a:gd name="T79" fmla="*/ 37 h 150"/>
                <a:gd name="T80" fmla="*/ 4 w 330"/>
                <a:gd name="T81" fmla="*/ 47 h 150"/>
                <a:gd name="T82" fmla="*/ 2 w 330"/>
                <a:gd name="T83" fmla="*/ 55 h 150"/>
                <a:gd name="T84" fmla="*/ 1 w 330"/>
                <a:gd name="T85" fmla="*/ 63 h 150"/>
                <a:gd name="T86" fmla="*/ 0 w 330"/>
                <a:gd name="T87" fmla="*/ 73 h 150"/>
                <a:gd name="T88" fmla="*/ 1 w 330"/>
                <a:gd name="T89" fmla="*/ 82 h 150"/>
                <a:gd name="T90" fmla="*/ 1 w 330"/>
                <a:gd name="T91" fmla="*/ 91 h 150"/>
                <a:gd name="T92" fmla="*/ 3 w 330"/>
                <a:gd name="T93" fmla="*/ 100 h 150"/>
                <a:gd name="T94" fmla="*/ 5 w 330"/>
                <a:gd name="T95" fmla="*/ 108 h 150"/>
                <a:gd name="T96" fmla="*/ 8 w 330"/>
                <a:gd name="T97" fmla="*/ 117 h 150"/>
                <a:gd name="T98" fmla="*/ 11 w 330"/>
                <a:gd name="T99" fmla="*/ 124 h 150"/>
                <a:gd name="T100" fmla="*/ 16 w 330"/>
                <a:gd name="T101" fmla="*/ 131 h 150"/>
                <a:gd name="T102" fmla="*/ 19 w 330"/>
                <a:gd name="T103" fmla="*/ 136 h 150"/>
                <a:gd name="T104" fmla="*/ 25 w 330"/>
                <a:gd name="T105" fmla="*/ 141 h 150"/>
                <a:gd name="T106" fmla="*/ 30 w 330"/>
                <a:gd name="T107" fmla="*/ 145 h 150"/>
                <a:gd name="T108" fmla="*/ 36 w 330"/>
                <a:gd name="T109" fmla="*/ 148 h 150"/>
                <a:gd name="T110" fmla="*/ 41 w 330"/>
                <a:gd name="T111" fmla="*/ 149 h 150"/>
                <a:gd name="T112" fmla="*/ 46 w 330"/>
                <a:gd name="T113" fmla="*/ 149 h 150"/>
                <a:gd name="T114" fmla="*/ 280 w 330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0" h="150">
                  <a:moveTo>
                    <a:pt x="280" y="149"/>
                  </a:moveTo>
                  <a:lnTo>
                    <a:pt x="285" y="149"/>
                  </a:lnTo>
                  <a:lnTo>
                    <a:pt x="290" y="148"/>
                  </a:lnTo>
                  <a:lnTo>
                    <a:pt x="296" y="147"/>
                  </a:lnTo>
                  <a:lnTo>
                    <a:pt x="302" y="142"/>
                  </a:lnTo>
                  <a:lnTo>
                    <a:pt x="307" y="139"/>
                  </a:lnTo>
                  <a:lnTo>
                    <a:pt x="312" y="134"/>
                  </a:lnTo>
                  <a:lnTo>
                    <a:pt x="316" y="128"/>
                  </a:lnTo>
                  <a:lnTo>
                    <a:pt x="320" y="120"/>
                  </a:lnTo>
                  <a:lnTo>
                    <a:pt x="323" y="112"/>
                  </a:lnTo>
                  <a:lnTo>
                    <a:pt x="325" y="105"/>
                  </a:lnTo>
                  <a:lnTo>
                    <a:pt x="327" y="95"/>
                  </a:lnTo>
                  <a:lnTo>
                    <a:pt x="327" y="85"/>
                  </a:lnTo>
                  <a:lnTo>
                    <a:pt x="329" y="78"/>
                  </a:lnTo>
                  <a:lnTo>
                    <a:pt x="329" y="67"/>
                  </a:lnTo>
                  <a:lnTo>
                    <a:pt x="327" y="58"/>
                  </a:lnTo>
                  <a:lnTo>
                    <a:pt x="326" y="50"/>
                  </a:lnTo>
                  <a:lnTo>
                    <a:pt x="323" y="41"/>
                  </a:lnTo>
                  <a:lnTo>
                    <a:pt x="320" y="33"/>
                  </a:lnTo>
                  <a:lnTo>
                    <a:pt x="317" y="26"/>
                  </a:lnTo>
                  <a:lnTo>
                    <a:pt x="313" y="20"/>
                  </a:lnTo>
                  <a:lnTo>
                    <a:pt x="308" y="13"/>
                  </a:lnTo>
                  <a:lnTo>
                    <a:pt x="304" y="9"/>
                  </a:lnTo>
                  <a:lnTo>
                    <a:pt x="298" y="5"/>
                  </a:lnTo>
                  <a:lnTo>
                    <a:pt x="292" y="2"/>
                  </a:lnTo>
                  <a:lnTo>
                    <a:pt x="287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1" y="91"/>
                  </a:lnTo>
                  <a:lnTo>
                    <a:pt x="3" y="100"/>
                  </a:lnTo>
                  <a:lnTo>
                    <a:pt x="5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6" y="131"/>
                  </a:lnTo>
                  <a:lnTo>
                    <a:pt x="19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1" y="149"/>
                  </a:lnTo>
                  <a:lnTo>
                    <a:pt x="46" y="149"/>
                  </a:lnTo>
                  <a:lnTo>
                    <a:pt x="280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57" name="Freeform 63"/>
            <p:cNvSpPr>
              <a:spLocks/>
            </p:cNvSpPr>
            <p:nvPr/>
          </p:nvSpPr>
          <p:spPr bwMode="auto">
            <a:xfrm>
              <a:off x="1469" y="1481"/>
              <a:ext cx="330" cy="150"/>
            </a:xfrm>
            <a:custGeom>
              <a:avLst/>
              <a:gdLst>
                <a:gd name="T0" fmla="*/ 280 w 330"/>
                <a:gd name="T1" fmla="*/ 149 h 150"/>
                <a:gd name="T2" fmla="*/ 285 w 330"/>
                <a:gd name="T3" fmla="*/ 149 h 150"/>
                <a:gd name="T4" fmla="*/ 290 w 330"/>
                <a:gd name="T5" fmla="*/ 148 h 150"/>
                <a:gd name="T6" fmla="*/ 297 w 330"/>
                <a:gd name="T7" fmla="*/ 147 h 150"/>
                <a:gd name="T8" fmla="*/ 302 w 330"/>
                <a:gd name="T9" fmla="*/ 142 h 150"/>
                <a:gd name="T10" fmla="*/ 307 w 330"/>
                <a:gd name="T11" fmla="*/ 139 h 150"/>
                <a:gd name="T12" fmla="*/ 312 w 330"/>
                <a:gd name="T13" fmla="*/ 134 h 150"/>
                <a:gd name="T14" fmla="*/ 316 w 330"/>
                <a:gd name="T15" fmla="*/ 128 h 150"/>
                <a:gd name="T16" fmla="*/ 320 w 330"/>
                <a:gd name="T17" fmla="*/ 120 h 150"/>
                <a:gd name="T18" fmla="*/ 323 w 330"/>
                <a:gd name="T19" fmla="*/ 112 h 150"/>
                <a:gd name="T20" fmla="*/ 326 w 330"/>
                <a:gd name="T21" fmla="*/ 105 h 150"/>
                <a:gd name="T22" fmla="*/ 327 w 330"/>
                <a:gd name="T23" fmla="*/ 95 h 150"/>
                <a:gd name="T24" fmla="*/ 328 w 330"/>
                <a:gd name="T25" fmla="*/ 85 h 150"/>
                <a:gd name="T26" fmla="*/ 329 w 330"/>
                <a:gd name="T27" fmla="*/ 78 h 150"/>
                <a:gd name="T28" fmla="*/ 329 w 330"/>
                <a:gd name="T29" fmla="*/ 67 h 150"/>
                <a:gd name="T30" fmla="*/ 327 w 330"/>
                <a:gd name="T31" fmla="*/ 58 h 150"/>
                <a:gd name="T32" fmla="*/ 326 w 330"/>
                <a:gd name="T33" fmla="*/ 50 h 150"/>
                <a:gd name="T34" fmla="*/ 325 w 330"/>
                <a:gd name="T35" fmla="*/ 41 h 150"/>
                <a:gd name="T36" fmla="*/ 321 w 330"/>
                <a:gd name="T37" fmla="*/ 33 h 150"/>
                <a:gd name="T38" fmla="*/ 318 w 330"/>
                <a:gd name="T39" fmla="*/ 26 h 150"/>
                <a:gd name="T40" fmla="*/ 314 w 330"/>
                <a:gd name="T41" fmla="*/ 20 h 150"/>
                <a:gd name="T42" fmla="*/ 308 w 330"/>
                <a:gd name="T43" fmla="*/ 13 h 150"/>
                <a:gd name="T44" fmla="*/ 304 w 330"/>
                <a:gd name="T45" fmla="*/ 9 h 150"/>
                <a:gd name="T46" fmla="*/ 299 w 330"/>
                <a:gd name="T47" fmla="*/ 5 h 150"/>
                <a:gd name="T48" fmla="*/ 293 w 330"/>
                <a:gd name="T49" fmla="*/ 2 h 150"/>
                <a:gd name="T50" fmla="*/ 288 w 330"/>
                <a:gd name="T51" fmla="*/ 0 h 150"/>
                <a:gd name="T52" fmla="*/ 281 w 330"/>
                <a:gd name="T53" fmla="*/ 0 h 150"/>
                <a:gd name="T54" fmla="*/ 279 w 330"/>
                <a:gd name="T55" fmla="*/ 0 h 150"/>
                <a:gd name="T56" fmla="*/ 280 w 330"/>
                <a:gd name="T57" fmla="*/ 0 h 150"/>
                <a:gd name="T58" fmla="*/ 50 w 330"/>
                <a:gd name="T59" fmla="*/ 0 h 150"/>
                <a:gd name="T60" fmla="*/ 45 w 330"/>
                <a:gd name="T61" fmla="*/ 0 h 150"/>
                <a:gd name="T62" fmla="*/ 39 w 330"/>
                <a:gd name="T63" fmla="*/ 2 h 150"/>
                <a:gd name="T64" fmla="*/ 34 w 330"/>
                <a:gd name="T65" fmla="*/ 5 h 150"/>
                <a:gd name="T66" fmla="*/ 28 w 330"/>
                <a:gd name="T67" fmla="*/ 8 h 150"/>
                <a:gd name="T68" fmla="*/ 23 w 330"/>
                <a:gd name="T69" fmla="*/ 11 h 150"/>
                <a:gd name="T70" fmla="*/ 18 w 330"/>
                <a:gd name="T71" fmla="*/ 18 h 150"/>
                <a:gd name="T72" fmla="*/ 13 w 330"/>
                <a:gd name="T73" fmla="*/ 22 h 150"/>
                <a:gd name="T74" fmla="*/ 10 w 330"/>
                <a:gd name="T75" fmla="*/ 30 h 150"/>
                <a:gd name="T76" fmla="*/ 7 w 330"/>
                <a:gd name="T77" fmla="*/ 37 h 150"/>
                <a:gd name="T78" fmla="*/ 4 w 330"/>
                <a:gd name="T79" fmla="*/ 47 h 150"/>
                <a:gd name="T80" fmla="*/ 2 w 330"/>
                <a:gd name="T81" fmla="*/ 55 h 150"/>
                <a:gd name="T82" fmla="*/ 1 w 330"/>
                <a:gd name="T83" fmla="*/ 63 h 150"/>
                <a:gd name="T84" fmla="*/ 0 w 330"/>
                <a:gd name="T85" fmla="*/ 73 h 150"/>
                <a:gd name="T86" fmla="*/ 1 w 330"/>
                <a:gd name="T87" fmla="*/ 82 h 150"/>
                <a:gd name="T88" fmla="*/ 1 w 330"/>
                <a:gd name="T89" fmla="*/ 91 h 150"/>
                <a:gd name="T90" fmla="*/ 3 w 330"/>
                <a:gd name="T91" fmla="*/ 100 h 150"/>
                <a:gd name="T92" fmla="*/ 4 w 330"/>
                <a:gd name="T93" fmla="*/ 108 h 150"/>
                <a:gd name="T94" fmla="*/ 8 w 330"/>
                <a:gd name="T95" fmla="*/ 117 h 150"/>
                <a:gd name="T96" fmla="*/ 11 w 330"/>
                <a:gd name="T97" fmla="*/ 124 h 150"/>
                <a:gd name="T98" fmla="*/ 15 w 330"/>
                <a:gd name="T99" fmla="*/ 131 h 150"/>
                <a:gd name="T100" fmla="*/ 20 w 330"/>
                <a:gd name="T101" fmla="*/ 136 h 150"/>
                <a:gd name="T102" fmla="*/ 25 w 330"/>
                <a:gd name="T103" fmla="*/ 141 h 150"/>
                <a:gd name="T104" fmla="*/ 30 w 330"/>
                <a:gd name="T105" fmla="*/ 145 h 150"/>
                <a:gd name="T106" fmla="*/ 36 w 330"/>
                <a:gd name="T107" fmla="*/ 148 h 150"/>
                <a:gd name="T108" fmla="*/ 41 w 330"/>
                <a:gd name="T109" fmla="*/ 149 h 150"/>
                <a:gd name="T110" fmla="*/ 46 w 330"/>
                <a:gd name="T111" fmla="*/ 149 h 150"/>
                <a:gd name="T112" fmla="*/ 280 w 330"/>
                <a:gd name="T113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0" h="150">
                  <a:moveTo>
                    <a:pt x="280" y="149"/>
                  </a:moveTo>
                  <a:lnTo>
                    <a:pt x="285" y="149"/>
                  </a:lnTo>
                  <a:lnTo>
                    <a:pt x="290" y="148"/>
                  </a:lnTo>
                  <a:lnTo>
                    <a:pt x="297" y="147"/>
                  </a:lnTo>
                  <a:lnTo>
                    <a:pt x="302" y="142"/>
                  </a:lnTo>
                  <a:lnTo>
                    <a:pt x="307" y="139"/>
                  </a:lnTo>
                  <a:lnTo>
                    <a:pt x="312" y="134"/>
                  </a:lnTo>
                  <a:lnTo>
                    <a:pt x="316" y="128"/>
                  </a:lnTo>
                  <a:lnTo>
                    <a:pt x="320" y="120"/>
                  </a:lnTo>
                  <a:lnTo>
                    <a:pt x="323" y="112"/>
                  </a:lnTo>
                  <a:lnTo>
                    <a:pt x="326" y="105"/>
                  </a:lnTo>
                  <a:lnTo>
                    <a:pt x="327" y="95"/>
                  </a:lnTo>
                  <a:lnTo>
                    <a:pt x="328" y="85"/>
                  </a:lnTo>
                  <a:lnTo>
                    <a:pt x="329" y="78"/>
                  </a:lnTo>
                  <a:lnTo>
                    <a:pt x="329" y="67"/>
                  </a:lnTo>
                  <a:lnTo>
                    <a:pt x="327" y="58"/>
                  </a:lnTo>
                  <a:lnTo>
                    <a:pt x="326" y="50"/>
                  </a:lnTo>
                  <a:lnTo>
                    <a:pt x="325" y="41"/>
                  </a:lnTo>
                  <a:lnTo>
                    <a:pt x="321" y="33"/>
                  </a:lnTo>
                  <a:lnTo>
                    <a:pt x="318" y="26"/>
                  </a:lnTo>
                  <a:lnTo>
                    <a:pt x="314" y="20"/>
                  </a:lnTo>
                  <a:lnTo>
                    <a:pt x="308" y="13"/>
                  </a:lnTo>
                  <a:lnTo>
                    <a:pt x="304" y="9"/>
                  </a:lnTo>
                  <a:lnTo>
                    <a:pt x="299" y="5"/>
                  </a:lnTo>
                  <a:lnTo>
                    <a:pt x="293" y="2"/>
                  </a:lnTo>
                  <a:lnTo>
                    <a:pt x="288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1" y="91"/>
                  </a:lnTo>
                  <a:lnTo>
                    <a:pt x="3" y="100"/>
                  </a:lnTo>
                  <a:lnTo>
                    <a:pt x="4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5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1" y="149"/>
                  </a:lnTo>
                  <a:lnTo>
                    <a:pt x="46" y="149"/>
                  </a:lnTo>
                  <a:lnTo>
                    <a:pt x="280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ã</a:t>
              </a:r>
            </a:p>
          </p:txBody>
        </p:sp>
        <p:sp>
          <p:nvSpPr>
            <p:cNvPr id="58" name="Freeform 64"/>
            <p:cNvSpPr>
              <a:spLocks/>
            </p:cNvSpPr>
            <p:nvPr/>
          </p:nvSpPr>
          <p:spPr bwMode="auto">
            <a:xfrm>
              <a:off x="2048" y="1481"/>
              <a:ext cx="331" cy="150"/>
            </a:xfrm>
            <a:custGeom>
              <a:avLst/>
              <a:gdLst>
                <a:gd name="T0" fmla="*/ 280 w 331"/>
                <a:gd name="T1" fmla="*/ 149 h 150"/>
                <a:gd name="T2" fmla="*/ 286 w 331"/>
                <a:gd name="T3" fmla="*/ 149 h 150"/>
                <a:gd name="T4" fmla="*/ 291 w 331"/>
                <a:gd name="T5" fmla="*/ 148 h 150"/>
                <a:gd name="T6" fmla="*/ 297 w 331"/>
                <a:gd name="T7" fmla="*/ 147 h 150"/>
                <a:gd name="T8" fmla="*/ 301 w 331"/>
                <a:gd name="T9" fmla="*/ 142 h 150"/>
                <a:gd name="T10" fmla="*/ 307 w 331"/>
                <a:gd name="T11" fmla="*/ 139 h 150"/>
                <a:gd name="T12" fmla="*/ 312 w 331"/>
                <a:gd name="T13" fmla="*/ 134 h 150"/>
                <a:gd name="T14" fmla="*/ 316 w 331"/>
                <a:gd name="T15" fmla="*/ 128 h 150"/>
                <a:gd name="T16" fmla="*/ 320 w 331"/>
                <a:gd name="T17" fmla="*/ 120 h 150"/>
                <a:gd name="T18" fmla="*/ 324 w 331"/>
                <a:gd name="T19" fmla="*/ 112 h 150"/>
                <a:gd name="T20" fmla="*/ 326 w 331"/>
                <a:gd name="T21" fmla="*/ 105 h 150"/>
                <a:gd name="T22" fmla="*/ 327 w 331"/>
                <a:gd name="T23" fmla="*/ 95 h 150"/>
                <a:gd name="T24" fmla="*/ 328 w 331"/>
                <a:gd name="T25" fmla="*/ 85 h 150"/>
                <a:gd name="T26" fmla="*/ 330 w 331"/>
                <a:gd name="T27" fmla="*/ 78 h 150"/>
                <a:gd name="T28" fmla="*/ 330 w 331"/>
                <a:gd name="T29" fmla="*/ 67 h 150"/>
                <a:gd name="T30" fmla="*/ 327 w 331"/>
                <a:gd name="T31" fmla="*/ 58 h 150"/>
                <a:gd name="T32" fmla="*/ 327 w 331"/>
                <a:gd name="T33" fmla="*/ 50 h 150"/>
                <a:gd name="T34" fmla="*/ 324 w 331"/>
                <a:gd name="T35" fmla="*/ 41 h 150"/>
                <a:gd name="T36" fmla="*/ 321 w 331"/>
                <a:gd name="T37" fmla="*/ 33 h 150"/>
                <a:gd name="T38" fmla="*/ 318 w 331"/>
                <a:gd name="T39" fmla="*/ 26 h 150"/>
                <a:gd name="T40" fmla="*/ 314 w 331"/>
                <a:gd name="T41" fmla="*/ 20 h 150"/>
                <a:gd name="T42" fmla="*/ 308 w 331"/>
                <a:gd name="T43" fmla="*/ 13 h 150"/>
                <a:gd name="T44" fmla="*/ 305 w 331"/>
                <a:gd name="T45" fmla="*/ 9 h 150"/>
                <a:gd name="T46" fmla="*/ 299 w 331"/>
                <a:gd name="T47" fmla="*/ 5 h 150"/>
                <a:gd name="T48" fmla="*/ 293 w 331"/>
                <a:gd name="T49" fmla="*/ 2 h 150"/>
                <a:gd name="T50" fmla="*/ 287 w 331"/>
                <a:gd name="T51" fmla="*/ 0 h 150"/>
                <a:gd name="T52" fmla="*/ 281 w 331"/>
                <a:gd name="T53" fmla="*/ 0 h 150"/>
                <a:gd name="T54" fmla="*/ 279 w 331"/>
                <a:gd name="T55" fmla="*/ 0 h 150"/>
                <a:gd name="T56" fmla="*/ 280 w 331"/>
                <a:gd name="T57" fmla="*/ 0 h 150"/>
                <a:gd name="T58" fmla="*/ 51 w 331"/>
                <a:gd name="T59" fmla="*/ 0 h 150"/>
                <a:gd name="T60" fmla="*/ 50 w 331"/>
                <a:gd name="T61" fmla="*/ 0 h 150"/>
                <a:gd name="T62" fmla="*/ 45 w 331"/>
                <a:gd name="T63" fmla="*/ 0 h 150"/>
                <a:gd name="T64" fmla="*/ 39 w 331"/>
                <a:gd name="T65" fmla="*/ 2 h 150"/>
                <a:gd name="T66" fmla="*/ 34 w 331"/>
                <a:gd name="T67" fmla="*/ 5 h 150"/>
                <a:gd name="T68" fmla="*/ 29 w 331"/>
                <a:gd name="T69" fmla="*/ 8 h 150"/>
                <a:gd name="T70" fmla="*/ 23 w 331"/>
                <a:gd name="T71" fmla="*/ 11 h 150"/>
                <a:gd name="T72" fmla="*/ 18 w 331"/>
                <a:gd name="T73" fmla="*/ 18 h 150"/>
                <a:gd name="T74" fmla="*/ 13 w 331"/>
                <a:gd name="T75" fmla="*/ 22 h 150"/>
                <a:gd name="T76" fmla="*/ 10 w 331"/>
                <a:gd name="T77" fmla="*/ 30 h 150"/>
                <a:gd name="T78" fmla="*/ 7 w 331"/>
                <a:gd name="T79" fmla="*/ 37 h 150"/>
                <a:gd name="T80" fmla="*/ 4 w 331"/>
                <a:gd name="T81" fmla="*/ 47 h 150"/>
                <a:gd name="T82" fmla="*/ 2 w 331"/>
                <a:gd name="T83" fmla="*/ 55 h 150"/>
                <a:gd name="T84" fmla="*/ 1 w 331"/>
                <a:gd name="T85" fmla="*/ 63 h 150"/>
                <a:gd name="T86" fmla="*/ 0 w 331"/>
                <a:gd name="T87" fmla="*/ 73 h 150"/>
                <a:gd name="T88" fmla="*/ 1 w 331"/>
                <a:gd name="T89" fmla="*/ 82 h 150"/>
                <a:gd name="T90" fmla="*/ 2 w 331"/>
                <a:gd name="T91" fmla="*/ 91 h 150"/>
                <a:gd name="T92" fmla="*/ 3 w 331"/>
                <a:gd name="T93" fmla="*/ 100 h 150"/>
                <a:gd name="T94" fmla="*/ 6 w 331"/>
                <a:gd name="T95" fmla="*/ 108 h 150"/>
                <a:gd name="T96" fmla="*/ 8 w 331"/>
                <a:gd name="T97" fmla="*/ 117 h 150"/>
                <a:gd name="T98" fmla="*/ 12 w 331"/>
                <a:gd name="T99" fmla="*/ 124 h 150"/>
                <a:gd name="T100" fmla="*/ 16 w 331"/>
                <a:gd name="T101" fmla="*/ 131 h 150"/>
                <a:gd name="T102" fmla="*/ 20 w 331"/>
                <a:gd name="T103" fmla="*/ 136 h 150"/>
                <a:gd name="T104" fmla="*/ 25 w 331"/>
                <a:gd name="T105" fmla="*/ 141 h 150"/>
                <a:gd name="T106" fmla="*/ 30 w 331"/>
                <a:gd name="T107" fmla="*/ 145 h 150"/>
                <a:gd name="T108" fmla="*/ 36 w 331"/>
                <a:gd name="T109" fmla="*/ 148 h 150"/>
                <a:gd name="T110" fmla="*/ 42 w 331"/>
                <a:gd name="T111" fmla="*/ 149 h 150"/>
                <a:gd name="T112" fmla="*/ 46 w 331"/>
                <a:gd name="T113" fmla="*/ 149 h 150"/>
                <a:gd name="T114" fmla="*/ 280 w 331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1" h="150">
                  <a:moveTo>
                    <a:pt x="280" y="149"/>
                  </a:moveTo>
                  <a:lnTo>
                    <a:pt x="286" y="149"/>
                  </a:lnTo>
                  <a:lnTo>
                    <a:pt x="291" y="148"/>
                  </a:lnTo>
                  <a:lnTo>
                    <a:pt x="297" y="147"/>
                  </a:lnTo>
                  <a:lnTo>
                    <a:pt x="301" y="142"/>
                  </a:lnTo>
                  <a:lnTo>
                    <a:pt x="307" y="139"/>
                  </a:lnTo>
                  <a:lnTo>
                    <a:pt x="312" y="134"/>
                  </a:lnTo>
                  <a:lnTo>
                    <a:pt x="316" y="128"/>
                  </a:lnTo>
                  <a:lnTo>
                    <a:pt x="320" y="120"/>
                  </a:lnTo>
                  <a:lnTo>
                    <a:pt x="324" y="112"/>
                  </a:lnTo>
                  <a:lnTo>
                    <a:pt x="326" y="105"/>
                  </a:lnTo>
                  <a:lnTo>
                    <a:pt x="327" y="95"/>
                  </a:lnTo>
                  <a:lnTo>
                    <a:pt x="328" y="85"/>
                  </a:lnTo>
                  <a:lnTo>
                    <a:pt x="330" y="78"/>
                  </a:lnTo>
                  <a:lnTo>
                    <a:pt x="330" y="67"/>
                  </a:lnTo>
                  <a:lnTo>
                    <a:pt x="327" y="58"/>
                  </a:lnTo>
                  <a:lnTo>
                    <a:pt x="327" y="50"/>
                  </a:lnTo>
                  <a:lnTo>
                    <a:pt x="324" y="41"/>
                  </a:lnTo>
                  <a:lnTo>
                    <a:pt x="321" y="33"/>
                  </a:lnTo>
                  <a:lnTo>
                    <a:pt x="318" y="26"/>
                  </a:lnTo>
                  <a:lnTo>
                    <a:pt x="314" y="20"/>
                  </a:lnTo>
                  <a:lnTo>
                    <a:pt x="308" y="13"/>
                  </a:lnTo>
                  <a:lnTo>
                    <a:pt x="305" y="9"/>
                  </a:lnTo>
                  <a:lnTo>
                    <a:pt x="299" y="5"/>
                  </a:lnTo>
                  <a:lnTo>
                    <a:pt x="293" y="2"/>
                  </a:lnTo>
                  <a:lnTo>
                    <a:pt x="287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2" y="91"/>
                  </a:lnTo>
                  <a:lnTo>
                    <a:pt x="3" y="100"/>
                  </a:lnTo>
                  <a:lnTo>
                    <a:pt x="6" y="108"/>
                  </a:lnTo>
                  <a:lnTo>
                    <a:pt x="8" y="117"/>
                  </a:lnTo>
                  <a:lnTo>
                    <a:pt x="12" y="124"/>
                  </a:lnTo>
                  <a:lnTo>
                    <a:pt x="16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2" y="149"/>
                  </a:lnTo>
                  <a:lnTo>
                    <a:pt x="46" y="149"/>
                  </a:lnTo>
                  <a:lnTo>
                    <a:pt x="280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59" name="Freeform 65"/>
            <p:cNvSpPr>
              <a:spLocks/>
            </p:cNvSpPr>
            <p:nvPr/>
          </p:nvSpPr>
          <p:spPr bwMode="auto">
            <a:xfrm>
              <a:off x="2626" y="1358"/>
              <a:ext cx="332" cy="149"/>
            </a:xfrm>
            <a:custGeom>
              <a:avLst/>
              <a:gdLst>
                <a:gd name="T0" fmla="*/ 282 w 332"/>
                <a:gd name="T1" fmla="*/ 148 h 149"/>
                <a:gd name="T2" fmla="*/ 287 w 332"/>
                <a:gd name="T3" fmla="*/ 148 h 149"/>
                <a:gd name="T4" fmla="*/ 292 w 332"/>
                <a:gd name="T5" fmla="*/ 147 h 149"/>
                <a:gd name="T6" fmla="*/ 298 w 332"/>
                <a:gd name="T7" fmla="*/ 146 h 149"/>
                <a:gd name="T8" fmla="*/ 304 w 332"/>
                <a:gd name="T9" fmla="*/ 141 h 149"/>
                <a:gd name="T10" fmla="*/ 309 w 332"/>
                <a:gd name="T11" fmla="*/ 138 h 149"/>
                <a:gd name="T12" fmla="*/ 314 w 332"/>
                <a:gd name="T13" fmla="*/ 133 h 149"/>
                <a:gd name="T14" fmla="*/ 318 w 332"/>
                <a:gd name="T15" fmla="*/ 127 h 149"/>
                <a:gd name="T16" fmla="*/ 322 w 332"/>
                <a:gd name="T17" fmla="*/ 119 h 149"/>
                <a:gd name="T18" fmla="*/ 325 w 332"/>
                <a:gd name="T19" fmla="*/ 111 h 149"/>
                <a:gd name="T20" fmla="*/ 327 w 332"/>
                <a:gd name="T21" fmla="*/ 104 h 149"/>
                <a:gd name="T22" fmla="*/ 329 w 332"/>
                <a:gd name="T23" fmla="*/ 94 h 149"/>
                <a:gd name="T24" fmla="*/ 330 w 332"/>
                <a:gd name="T25" fmla="*/ 85 h 149"/>
                <a:gd name="T26" fmla="*/ 331 w 332"/>
                <a:gd name="T27" fmla="*/ 77 h 149"/>
                <a:gd name="T28" fmla="*/ 331 w 332"/>
                <a:gd name="T29" fmla="*/ 67 h 149"/>
                <a:gd name="T30" fmla="*/ 329 w 332"/>
                <a:gd name="T31" fmla="*/ 58 h 149"/>
                <a:gd name="T32" fmla="*/ 328 w 332"/>
                <a:gd name="T33" fmla="*/ 49 h 149"/>
                <a:gd name="T34" fmla="*/ 326 w 332"/>
                <a:gd name="T35" fmla="*/ 41 h 149"/>
                <a:gd name="T36" fmla="*/ 323 w 332"/>
                <a:gd name="T37" fmla="*/ 32 h 149"/>
                <a:gd name="T38" fmla="*/ 320 w 332"/>
                <a:gd name="T39" fmla="*/ 26 h 149"/>
                <a:gd name="T40" fmla="*/ 316 w 332"/>
                <a:gd name="T41" fmla="*/ 20 h 149"/>
                <a:gd name="T42" fmla="*/ 310 w 332"/>
                <a:gd name="T43" fmla="*/ 13 h 149"/>
                <a:gd name="T44" fmla="*/ 306 w 332"/>
                <a:gd name="T45" fmla="*/ 9 h 149"/>
                <a:gd name="T46" fmla="*/ 301 w 332"/>
                <a:gd name="T47" fmla="*/ 5 h 149"/>
                <a:gd name="T48" fmla="*/ 294 w 332"/>
                <a:gd name="T49" fmla="*/ 2 h 149"/>
                <a:gd name="T50" fmla="*/ 288 w 332"/>
                <a:gd name="T51" fmla="*/ 0 h 149"/>
                <a:gd name="T52" fmla="*/ 283 w 332"/>
                <a:gd name="T53" fmla="*/ 0 h 149"/>
                <a:gd name="T54" fmla="*/ 281 w 332"/>
                <a:gd name="T55" fmla="*/ 0 h 149"/>
                <a:gd name="T56" fmla="*/ 282 w 332"/>
                <a:gd name="T57" fmla="*/ 0 h 149"/>
                <a:gd name="T58" fmla="*/ 51 w 332"/>
                <a:gd name="T59" fmla="*/ 0 h 149"/>
                <a:gd name="T60" fmla="*/ 51 w 332"/>
                <a:gd name="T61" fmla="*/ 0 h 149"/>
                <a:gd name="T62" fmla="*/ 45 w 332"/>
                <a:gd name="T63" fmla="*/ 0 h 149"/>
                <a:gd name="T64" fmla="*/ 40 w 332"/>
                <a:gd name="T65" fmla="*/ 2 h 149"/>
                <a:gd name="T66" fmla="*/ 34 w 332"/>
                <a:gd name="T67" fmla="*/ 5 h 149"/>
                <a:gd name="T68" fmla="*/ 29 w 332"/>
                <a:gd name="T69" fmla="*/ 8 h 149"/>
                <a:gd name="T70" fmla="*/ 24 w 332"/>
                <a:gd name="T71" fmla="*/ 11 h 149"/>
                <a:gd name="T72" fmla="*/ 19 w 332"/>
                <a:gd name="T73" fmla="*/ 17 h 149"/>
                <a:gd name="T74" fmla="*/ 13 w 332"/>
                <a:gd name="T75" fmla="*/ 22 h 149"/>
                <a:gd name="T76" fmla="*/ 10 w 332"/>
                <a:gd name="T77" fmla="*/ 29 h 149"/>
                <a:gd name="T78" fmla="*/ 7 w 332"/>
                <a:gd name="T79" fmla="*/ 37 h 149"/>
                <a:gd name="T80" fmla="*/ 4 w 332"/>
                <a:gd name="T81" fmla="*/ 46 h 149"/>
                <a:gd name="T82" fmla="*/ 3 w 332"/>
                <a:gd name="T83" fmla="*/ 54 h 149"/>
                <a:gd name="T84" fmla="*/ 2 w 332"/>
                <a:gd name="T85" fmla="*/ 63 h 149"/>
                <a:gd name="T86" fmla="*/ 0 w 332"/>
                <a:gd name="T87" fmla="*/ 73 h 149"/>
                <a:gd name="T88" fmla="*/ 1 w 332"/>
                <a:gd name="T89" fmla="*/ 81 h 149"/>
                <a:gd name="T90" fmla="*/ 2 w 332"/>
                <a:gd name="T91" fmla="*/ 90 h 149"/>
                <a:gd name="T92" fmla="*/ 3 w 332"/>
                <a:gd name="T93" fmla="*/ 99 h 149"/>
                <a:gd name="T94" fmla="*/ 6 w 332"/>
                <a:gd name="T95" fmla="*/ 108 h 149"/>
                <a:gd name="T96" fmla="*/ 8 w 332"/>
                <a:gd name="T97" fmla="*/ 116 h 149"/>
                <a:gd name="T98" fmla="*/ 11 w 332"/>
                <a:gd name="T99" fmla="*/ 123 h 149"/>
                <a:gd name="T100" fmla="*/ 16 w 332"/>
                <a:gd name="T101" fmla="*/ 131 h 149"/>
                <a:gd name="T102" fmla="*/ 20 w 332"/>
                <a:gd name="T103" fmla="*/ 135 h 149"/>
                <a:gd name="T104" fmla="*/ 25 w 332"/>
                <a:gd name="T105" fmla="*/ 140 h 149"/>
                <a:gd name="T106" fmla="*/ 31 w 332"/>
                <a:gd name="T107" fmla="*/ 144 h 149"/>
                <a:gd name="T108" fmla="*/ 37 w 332"/>
                <a:gd name="T109" fmla="*/ 147 h 149"/>
                <a:gd name="T110" fmla="*/ 42 w 332"/>
                <a:gd name="T111" fmla="*/ 148 h 149"/>
                <a:gd name="T112" fmla="*/ 48 w 332"/>
                <a:gd name="T113" fmla="*/ 148 h 149"/>
                <a:gd name="T114" fmla="*/ 282 w 332"/>
                <a:gd name="T115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" h="149">
                  <a:moveTo>
                    <a:pt x="282" y="148"/>
                  </a:moveTo>
                  <a:lnTo>
                    <a:pt x="287" y="148"/>
                  </a:lnTo>
                  <a:lnTo>
                    <a:pt x="292" y="147"/>
                  </a:lnTo>
                  <a:lnTo>
                    <a:pt x="298" y="146"/>
                  </a:lnTo>
                  <a:lnTo>
                    <a:pt x="304" y="141"/>
                  </a:lnTo>
                  <a:lnTo>
                    <a:pt x="309" y="138"/>
                  </a:lnTo>
                  <a:lnTo>
                    <a:pt x="314" y="133"/>
                  </a:lnTo>
                  <a:lnTo>
                    <a:pt x="318" y="127"/>
                  </a:lnTo>
                  <a:lnTo>
                    <a:pt x="322" y="119"/>
                  </a:lnTo>
                  <a:lnTo>
                    <a:pt x="325" y="111"/>
                  </a:lnTo>
                  <a:lnTo>
                    <a:pt x="327" y="104"/>
                  </a:lnTo>
                  <a:lnTo>
                    <a:pt x="329" y="94"/>
                  </a:lnTo>
                  <a:lnTo>
                    <a:pt x="330" y="85"/>
                  </a:lnTo>
                  <a:lnTo>
                    <a:pt x="331" y="77"/>
                  </a:lnTo>
                  <a:lnTo>
                    <a:pt x="331" y="67"/>
                  </a:lnTo>
                  <a:lnTo>
                    <a:pt x="329" y="58"/>
                  </a:lnTo>
                  <a:lnTo>
                    <a:pt x="328" y="49"/>
                  </a:lnTo>
                  <a:lnTo>
                    <a:pt x="326" y="41"/>
                  </a:lnTo>
                  <a:lnTo>
                    <a:pt x="323" y="32"/>
                  </a:lnTo>
                  <a:lnTo>
                    <a:pt x="320" y="26"/>
                  </a:lnTo>
                  <a:lnTo>
                    <a:pt x="316" y="20"/>
                  </a:lnTo>
                  <a:lnTo>
                    <a:pt x="310" y="13"/>
                  </a:lnTo>
                  <a:lnTo>
                    <a:pt x="306" y="9"/>
                  </a:lnTo>
                  <a:lnTo>
                    <a:pt x="301" y="5"/>
                  </a:lnTo>
                  <a:lnTo>
                    <a:pt x="294" y="2"/>
                  </a:lnTo>
                  <a:lnTo>
                    <a:pt x="288" y="0"/>
                  </a:lnTo>
                  <a:lnTo>
                    <a:pt x="283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7"/>
                  </a:lnTo>
                  <a:lnTo>
                    <a:pt x="13" y="22"/>
                  </a:lnTo>
                  <a:lnTo>
                    <a:pt x="10" y="29"/>
                  </a:lnTo>
                  <a:lnTo>
                    <a:pt x="7" y="37"/>
                  </a:lnTo>
                  <a:lnTo>
                    <a:pt x="4" y="46"/>
                  </a:lnTo>
                  <a:lnTo>
                    <a:pt x="3" y="54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1" y="81"/>
                  </a:lnTo>
                  <a:lnTo>
                    <a:pt x="2" y="90"/>
                  </a:lnTo>
                  <a:lnTo>
                    <a:pt x="3" y="99"/>
                  </a:lnTo>
                  <a:lnTo>
                    <a:pt x="6" y="108"/>
                  </a:lnTo>
                  <a:lnTo>
                    <a:pt x="8" y="116"/>
                  </a:lnTo>
                  <a:lnTo>
                    <a:pt x="11" y="123"/>
                  </a:lnTo>
                  <a:lnTo>
                    <a:pt x="16" y="131"/>
                  </a:lnTo>
                  <a:lnTo>
                    <a:pt x="20" y="135"/>
                  </a:lnTo>
                  <a:lnTo>
                    <a:pt x="25" y="140"/>
                  </a:lnTo>
                  <a:lnTo>
                    <a:pt x="31" y="144"/>
                  </a:lnTo>
                  <a:lnTo>
                    <a:pt x="37" y="147"/>
                  </a:lnTo>
                  <a:lnTo>
                    <a:pt x="42" y="148"/>
                  </a:lnTo>
                  <a:lnTo>
                    <a:pt x="48" y="148"/>
                  </a:lnTo>
                  <a:lnTo>
                    <a:pt x="282" y="14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ə</a:t>
              </a:r>
            </a:p>
          </p:txBody>
        </p:sp>
        <p:sp>
          <p:nvSpPr>
            <p:cNvPr id="60" name="Line 66"/>
            <p:cNvSpPr>
              <a:spLocks noChangeShapeType="1"/>
            </p:cNvSpPr>
            <p:nvPr/>
          </p:nvSpPr>
          <p:spPr bwMode="auto">
            <a:xfrm>
              <a:off x="631" y="1555"/>
              <a:ext cx="25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Line 67"/>
            <p:cNvSpPr>
              <a:spLocks noChangeShapeType="1"/>
            </p:cNvSpPr>
            <p:nvPr/>
          </p:nvSpPr>
          <p:spPr bwMode="auto">
            <a:xfrm>
              <a:off x="1225" y="1555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Line 68"/>
            <p:cNvSpPr>
              <a:spLocks noChangeShapeType="1"/>
            </p:cNvSpPr>
            <p:nvPr/>
          </p:nvSpPr>
          <p:spPr bwMode="auto">
            <a:xfrm>
              <a:off x="1802" y="1555"/>
              <a:ext cx="2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Line 69"/>
            <p:cNvSpPr>
              <a:spLocks noChangeShapeType="1"/>
            </p:cNvSpPr>
            <p:nvPr/>
          </p:nvSpPr>
          <p:spPr bwMode="auto">
            <a:xfrm flipV="1">
              <a:off x="2383" y="1427"/>
              <a:ext cx="236" cy="1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Line 70"/>
            <p:cNvSpPr>
              <a:spLocks noChangeShapeType="1"/>
            </p:cNvSpPr>
            <p:nvPr/>
          </p:nvSpPr>
          <p:spPr bwMode="auto">
            <a:xfrm>
              <a:off x="2963" y="1435"/>
              <a:ext cx="107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71"/>
            <p:cNvSpPr>
              <a:spLocks/>
            </p:cNvSpPr>
            <p:nvPr/>
          </p:nvSpPr>
          <p:spPr bwMode="auto">
            <a:xfrm>
              <a:off x="3209" y="1358"/>
              <a:ext cx="327" cy="149"/>
            </a:xfrm>
            <a:custGeom>
              <a:avLst/>
              <a:gdLst>
                <a:gd name="T0" fmla="*/ 277 w 327"/>
                <a:gd name="T1" fmla="*/ 148 h 149"/>
                <a:gd name="T2" fmla="*/ 282 w 327"/>
                <a:gd name="T3" fmla="*/ 148 h 149"/>
                <a:gd name="T4" fmla="*/ 288 w 327"/>
                <a:gd name="T5" fmla="*/ 147 h 149"/>
                <a:gd name="T6" fmla="*/ 293 w 327"/>
                <a:gd name="T7" fmla="*/ 146 h 149"/>
                <a:gd name="T8" fmla="*/ 299 w 327"/>
                <a:gd name="T9" fmla="*/ 141 h 149"/>
                <a:gd name="T10" fmla="*/ 304 w 327"/>
                <a:gd name="T11" fmla="*/ 138 h 149"/>
                <a:gd name="T12" fmla="*/ 309 w 327"/>
                <a:gd name="T13" fmla="*/ 133 h 149"/>
                <a:gd name="T14" fmla="*/ 313 w 327"/>
                <a:gd name="T15" fmla="*/ 127 h 149"/>
                <a:gd name="T16" fmla="*/ 317 w 327"/>
                <a:gd name="T17" fmla="*/ 119 h 149"/>
                <a:gd name="T18" fmla="*/ 320 w 327"/>
                <a:gd name="T19" fmla="*/ 111 h 149"/>
                <a:gd name="T20" fmla="*/ 322 w 327"/>
                <a:gd name="T21" fmla="*/ 104 h 149"/>
                <a:gd name="T22" fmla="*/ 324 w 327"/>
                <a:gd name="T23" fmla="*/ 94 h 149"/>
                <a:gd name="T24" fmla="*/ 324 w 327"/>
                <a:gd name="T25" fmla="*/ 85 h 149"/>
                <a:gd name="T26" fmla="*/ 326 w 327"/>
                <a:gd name="T27" fmla="*/ 77 h 149"/>
                <a:gd name="T28" fmla="*/ 326 w 327"/>
                <a:gd name="T29" fmla="*/ 67 h 149"/>
                <a:gd name="T30" fmla="*/ 324 w 327"/>
                <a:gd name="T31" fmla="*/ 58 h 149"/>
                <a:gd name="T32" fmla="*/ 323 w 327"/>
                <a:gd name="T33" fmla="*/ 49 h 149"/>
                <a:gd name="T34" fmla="*/ 320 w 327"/>
                <a:gd name="T35" fmla="*/ 41 h 149"/>
                <a:gd name="T36" fmla="*/ 317 w 327"/>
                <a:gd name="T37" fmla="*/ 32 h 149"/>
                <a:gd name="T38" fmla="*/ 314 w 327"/>
                <a:gd name="T39" fmla="*/ 26 h 149"/>
                <a:gd name="T40" fmla="*/ 311 w 327"/>
                <a:gd name="T41" fmla="*/ 20 h 149"/>
                <a:gd name="T42" fmla="*/ 306 w 327"/>
                <a:gd name="T43" fmla="*/ 13 h 149"/>
                <a:gd name="T44" fmla="*/ 301 w 327"/>
                <a:gd name="T45" fmla="*/ 9 h 149"/>
                <a:gd name="T46" fmla="*/ 296 w 327"/>
                <a:gd name="T47" fmla="*/ 5 h 149"/>
                <a:gd name="T48" fmla="*/ 289 w 327"/>
                <a:gd name="T49" fmla="*/ 2 h 149"/>
                <a:gd name="T50" fmla="*/ 284 w 327"/>
                <a:gd name="T51" fmla="*/ 0 h 149"/>
                <a:gd name="T52" fmla="*/ 278 w 327"/>
                <a:gd name="T53" fmla="*/ 0 h 149"/>
                <a:gd name="T54" fmla="*/ 277 w 327"/>
                <a:gd name="T55" fmla="*/ 0 h 149"/>
                <a:gd name="T56" fmla="*/ 277 w 327"/>
                <a:gd name="T57" fmla="*/ 0 h 149"/>
                <a:gd name="T58" fmla="*/ 50 w 327"/>
                <a:gd name="T59" fmla="*/ 0 h 149"/>
                <a:gd name="T60" fmla="*/ 50 w 327"/>
                <a:gd name="T61" fmla="*/ 0 h 149"/>
                <a:gd name="T62" fmla="*/ 44 w 327"/>
                <a:gd name="T63" fmla="*/ 0 h 149"/>
                <a:gd name="T64" fmla="*/ 39 w 327"/>
                <a:gd name="T65" fmla="*/ 2 h 149"/>
                <a:gd name="T66" fmla="*/ 33 w 327"/>
                <a:gd name="T67" fmla="*/ 5 h 149"/>
                <a:gd name="T68" fmla="*/ 28 w 327"/>
                <a:gd name="T69" fmla="*/ 8 h 149"/>
                <a:gd name="T70" fmla="*/ 23 w 327"/>
                <a:gd name="T71" fmla="*/ 11 h 149"/>
                <a:gd name="T72" fmla="*/ 18 w 327"/>
                <a:gd name="T73" fmla="*/ 17 h 149"/>
                <a:gd name="T74" fmla="*/ 14 w 327"/>
                <a:gd name="T75" fmla="*/ 22 h 149"/>
                <a:gd name="T76" fmla="*/ 10 w 327"/>
                <a:gd name="T77" fmla="*/ 29 h 149"/>
                <a:gd name="T78" fmla="*/ 7 w 327"/>
                <a:gd name="T79" fmla="*/ 37 h 149"/>
                <a:gd name="T80" fmla="*/ 4 w 327"/>
                <a:gd name="T81" fmla="*/ 46 h 149"/>
                <a:gd name="T82" fmla="*/ 2 w 327"/>
                <a:gd name="T83" fmla="*/ 54 h 149"/>
                <a:gd name="T84" fmla="*/ 1 w 327"/>
                <a:gd name="T85" fmla="*/ 63 h 149"/>
                <a:gd name="T86" fmla="*/ 0 w 327"/>
                <a:gd name="T87" fmla="*/ 73 h 149"/>
                <a:gd name="T88" fmla="*/ 1 w 327"/>
                <a:gd name="T89" fmla="*/ 81 h 149"/>
                <a:gd name="T90" fmla="*/ 1 w 327"/>
                <a:gd name="T91" fmla="*/ 90 h 149"/>
                <a:gd name="T92" fmla="*/ 3 w 327"/>
                <a:gd name="T93" fmla="*/ 99 h 149"/>
                <a:gd name="T94" fmla="*/ 5 w 327"/>
                <a:gd name="T95" fmla="*/ 108 h 149"/>
                <a:gd name="T96" fmla="*/ 8 w 327"/>
                <a:gd name="T97" fmla="*/ 116 h 149"/>
                <a:gd name="T98" fmla="*/ 11 w 327"/>
                <a:gd name="T99" fmla="*/ 123 h 149"/>
                <a:gd name="T100" fmla="*/ 15 w 327"/>
                <a:gd name="T101" fmla="*/ 131 h 149"/>
                <a:gd name="T102" fmla="*/ 19 w 327"/>
                <a:gd name="T103" fmla="*/ 135 h 149"/>
                <a:gd name="T104" fmla="*/ 25 w 327"/>
                <a:gd name="T105" fmla="*/ 140 h 149"/>
                <a:gd name="T106" fmla="*/ 30 w 327"/>
                <a:gd name="T107" fmla="*/ 144 h 149"/>
                <a:gd name="T108" fmla="*/ 35 w 327"/>
                <a:gd name="T109" fmla="*/ 147 h 149"/>
                <a:gd name="T110" fmla="*/ 41 w 327"/>
                <a:gd name="T111" fmla="*/ 148 h 149"/>
                <a:gd name="T112" fmla="*/ 46 w 327"/>
                <a:gd name="T113" fmla="*/ 148 h 149"/>
                <a:gd name="T114" fmla="*/ 277 w 327"/>
                <a:gd name="T115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7" h="149">
                  <a:moveTo>
                    <a:pt x="277" y="148"/>
                  </a:moveTo>
                  <a:lnTo>
                    <a:pt x="282" y="148"/>
                  </a:lnTo>
                  <a:lnTo>
                    <a:pt x="288" y="147"/>
                  </a:lnTo>
                  <a:lnTo>
                    <a:pt x="293" y="146"/>
                  </a:lnTo>
                  <a:lnTo>
                    <a:pt x="299" y="141"/>
                  </a:lnTo>
                  <a:lnTo>
                    <a:pt x="304" y="138"/>
                  </a:lnTo>
                  <a:lnTo>
                    <a:pt x="309" y="133"/>
                  </a:lnTo>
                  <a:lnTo>
                    <a:pt x="313" y="127"/>
                  </a:lnTo>
                  <a:lnTo>
                    <a:pt x="317" y="119"/>
                  </a:lnTo>
                  <a:lnTo>
                    <a:pt x="320" y="111"/>
                  </a:lnTo>
                  <a:lnTo>
                    <a:pt x="322" y="104"/>
                  </a:lnTo>
                  <a:lnTo>
                    <a:pt x="324" y="94"/>
                  </a:lnTo>
                  <a:lnTo>
                    <a:pt x="324" y="85"/>
                  </a:lnTo>
                  <a:lnTo>
                    <a:pt x="326" y="77"/>
                  </a:lnTo>
                  <a:lnTo>
                    <a:pt x="326" y="67"/>
                  </a:lnTo>
                  <a:lnTo>
                    <a:pt x="324" y="58"/>
                  </a:lnTo>
                  <a:lnTo>
                    <a:pt x="323" y="49"/>
                  </a:lnTo>
                  <a:lnTo>
                    <a:pt x="320" y="41"/>
                  </a:lnTo>
                  <a:lnTo>
                    <a:pt x="317" y="32"/>
                  </a:lnTo>
                  <a:lnTo>
                    <a:pt x="314" y="26"/>
                  </a:lnTo>
                  <a:lnTo>
                    <a:pt x="311" y="20"/>
                  </a:lnTo>
                  <a:lnTo>
                    <a:pt x="306" y="13"/>
                  </a:lnTo>
                  <a:lnTo>
                    <a:pt x="301" y="9"/>
                  </a:lnTo>
                  <a:lnTo>
                    <a:pt x="296" y="5"/>
                  </a:lnTo>
                  <a:lnTo>
                    <a:pt x="289" y="2"/>
                  </a:lnTo>
                  <a:lnTo>
                    <a:pt x="284" y="0"/>
                  </a:lnTo>
                  <a:lnTo>
                    <a:pt x="278" y="0"/>
                  </a:lnTo>
                  <a:lnTo>
                    <a:pt x="277" y="0"/>
                  </a:lnTo>
                  <a:lnTo>
                    <a:pt x="277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9" y="2"/>
                  </a:lnTo>
                  <a:lnTo>
                    <a:pt x="33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8" y="17"/>
                  </a:lnTo>
                  <a:lnTo>
                    <a:pt x="14" y="22"/>
                  </a:lnTo>
                  <a:lnTo>
                    <a:pt x="10" y="29"/>
                  </a:lnTo>
                  <a:lnTo>
                    <a:pt x="7" y="37"/>
                  </a:lnTo>
                  <a:lnTo>
                    <a:pt x="4" y="46"/>
                  </a:lnTo>
                  <a:lnTo>
                    <a:pt x="2" y="54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1"/>
                  </a:lnTo>
                  <a:lnTo>
                    <a:pt x="1" y="90"/>
                  </a:lnTo>
                  <a:lnTo>
                    <a:pt x="3" y="99"/>
                  </a:lnTo>
                  <a:lnTo>
                    <a:pt x="5" y="108"/>
                  </a:lnTo>
                  <a:lnTo>
                    <a:pt x="8" y="116"/>
                  </a:lnTo>
                  <a:lnTo>
                    <a:pt x="11" y="123"/>
                  </a:lnTo>
                  <a:lnTo>
                    <a:pt x="15" y="131"/>
                  </a:lnTo>
                  <a:lnTo>
                    <a:pt x="19" y="135"/>
                  </a:lnTo>
                  <a:lnTo>
                    <a:pt x="25" y="140"/>
                  </a:lnTo>
                  <a:lnTo>
                    <a:pt x="30" y="144"/>
                  </a:lnTo>
                  <a:lnTo>
                    <a:pt x="35" y="147"/>
                  </a:lnTo>
                  <a:lnTo>
                    <a:pt x="41" y="148"/>
                  </a:lnTo>
                  <a:lnTo>
                    <a:pt x="46" y="148"/>
                  </a:lnTo>
                  <a:lnTo>
                    <a:pt x="277" y="14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sp>
          <p:nvSpPr>
            <p:cNvPr id="66" name="Freeform 72"/>
            <p:cNvSpPr>
              <a:spLocks/>
            </p:cNvSpPr>
            <p:nvPr/>
          </p:nvSpPr>
          <p:spPr bwMode="auto">
            <a:xfrm>
              <a:off x="3786" y="1481"/>
              <a:ext cx="332" cy="150"/>
            </a:xfrm>
            <a:custGeom>
              <a:avLst/>
              <a:gdLst>
                <a:gd name="T0" fmla="*/ 282 w 332"/>
                <a:gd name="T1" fmla="*/ 149 h 150"/>
                <a:gd name="T2" fmla="*/ 287 w 332"/>
                <a:gd name="T3" fmla="*/ 149 h 150"/>
                <a:gd name="T4" fmla="*/ 292 w 332"/>
                <a:gd name="T5" fmla="*/ 148 h 150"/>
                <a:gd name="T6" fmla="*/ 299 w 332"/>
                <a:gd name="T7" fmla="*/ 147 h 150"/>
                <a:gd name="T8" fmla="*/ 303 w 332"/>
                <a:gd name="T9" fmla="*/ 142 h 150"/>
                <a:gd name="T10" fmla="*/ 309 w 332"/>
                <a:gd name="T11" fmla="*/ 139 h 150"/>
                <a:gd name="T12" fmla="*/ 314 w 332"/>
                <a:gd name="T13" fmla="*/ 134 h 150"/>
                <a:gd name="T14" fmla="*/ 318 w 332"/>
                <a:gd name="T15" fmla="*/ 128 h 150"/>
                <a:gd name="T16" fmla="*/ 322 w 332"/>
                <a:gd name="T17" fmla="*/ 120 h 150"/>
                <a:gd name="T18" fmla="*/ 325 w 332"/>
                <a:gd name="T19" fmla="*/ 112 h 150"/>
                <a:gd name="T20" fmla="*/ 328 w 332"/>
                <a:gd name="T21" fmla="*/ 105 h 150"/>
                <a:gd name="T22" fmla="*/ 329 w 332"/>
                <a:gd name="T23" fmla="*/ 95 h 150"/>
                <a:gd name="T24" fmla="*/ 330 w 332"/>
                <a:gd name="T25" fmla="*/ 85 h 150"/>
                <a:gd name="T26" fmla="*/ 331 w 332"/>
                <a:gd name="T27" fmla="*/ 78 h 150"/>
                <a:gd name="T28" fmla="*/ 331 w 332"/>
                <a:gd name="T29" fmla="*/ 67 h 150"/>
                <a:gd name="T30" fmla="*/ 329 w 332"/>
                <a:gd name="T31" fmla="*/ 58 h 150"/>
                <a:gd name="T32" fmla="*/ 328 w 332"/>
                <a:gd name="T33" fmla="*/ 50 h 150"/>
                <a:gd name="T34" fmla="*/ 326 w 332"/>
                <a:gd name="T35" fmla="*/ 41 h 150"/>
                <a:gd name="T36" fmla="*/ 323 w 332"/>
                <a:gd name="T37" fmla="*/ 33 h 150"/>
                <a:gd name="T38" fmla="*/ 320 w 332"/>
                <a:gd name="T39" fmla="*/ 26 h 150"/>
                <a:gd name="T40" fmla="*/ 316 w 332"/>
                <a:gd name="T41" fmla="*/ 20 h 150"/>
                <a:gd name="T42" fmla="*/ 310 w 332"/>
                <a:gd name="T43" fmla="*/ 13 h 150"/>
                <a:gd name="T44" fmla="*/ 306 w 332"/>
                <a:gd name="T45" fmla="*/ 9 h 150"/>
                <a:gd name="T46" fmla="*/ 301 w 332"/>
                <a:gd name="T47" fmla="*/ 5 h 150"/>
                <a:gd name="T48" fmla="*/ 295 w 332"/>
                <a:gd name="T49" fmla="*/ 2 h 150"/>
                <a:gd name="T50" fmla="*/ 289 w 332"/>
                <a:gd name="T51" fmla="*/ 0 h 150"/>
                <a:gd name="T52" fmla="*/ 283 w 332"/>
                <a:gd name="T53" fmla="*/ 0 h 150"/>
                <a:gd name="T54" fmla="*/ 281 w 332"/>
                <a:gd name="T55" fmla="*/ 0 h 150"/>
                <a:gd name="T56" fmla="*/ 282 w 332"/>
                <a:gd name="T57" fmla="*/ 0 h 150"/>
                <a:gd name="T58" fmla="*/ 51 w 332"/>
                <a:gd name="T59" fmla="*/ 0 h 150"/>
                <a:gd name="T60" fmla="*/ 45 w 332"/>
                <a:gd name="T61" fmla="*/ 0 h 150"/>
                <a:gd name="T62" fmla="*/ 39 w 332"/>
                <a:gd name="T63" fmla="*/ 2 h 150"/>
                <a:gd name="T64" fmla="*/ 34 w 332"/>
                <a:gd name="T65" fmla="*/ 5 h 150"/>
                <a:gd name="T66" fmla="*/ 28 w 332"/>
                <a:gd name="T67" fmla="*/ 8 h 150"/>
                <a:gd name="T68" fmla="*/ 23 w 332"/>
                <a:gd name="T69" fmla="*/ 11 h 150"/>
                <a:gd name="T70" fmla="*/ 19 w 332"/>
                <a:gd name="T71" fmla="*/ 18 h 150"/>
                <a:gd name="T72" fmla="*/ 14 w 332"/>
                <a:gd name="T73" fmla="*/ 22 h 150"/>
                <a:gd name="T74" fmla="*/ 10 w 332"/>
                <a:gd name="T75" fmla="*/ 30 h 150"/>
                <a:gd name="T76" fmla="*/ 7 w 332"/>
                <a:gd name="T77" fmla="*/ 37 h 150"/>
                <a:gd name="T78" fmla="*/ 4 w 332"/>
                <a:gd name="T79" fmla="*/ 47 h 150"/>
                <a:gd name="T80" fmla="*/ 2 w 332"/>
                <a:gd name="T81" fmla="*/ 55 h 150"/>
                <a:gd name="T82" fmla="*/ 1 w 332"/>
                <a:gd name="T83" fmla="*/ 63 h 150"/>
                <a:gd name="T84" fmla="*/ 0 w 332"/>
                <a:gd name="T85" fmla="*/ 73 h 150"/>
                <a:gd name="T86" fmla="*/ 1 w 332"/>
                <a:gd name="T87" fmla="*/ 82 h 150"/>
                <a:gd name="T88" fmla="*/ 1 w 332"/>
                <a:gd name="T89" fmla="*/ 91 h 150"/>
                <a:gd name="T90" fmla="*/ 3 w 332"/>
                <a:gd name="T91" fmla="*/ 100 h 150"/>
                <a:gd name="T92" fmla="*/ 5 w 332"/>
                <a:gd name="T93" fmla="*/ 108 h 150"/>
                <a:gd name="T94" fmla="*/ 8 w 332"/>
                <a:gd name="T95" fmla="*/ 117 h 150"/>
                <a:gd name="T96" fmla="*/ 11 w 332"/>
                <a:gd name="T97" fmla="*/ 124 h 150"/>
                <a:gd name="T98" fmla="*/ 15 w 332"/>
                <a:gd name="T99" fmla="*/ 131 h 150"/>
                <a:gd name="T100" fmla="*/ 20 w 332"/>
                <a:gd name="T101" fmla="*/ 136 h 150"/>
                <a:gd name="T102" fmla="*/ 25 w 332"/>
                <a:gd name="T103" fmla="*/ 141 h 150"/>
                <a:gd name="T104" fmla="*/ 30 w 332"/>
                <a:gd name="T105" fmla="*/ 145 h 150"/>
                <a:gd name="T106" fmla="*/ 37 w 332"/>
                <a:gd name="T107" fmla="*/ 148 h 150"/>
                <a:gd name="T108" fmla="*/ 41 w 332"/>
                <a:gd name="T109" fmla="*/ 149 h 150"/>
                <a:gd name="T110" fmla="*/ 47 w 332"/>
                <a:gd name="T111" fmla="*/ 149 h 150"/>
                <a:gd name="T112" fmla="*/ 282 w 332"/>
                <a:gd name="T113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2" h="150">
                  <a:moveTo>
                    <a:pt x="282" y="149"/>
                  </a:moveTo>
                  <a:lnTo>
                    <a:pt x="287" y="149"/>
                  </a:lnTo>
                  <a:lnTo>
                    <a:pt x="292" y="148"/>
                  </a:lnTo>
                  <a:lnTo>
                    <a:pt x="299" y="147"/>
                  </a:lnTo>
                  <a:lnTo>
                    <a:pt x="303" y="142"/>
                  </a:lnTo>
                  <a:lnTo>
                    <a:pt x="309" y="139"/>
                  </a:lnTo>
                  <a:lnTo>
                    <a:pt x="314" y="134"/>
                  </a:lnTo>
                  <a:lnTo>
                    <a:pt x="318" y="128"/>
                  </a:lnTo>
                  <a:lnTo>
                    <a:pt x="322" y="120"/>
                  </a:lnTo>
                  <a:lnTo>
                    <a:pt x="325" y="112"/>
                  </a:lnTo>
                  <a:lnTo>
                    <a:pt x="328" y="105"/>
                  </a:lnTo>
                  <a:lnTo>
                    <a:pt x="329" y="95"/>
                  </a:lnTo>
                  <a:lnTo>
                    <a:pt x="330" y="85"/>
                  </a:lnTo>
                  <a:lnTo>
                    <a:pt x="331" y="78"/>
                  </a:lnTo>
                  <a:lnTo>
                    <a:pt x="331" y="67"/>
                  </a:lnTo>
                  <a:lnTo>
                    <a:pt x="329" y="58"/>
                  </a:lnTo>
                  <a:lnTo>
                    <a:pt x="328" y="50"/>
                  </a:lnTo>
                  <a:lnTo>
                    <a:pt x="326" y="41"/>
                  </a:lnTo>
                  <a:lnTo>
                    <a:pt x="323" y="33"/>
                  </a:lnTo>
                  <a:lnTo>
                    <a:pt x="320" y="26"/>
                  </a:lnTo>
                  <a:lnTo>
                    <a:pt x="316" y="20"/>
                  </a:lnTo>
                  <a:lnTo>
                    <a:pt x="310" y="13"/>
                  </a:lnTo>
                  <a:lnTo>
                    <a:pt x="306" y="9"/>
                  </a:lnTo>
                  <a:lnTo>
                    <a:pt x="301" y="5"/>
                  </a:lnTo>
                  <a:lnTo>
                    <a:pt x="295" y="2"/>
                  </a:lnTo>
                  <a:lnTo>
                    <a:pt x="289" y="0"/>
                  </a:lnTo>
                  <a:lnTo>
                    <a:pt x="283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51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9" y="18"/>
                  </a:lnTo>
                  <a:lnTo>
                    <a:pt x="14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1" y="91"/>
                  </a:lnTo>
                  <a:lnTo>
                    <a:pt x="3" y="100"/>
                  </a:lnTo>
                  <a:lnTo>
                    <a:pt x="5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5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7" y="148"/>
                  </a:lnTo>
                  <a:lnTo>
                    <a:pt x="41" y="149"/>
                  </a:lnTo>
                  <a:lnTo>
                    <a:pt x="47" y="149"/>
                  </a:lnTo>
                  <a:lnTo>
                    <a:pt x="282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67" name="Freeform 73"/>
            <p:cNvSpPr>
              <a:spLocks/>
            </p:cNvSpPr>
            <p:nvPr/>
          </p:nvSpPr>
          <p:spPr bwMode="auto">
            <a:xfrm>
              <a:off x="4365" y="1483"/>
              <a:ext cx="331" cy="150"/>
            </a:xfrm>
            <a:custGeom>
              <a:avLst/>
              <a:gdLst>
                <a:gd name="T0" fmla="*/ 280 w 331"/>
                <a:gd name="T1" fmla="*/ 149 h 150"/>
                <a:gd name="T2" fmla="*/ 286 w 331"/>
                <a:gd name="T3" fmla="*/ 149 h 150"/>
                <a:gd name="T4" fmla="*/ 291 w 331"/>
                <a:gd name="T5" fmla="*/ 148 h 150"/>
                <a:gd name="T6" fmla="*/ 297 w 331"/>
                <a:gd name="T7" fmla="*/ 147 h 150"/>
                <a:gd name="T8" fmla="*/ 301 w 331"/>
                <a:gd name="T9" fmla="*/ 142 h 150"/>
                <a:gd name="T10" fmla="*/ 307 w 331"/>
                <a:gd name="T11" fmla="*/ 139 h 150"/>
                <a:gd name="T12" fmla="*/ 312 w 331"/>
                <a:gd name="T13" fmla="*/ 134 h 150"/>
                <a:gd name="T14" fmla="*/ 316 w 331"/>
                <a:gd name="T15" fmla="*/ 128 h 150"/>
                <a:gd name="T16" fmla="*/ 320 w 331"/>
                <a:gd name="T17" fmla="*/ 120 h 150"/>
                <a:gd name="T18" fmla="*/ 324 w 331"/>
                <a:gd name="T19" fmla="*/ 112 h 150"/>
                <a:gd name="T20" fmla="*/ 326 w 331"/>
                <a:gd name="T21" fmla="*/ 105 h 150"/>
                <a:gd name="T22" fmla="*/ 327 w 331"/>
                <a:gd name="T23" fmla="*/ 95 h 150"/>
                <a:gd name="T24" fmla="*/ 328 w 331"/>
                <a:gd name="T25" fmla="*/ 85 h 150"/>
                <a:gd name="T26" fmla="*/ 330 w 331"/>
                <a:gd name="T27" fmla="*/ 78 h 150"/>
                <a:gd name="T28" fmla="*/ 330 w 331"/>
                <a:gd name="T29" fmla="*/ 67 h 150"/>
                <a:gd name="T30" fmla="*/ 327 w 331"/>
                <a:gd name="T31" fmla="*/ 58 h 150"/>
                <a:gd name="T32" fmla="*/ 327 w 331"/>
                <a:gd name="T33" fmla="*/ 50 h 150"/>
                <a:gd name="T34" fmla="*/ 324 w 331"/>
                <a:gd name="T35" fmla="*/ 41 h 150"/>
                <a:gd name="T36" fmla="*/ 321 w 331"/>
                <a:gd name="T37" fmla="*/ 33 h 150"/>
                <a:gd name="T38" fmla="*/ 318 w 331"/>
                <a:gd name="T39" fmla="*/ 26 h 150"/>
                <a:gd name="T40" fmla="*/ 314 w 331"/>
                <a:gd name="T41" fmla="*/ 20 h 150"/>
                <a:gd name="T42" fmla="*/ 308 w 331"/>
                <a:gd name="T43" fmla="*/ 13 h 150"/>
                <a:gd name="T44" fmla="*/ 305 w 331"/>
                <a:gd name="T45" fmla="*/ 9 h 150"/>
                <a:gd name="T46" fmla="*/ 299 w 331"/>
                <a:gd name="T47" fmla="*/ 5 h 150"/>
                <a:gd name="T48" fmla="*/ 293 w 331"/>
                <a:gd name="T49" fmla="*/ 2 h 150"/>
                <a:gd name="T50" fmla="*/ 287 w 331"/>
                <a:gd name="T51" fmla="*/ 0 h 150"/>
                <a:gd name="T52" fmla="*/ 281 w 331"/>
                <a:gd name="T53" fmla="*/ 0 h 150"/>
                <a:gd name="T54" fmla="*/ 279 w 331"/>
                <a:gd name="T55" fmla="*/ 0 h 150"/>
                <a:gd name="T56" fmla="*/ 280 w 331"/>
                <a:gd name="T57" fmla="*/ 0 h 150"/>
                <a:gd name="T58" fmla="*/ 51 w 331"/>
                <a:gd name="T59" fmla="*/ 0 h 150"/>
                <a:gd name="T60" fmla="*/ 50 w 331"/>
                <a:gd name="T61" fmla="*/ 0 h 150"/>
                <a:gd name="T62" fmla="*/ 45 w 331"/>
                <a:gd name="T63" fmla="*/ 0 h 150"/>
                <a:gd name="T64" fmla="*/ 39 w 331"/>
                <a:gd name="T65" fmla="*/ 2 h 150"/>
                <a:gd name="T66" fmla="*/ 34 w 331"/>
                <a:gd name="T67" fmla="*/ 5 h 150"/>
                <a:gd name="T68" fmla="*/ 29 w 331"/>
                <a:gd name="T69" fmla="*/ 8 h 150"/>
                <a:gd name="T70" fmla="*/ 23 w 331"/>
                <a:gd name="T71" fmla="*/ 11 h 150"/>
                <a:gd name="T72" fmla="*/ 18 w 331"/>
                <a:gd name="T73" fmla="*/ 18 h 150"/>
                <a:gd name="T74" fmla="*/ 13 w 331"/>
                <a:gd name="T75" fmla="*/ 22 h 150"/>
                <a:gd name="T76" fmla="*/ 10 w 331"/>
                <a:gd name="T77" fmla="*/ 30 h 150"/>
                <a:gd name="T78" fmla="*/ 7 w 331"/>
                <a:gd name="T79" fmla="*/ 37 h 150"/>
                <a:gd name="T80" fmla="*/ 4 w 331"/>
                <a:gd name="T81" fmla="*/ 47 h 150"/>
                <a:gd name="T82" fmla="*/ 2 w 331"/>
                <a:gd name="T83" fmla="*/ 55 h 150"/>
                <a:gd name="T84" fmla="*/ 1 w 331"/>
                <a:gd name="T85" fmla="*/ 63 h 150"/>
                <a:gd name="T86" fmla="*/ 0 w 331"/>
                <a:gd name="T87" fmla="*/ 73 h 150"/>
                <a:gd name="T88" fmla="*/ 1 w 331"/>
                <a:gd name="T89" fmla="*/ 82 h 150"/>
                <a:gd name="T90" fmla="*/ 2 w 331"/>
                <a:gd name="T91" fmla="*/ 91 h 150"/>
                <a:gd name="T92" fmla="*/ 3 w 331"/>
                <a:gd name="T93" fmla="*/ 100 h 150"/>
                <a:gd name="T94" fmla="*/ 6 w 331"/>
                <a:gd name="T95" fmla="*/ 108 h 150"/>
                <a:gd name="T96" fmla="*/ 8 w 331"/>
                <a:gd name="T97" fmla="*/ 117 h 150"/>
                <a:gd name="T98" fmla="*/ 12 w 331"/>
                <a:gd name="T99" fmla="*/ 124 h 150"/>
                <a:gd name="T100" fmla="*/ 16 w 331"/>
                <a:gd name="T101" fmla="*/ 131 h 150"/>
                <a:gd name="T102" fmla="*/ 20 w 331"/>
                <a:gd name="T103" fmla="*/ 136 h 150"/>
                <a:gd name="T104" fmla="*/ 25 w 331"/>
                <a:gd name="T105" fmla="*/ 141 h 150"/>
                <a:gd name="T106" fmla="*/ 30 w 331"/>
                <a:gd name="T107" fmla="*/ 145 h 150"/>
                <a:gd name="T108" fmla="*/ 36 w 331"/>
                <a:gd name="T109" fmla="*/ 148 h 150"/>
                <a:gd name="T110" fmla="*/ 42 w 331"/>
                <a:gd name="T111" fmla="*/ 149 h 150"/>
                <a:gd name="T112" fmla="*/ 46 w 331"/>
                <a:gd name="T113" fmla="*/ 149 h 150"/>
                <a:gd name="T114" fmla="*/ 280 w 331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1" h="150">
                  <a:moveTo>
                    <a:pt x="280" y="149"/>
                  </a:moveTo>
                  <a:lnTo>
                    <a:pt x="286" y="149"/>
                  </a:lnTo>
                  <a:lnTo>
                    <a:pt x="291" y="148"/>
                  </a:lnTo>
                  <a:lnTo>
                    <a:pt x="297" y="147"/>
                  </a:lnTo>
                  <a:lnTo>
                    <a:pt x="301" y="142"/>
                  </a:lnTo>
                  <a:lnTo>
                    <a:pt x="307" y="139"/>
                  </a:lnTo>
                  <a:lnTo>
                    <a:pt x="312" y="134"/>
                  </a:lnTo>
                  <a:lnTo>
                    <a:pt x="316" y="128"/>
                  </a:lnTo>
                  <a:lnTo>
                    <a:pt x="320" y="120"/>
                  </a:lnTo>
                  <a:lnTo>
                    <a:pt x="324" y="112"/>
                  </a:lnTo>
                  <a:lnTo>
                    <a:pt x="326" y="105"/>
                  </a:lnTo>
                  <a:lnTo>
                    <a:pt x="327" y="95"/>
                  </a:lnTo>
                  <a:lnTo>
                    <a:pt x="328" y="85"/>
                  </a:lnTo>
                  <a:lnTo>
                    <a:pt x="330" y="78"/>
                  </a:lnTo>
                  <a:lnTo>
                    <a:pt x="330" y="67"/>
                  </a:lnTo>
                  <a:lnTo>
                    <a:pt x="327" y="58"/>
                  </a:lnTo>
                  <a:lnTo>
                    <a:pt x="327" y="50"/>
                  </a:lnTo>
                  <a:lnTo>
                    <a:pt x="324" y="41"/>
                  </a:lnTo>
                  <a:lnTo>
                    <a:pt x="321" y="33"/>
                  </a:lnTo>
                  <a:lnTo>
                    <a:pt x="318" y="26"/>
                  </a:lnTo>
                  <a:lnTo>
                    <a:pt x="314" y="20"/>
                  </a:lnTo>
                  <a:lnTo>
                    <a:pt x="308" y="13"/>
                  </a:lnTo>
                  <a:lnTo>
                    <a:pt x="305" y="9"/>
                  </a:lnTo>
                  <a:lnTo>
                    <a:pt x="299" y="5"/>
                  </a:lnTo>
                  <a:lnTo>
                    <a:pt x="293" y="2"/>
                  </a:lnTo>
                  <a:lnTo>
                    <a:pt x="287" y="0"/>
                  </a:lnTo>
                  <a:lnTo>
                    <a:pt x="281" y="0"/>
                  </a:lnTo>
                  <a:lnTo>
                    <a:pt x="279" y="0"/>
                  </a:lnTo>
                  <a:lnTo>
                    <a:pt x="280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2" y="91"/>
                  </a:lnTo>
                  <a:lnTo>
                    <a:pt x="3" y="100"/>
                  </a:lnTo>
                  <a:lnTo>
                    <a:pt x="6" y="108"/>
                  </a:lnTo>
                  <a:lnTo>
                    <a:pt x="8" y="117"/>
                  </a:lnTo>
                  <a:lnTo>
                    <a:pt x="12" y="124"/>
                  </a:lnTo>
                  <a:lnTo>
                    <a:pt x="16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2" y="149"/>
                  </a:lnTo>
                  <a:lnTo>
                    <a:pt x="46" y="149"/>
                  </a:lnTo>
                  <a:lnTo>
                    <a:pt x="280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ɛ̃</a:t>
              </a:r>
            </a:p>
          </p:txBody>
        </p:sp>
        <p:sp>
          <p:nvSpPr>
            <p:cNvPr id="68" name="Freeform 74"/>
            <p:cNvSpPr>
              <a:spLocks/>
            </p:cNvSpPr>
            <p:nvPr/>
          </p:nvSpPr>
          <p:spPr bwMode="auto">
            <a:xfrm>
              <a:off x="4944" y="1481"/>
              <a:ext cx="331" cy="150"/>
            </a:xfrm>
            <a:custGeom>
              <a:avLst/>
              <a:gdLst>
                <a:gd name="T0" fmla="*/ 281 w 331"/>
                <a:gd name="T1" fmla="*/ 149 h 150"/>
                <a:gd name="T2" fmla="*/ 286 w 331"/>
                <a:gd name="T3" fmla="*/ 149 h 150"/>
                <a:gd name="T4" fmla="*/ 291 w 331"/>
                <a:gd name="T5" fmla="*/ 148 h 150"/>
                <a:gd name="T6" fmla="*/ 298 w 331"/>
                <a:gd name="T7" fmla="*/ 147 h 150"/>
                <a:gd name="T8" fmla="*/ 303 w 331"/>
                <a:gd name="T9" fmla="*/ 142 h 150"/>
                <a:gd name="T10" fmla="*/ 308 w 331"/>
                <a:gd name="T11" fmla="*/ 139 h 150"/>
                <a:gd name="T12" fmla="*/ 313 w 331"/>
                <a:gd name="T13" fmla="*/ 134 h 150"/>
                <a:gd name="T14" fmla="*/ 317 w 331"/>
                <a:gd name="T15" fmla="*/ 128 h 150"/>
                <a:gd name="T16" fmla="*/ 321 w 331"/>
                <a:gd name="T17" fmla="*/ 120 h 150"/>
                <a:gd name="T18" fmla="*/ 324 w 331"/>
                <a:gd name="T19" fmla="*/ 112 h 150"/>
                <a:gd name="T20" fmla="*/ 326 w 331"/>
                <a:gd name="T21" fmla="*/ 105 h 150"/>
                <a:gd name="T22" fmla="*/ 328 w 331"/>
                <a:gd name="T23" fmla="*/ 95 h 150"/>
                <a:gd name="T24" fmla="*/ 329 w 331"/>
                <a:gd name="T25" fmla="*/ 85 h 150"/>
                <a:gd name="T26" fmla="*/ 330 w 331"/>
                <a:gd name="T27" fmla="*/ 78 h 150"/>
                <a:gd name="T28" fmla="*/ 330 w 331"/>
                <a:gd name="T29" fmla="*/ 67 h 150"/>
                <a:gd name="T30" fmla="*/ 328 w 331"/>
                <a:gd name="T31" fmla="*/ 58 h 150"/>
                <a:gd name="T32" fmla="*/ 327 w 331"/>
                <a:gd name="T33" fmla="*/ 50 h 150"/>
                <a:gd name="T34" fmla="*/ 325 w 331"/>
                <a:gd name="T35" fmla="*/ 41 h 150"/>
                <a:gd name="T36" fmla="*/ 322 w 331"/>
                <a:gd name="T37" fmla="*/ 33 h 150"/>
                <a:gd name="T38" fmla="*/ 319 w 331"/>
                <a:gd name="T39" fmla="*/ 26 h 150"/>
                <a:gd name="T40" fmla="*/ 315 w 331"/>
                <a:gd name="T41" fmla="*/ 20 h 150"/>
                <a:gd name="T42" fmla="*/ 309 w 331"/>
                <a:gd name="T43" fmla="*/ 13 h 150"/>
                <a:gd name="T44" fmla="*/ 305 w 331"/>
                <a:gd name="T45" fmla="*/ 9 h 150"/>
                <a:gd name="T46" fmla="*/ 300 w 331"/>
                <a:gd name="T47" fmla="*/ 5 h 150"/>
                <a:gd name="T48" fmla="*/ 294 w 331"/>
                <a:gd name="T49" fmla="*/ 2 h 150"/>
                <a:gd name="T50" fmla="*/ 287 w 331"/>
                <a:gd name="T51" fmla="*/ 0 h 150"/>
                <a:gd name="T52" fmla="*/ 282 w 331"/>
                <a:gd name="T53" fmla="*/ 0 h 150"/>
                <a:gd name="T54" fmla="*/ 280 w 331"/>
                <a:gd name="T55" fmla="*/ 0 h 150"/>
                <a:gd name="T56" fmla="*/ 281 w 331"/>
                <a:gd name="T57" fmla="*/ 0 h 150"/>
                <a:gd name="T58" fmla="*/ 51 w 331"/>
                <a:gd name="T59" fmla="*/ 0 h 150"/>
                <a:gd name="T60" fmla="*/ 50 w 331"/>
                <a:gd name="T61" fmla="*/ 0 h 150"/>
                <a:gd name="T62" fmla="*/ 45 w 331"/>
                <a:gd name="T63" fmla="*/ 0 h 150"/>
                <a:gd name="T64" fmla="*/ 40 w 331"/>
                <a:gd name="T65" fmla="*/ 2 h 150"/>
                <a:gd name="T66" fmla="*/ 34 w 331"/>
                <a:gd name="T67" fmla="*/ 5 h 150"/>
                <a:gd name="T68" fmla="*/ 29 w 331"/>
                <a:gd name="T69" fmla="*/ 8 h 150"/>
                <a:gd name="T70" fmla="*/ 24 w 331"/>
                <a:gd name="T71" fmla="*/ 11 h 150"/>
                <a:gd name="T72" fmla="*/ 19 w 331"/>
                <a:gd name="T73" fmla="*/ 18 h 150"/>
                <a:gd name="T74" fmla="*/ 13 w 331"/>
                <a:gd name="T75" fmla="*/ 22 h 150"/>
                <a:gd name="T76" fmla="*/ 10 w 331"/>
                <a:gd name="T77" fmla="*/ 30 h 150"/>
                <a:gd name="T78" fmla="*/ 7 w 331"/>
                <a:gd name="T79" fmla="*/ 37 h 150"/>
                <a:gd name="T80" fmla="*/ 4 w 331"/>
                <a:gd name="T81" fmla="*/ 47 h 150"/>
                <a:gd name="T82" fmla="*/ 3 w 331"/>
                <a:gd name="T83" fmla="*/ 55 h 150"/>
                <a:gd name="T84" fmla="*/ 2 w 331"/>
                <a:gd name="T85" fmla="*/ 63 h 150"/>
                <a:gd name="T86" fmla="*/ 0 w 331"/>
                <a:gd name="T87" fmla="*/ 73 h 150"/>
                <a:gd name="T88" fmla="*/ 1 w 331"/>
                <a:gd name="T89" fmla="*/ 82 h 150"/>
                <a:gd name="T90" fmla="*/ 2 w 331"/>
                <a:gd name="T91" fmla="*/ 91 h 150"/>
                <a:gd name="T92" fmla="*/ 3 w 331"/>
                <a:gd name="T93" fmla="*/ 100 h 150"/>
                <a:gd name="T94" fmla="*/ 6 w 331"/>
                <a:gd name="T95" fmla="*/ 108 h 150"/>
                <a:gd name="T96" fmla="*/ 8 w 331"/>
                <a:gd name="T97" fmla="*/ 117 h 150"/>
                <a:gd name="T98" fmla="*/ 11 w 331"/>
                <a:gd name="T99" fmla="*/ 124 h 150"/>
                <a:gd name="T100" fmla="*/ 16 w 331"/>
                <a:gd name="T101" fmla="*/ 131 h 150"/>
                <a:gd name="T102" fmla="*/ 20 w 331"/>
                <a:gd name="T103" fmla="*/ 136 h 150"/>
                <a:gd name="T104" fmla="*/ 25 w 331"/>
                <a:gd name="T105" fmla="*/ 141 h 150"/>
                <a:gd name="T106" fmla="*/ 31 w 331"/>
                <a:gd name="T107" fmla="*/ 145 h 150"/>
                <a:gd name="T108" fmla="*/ 36 w 331"/>
                <a:gd name="T109" fmla="*/ 148 h 150"/>
                <a:gd name="T110" fmla="*/ 41 w 331"/>
                <a:gd name="T111" fmla="*/ 149 h 150"/>
                <a:gd name="T112" fmla="*/ 48 w 331"/>
                <a:gd name="T113" fmla="*/ 149 h 150"/>
                <a:gd name="T114" fmla="*/ 281 w 331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1" h="150">
                  <a:moveTo>
                    <a:pt x="281" y="149"/>
                  </a:moveTo>
                  <a:lnTo>
                    <a:pt x="286" y="149"/>
                  </a:lnTo>
                  <a:lnTo>
                    <a:pt x="291" y="148"/>
                  </a:lnTo>
                  <a:lnTo>
                    <a:pt x="298" y="147"/>
                  </a:lnTo>
                  <a:lnTo>
                    <a:pt x="303" y="142"/>
                  </a:lnTo>
                  <a:lnTo>
                    <a:pt x="308" y="139"/>
                  </a:lnTo>
                  <a:lnTo>
                    <a:pt x="313" y="134"/>
                  </a:lnTo>
                  <a:lnTo>
                    <a:pt x="317" y="128"/>
                  </a:lnTo>
                  <a:lnTo>
                    <a:pt x="321" y="120"/>
                  </a:lnTo>
                  <a:lnTo>
                    <a:pt x="324" y="112"/>
                  </a:lnTo>
                  <a:lnTo>
                    <a:pt x="326" y="105"/>
                  </a:lnTo>
                  <a:lnTo>
                    <a:pt x="328" y="95"/>
                  </a:lnTo>
                  <a:lnTo>
                    <a:pt x="329" y="85"/>
                  </a:lnTo>
                  <a:lnTo>
                    <a:pt x="330" y="78"/>
                  </a:lnTo>
                  <a:lnTo>
                    <a:pt x="330" y="67"/>
                  </a:lnTo>
                  <a:lnTo>
                    <a:pt x="328" y="58"/>
                  </a:lnTo>
                  <a:lnTo>
                    <a:pt x="327" y="50"/>
                  </a:lnTo>
                  <a:lnTo>
                    <a:pt x="325" y="41"/>
                  </a:lnTo>
                  <a:lnTo>
                    <a:pt x="322" y="33"/>
                  </a:lnTo>
                  <a:lnTo>
                    <a:pt x="319" y="26"/>
                  </a:lnTo>
                  <a:lnTo>
                    <a:pt x="315" y="20"/>
                  </a:lnTo>
                  <a:lnTo>
                    <a:pt x="309" y="13"/>
                  </a:lnTo>
                  <a:lnTo>
                    <a:pt x="305" y="9"/>
                  </a:lnTo>
                  <a:lnTo>
                    <a:pt x="300" y="5"/>
                  </a:lnTo>
                  <a:lnTo>
                    <a:pt x="294" y="2"/>
                  </a:lnTo>
                  <a:lnTo>
                    <a:pt x="287" y="0"/>
                  </a:lnTo>
                  <a:lnTo>
                    <a:pt x="282" y="0"/>
                  </a:lnTo>
                  <a:lnTo>
                    <a:pt x="280" y="0"/>
                  </a:lnTo>
                  <a:lnTo>
                    <a:pt x="281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8"/>
                  </a:lnTo>
                  <a:lnTo>
                    <a:pt x="13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3" y="55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2" y="91"/>
                  </a:lnTo>
                  <a:lnTo>
                    <a:pt x="3" y="100"/>
                  </a:lnTo>
                  <a:lnTo>
                    <a:pt x="6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6" y="131"/>
                  </a:lnTo>
                  <a:lnTo>
                    <a:pt x="20" y="136"/>
                  </a:lnTo>
                  <a:lnTo>
                    <a:pt x="25" y="141"/>
                  </a:lnTo>
                  <a:lnTo>
                    <a:pt x="31" y="145"/>
                  </a:lnTo>
                  <a:lnTo>
                    <a:pt x="36" y="148"/>
                  </a:lnTo>
                  <a:lnTo>
                    <a:pt x="41" y="149"/>
                  </a:lnTo>
                  <a:lnTo>
                    <a:pt x="48" y="149"/>
                  </a:lnTo>
                  <a:lnTo>
                    <a:pt x="281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</a:p>
          </p:txBody>
        </p:sp>
        <p:sp>
          <p:nvSpPr>
            <p:cNvPr id="69" name="Line 75"/>
            <p:cNvSpPr>
              <a:spLocks noChangeShapeType="1"/>
            </p:cNvSpPr>
            <p:nvPr/>
          </p:nvSpPr>
          <p:spPr bwMode="auto">
            <a:xfrm>
              <a:off x="3538" y="1433"/>
              <a:ext cx="244" cy="1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Line 76"/>
            <p:cNvSpPr>
              <a:spLocks noChangeShapeType="1"/>
            </p:cNvSpPr>
            <p:nvPr/>
          </p:nvSpPr>
          <p:spPr bwMode="auto">
            <a:xfrm flipV="1">
              <a:off x="5284" y="1430"/>
              <a:ext cx="229" cy="12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77"/>
            <p:cNvSpPr>
              <a:spLocks/>
            </p:cNvSpPr>
            <p:nvPr/>
          </p:nvSpPr>
          <p:spPr bwMode="auto">
            <a:xfrm>
              <a:off x="5517" y="1360"/>
              <a:ext cx="332" cy="149"/>
            </a:xfrm>
            <a:custGeom>
              <a:avLst/>
              <a:gdLst>
                <a:gd name="T0" fmla="*/ 282 w 332"/>
                <a:gd name="T1" fmla="*/ 148 h 149"/>
                <a:gd name="T2" fmla="*/ 287 w 332"/>
                <a:gd name="T3" fmla="*/ 148 h 149"/>
                <a:gd name="T4" fmla="*/ 292 w 332"/>
                <a:gd name="T5" fmla="*/ 147 h 149"/>
                <a:gd name="T6" fmla="*/ 298 w 332"/>
                <a:gd name="T7" fmla="*/ 146 h 149"/>
                <a:gd name="T8" fmla="*/ 304 w 332"/>
                <a:gd name="T9" fmla="*/ 141 h 149"/>
                <a:gd name="T10" fmla="*/ 309 w 332"/>
                <a:gd name="T11" fmla="*/ 138 h 149"/>
                <a:gd name="T12" fmla="*/ 314 w 332"/>
                <a:gd name="T13" fmla="*/ 133 h 149"/>
                <a:gd name="T14" fmla="*/ 318 w 332"/>
                <a:gd name="T15" fmla="*/ 127 h 149"/>
                <a:gd name="T16" fmla="*/ 322 w 332"/>
                <a:gd name="T17" fmla="*/ 119 h 149"/>
                <a:gd name="T18" fmla="*/ 325 w 332"/>
                <a:gd name="T19" fmla="*/ 111 h 149"/>
                <a:gd name="T20" fmla="*/ 327 w 332"/>
                <a:gd name="T21" fmla="*/ 104 h 149"/>
                <a:gd name="T22" fmla="*/ 329 w 332"/>
                <a:gd name="T23" fmla="*/ 94 h 149"/>
                <a:gd name="T24" fmla="*/ 330 w 332"/>
                <a:gd name="T25" fmla="*/ 85 h 149"/>
                <a:gd name="T26" fmla="*/ 331 w 332"/>
                <a:gd name="T27" fmla="*/ 77 h 149"/>
                <a:gd name="T28" fmla="*/ 331 w 332"/>
                <a:gd name="T29" fmla="*/ 67 h 149"/>
                <a:gd name="T30" fmla="*/ 329 w 332"/>
                <a:gd name="T31" fmla="*/ 58 h 149"/>
                <a:gd name="T32" fmla="*/ 328 w 332"/>
                <a:gd name="T33" fmla="*/ 49 h 149"/>
                <a:gd name="T34" fmla="*/ 326 w 332"/>
                <a:gd name="T35" fmla="*/ 41 h 149"/>
                <a:gd name="T36" fmla="*/ 323 w 332"/>
                <a:gd name="T37" fmla="*/ 32 h 149"/>
                <a:gd name="T38" fmla="*/ 320 w 332"/>
                <a:gd name="T39" fmla="*/ 26 h 149"/>
                <a:gd name="T40" fmla="*/ 316 w 332"/>
                <a:gd name="T41" fmla="*/ 20 h 149"/>
                <a:gd name="T42" fmla="*/ 310 w 332"/>
                <a:gd name="T43" fmla="*/ 13 h 149"/>
                <a:gd name="T44" fmla="*/ 306 w 332"/>
                <a:gd name="T45" fmla="*/ 9 h 149"/>
                <a:gd name="T46" fmla="*/ 301 w 332"/>
                <a:gd name="T47" fmla="*/ 5 h 149"/>
                <a:gd name="T48" fmla="*/ 294 w 332"/>
                <a:gd name="T49" fmla="*/ 2 h 149"/>
                <a:gd name="T50" fmla="*/ 288 w 332"/>
                <a:gd name="T51" fmla="*/ 0 h 149"/>
                <a:gd name="T52" fmla="*/ 283 w 332"/>
                <a:gd name="T53" fmla="*/ 0 h 149"/>
                <a:gd name="T54" fmla="*/ 281 w 332"/>
                <a:gd name="T55" fmla="*/ 0 h 149"/>
                <a:gd name="T56" fmla="*/ 282 w 332"/>
                <a:gd name="T57" fmla="*/ 0 h 149"/>
                <a:gd name="T58" fmla="*/ 51 w 332"/>
                <a:gd name="T59" fmla="*/ 0 h 149"/>
                <a:gd name="T60" fmla="*/ 51 w 332"/>
                <a:gd name="T61" fmla="*/ 0 h 149"/>
                <a:gd name="T62" fmla="*/ 45 w 332"/>
                <a:gd name="T63" fmla="*/ 0 h 149"/>
                <a:gd name="T64" fmla="*/ 40 w 332"/>
                <a:gd name="T65" fmla="*/ 2 h 149"/>
                <a:gd name="T66" fmla="*/ 34 w 332"/>
                <a:gd name="T67" fmla="*/ 5 h 149"/>
                <a:gd name="T68" fmla="*/ 29 w 332"/>
                <a:gd name="T69" fmla="*/ 8 h 149"/>
                <a:gd name="T70" fmla="*/ 24 w 332"/>
                <a:gd name="T71" fmla="*/ 11 h 149"/>
                <a:gd name="T72" fmla="*/ 19 w 332"/>
                <a:gd name="T73" fmla="*/ 17 h 149"/>
                <a:gd name="T74" fmla="*/ 13 w 332"/>
                <a:gd name="T75" fmla="*/ 22 h 149"/>
                <a:gd name="T76" fmla="*/ 10 w 332"/>
                <a:gd name="T77" fmla="*/ 29 h 149"/>
                <a:gd name="T78" fmla="*/ 7 w 332"/>
                <a:gd name="T79" fmla="*/ 37 h 149"/>
                <a:gd name="T80" fmla="*/ 4 w 332"/>
                <a:gd name="T81" fmla="*/ 46 h 149"/>
                <a:gd name="T82" fmla="*/ 3 w 332"/>
                <a:gd name="T83" fmla="*/ 54 h 149"/>
                <a:gd name="T84" fmla="*/ 2 w 332"/>
                <a:gd name="T85" fmla="*/ 63 h 149"/>
                <a:gd name="T86" fmla="*/ 0 w 332"/>
                <a:gd name="T87" fmla="*/ 73 h 149"/>
                <a:gd name="T88" fmla="*/ 1 w 332"/>
                <a:gd name="T89" fmla="*/ 81 h 149"/>
                <a:gd name="T90" fmla="*/ 2 w 332"/>
                <a:gd name="T91" fmla="*/ 90 h 149"/>
                <a:gd name="T92" fmla="*/ 3 w 332"/>
                <a:gd name="T93" fmla="*/ 99 h 149"/>
                <a:gd name="T94" fmla="*/ 6 w 332"/>
                <a:gd name="T95" fmla="*/ 108 h 149"/>
                <a:gd name="T96" fmla="*/ 8 w 332"/>
                <a:gd name="T97" fmla="*/ 116 h 149"/>
                <a:gd name="T98" fmla="*/ 11 w 332"/>
                <a:gd name="T99" fmla="*/ 123 h 149"/>
                <a:gd name="T100" fmla="*/ 16 w 332"/>
                <a:gd name="T101" fmla="*/ 131 h 149"/>
                <a:gd name="T102" fmla="*/ 20 w 332"/>
                <a:gd name="T103" fmla="*/ 135 h 149"/>
                <a:gd name="T104" fmla="*/ 25 w 332"/>
                <a:gd name="T105" fmla="*/ 140 h 149"/>
                <a:gd name="T106" fmla="*/ 31 w 332"/>
                <a:gd name="T107" fmla="*/ 144 h 149"/>
                <a:gd name="T108" fmla="*/ 37 w 332"/>
                <a:gd name="T109" fmla="*/ 147 h 149"/>
                <a:gd name="T110" fmla="*/ 42 w 332"/>
                <a:gd name="T111" fmla="*/ 148 h 149"/>
                <a:gd name="T112" fmla="*/ 48 w 332"/>
                <a:gd name="T113" fmla="*/ 148 h 149"/>
                <a:gd name="T114" fmla="*/ 282 w 332"/>
                <a:gd name="T115" fmla="*/ 14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2" h="149">
                  <a:moveTo>
                    <a:pt x="282" y="148"/>
                  </a:moveTo>
                  <a:lnTo>
                    <a:pt x="287" y="148"/>
                  </a:lnTo>
                  <a:lnTo>
                    <a:pt x="292" y="147"/>
                  </a:lnTo>
                  <a:lnTo>
                    <a:pt x="298" y="146"/>
                  </a:lnTo>
                  <a:lnTo>
                    <a:pt x="304" y="141"/>
                  </a:lnTo>
                  <a:lnTo>
                    <a:pt x="309" y="138"/>
                  </a:lnTo>
                  <a:lnTo>
                    <a:pt x="314" y="133"/>
                  </a:lnTo>
                  <a:lnTo>
                    <a:pt x="318" y="127"/>
                  </a:lnTo>
                  <a:lnTo>
                    <a:pt x="322" y="119"/>
                  </a:lnTo>
                  <a:lnTo>
                    <a:pt x="325" y="111"/>
                  </a:lnTo>
                  <a:lnTo>
                    <a:pt x="327" y="104"/>
                  </a:lnTo>
                  <a:lnTo>
                    <a:pt x="329" y="94"/>
                  </a:lnTo>
                  <a:lnTo>
                    <a:pt x="330" y="85"/>
                  </a:lnTo>
                  <a:lnTo>
                    <a:pt x="331" y="77"/>
                  </a:lnTo>
                  <a:lnTo>
                    <a:pt x="331" y="67"/>
                  </a:lnTo>
                  <a:lnTo>
                    <a:pt x="329" y="58"/>
                  </a:lnTo>
                  <a:lnTo>
                    <a:pt x="328" y="49"/>
                  </a:lnTo>
                  <a:lnTo>
                    <a:pt x="326" y="41"/>
                  </a:lnTo>
                  <a:lnTo>
                    <a:pt x="323" y="32"/>
                  </a:lnTo>
                  <a:lnTo>
                    <a:pt x="320" y="26"/>
                  </a:lnTo>
                  <a:lnTo>
                    <a:pt x="316" y="20"/>
                  </a:lnTo>
                  <a:lnTo>
                    <a:pt x="310" y="13"/>
                  </a:lnTo>
                  <a:lnTo>
                    <a:pt x="306" y="9"/>
                  </a:lnTo>
                  <a:lnTo>
                    <a:pt x="301" y="5"/>
                  </a:lnTo>
                  <a:lnTo>
                    <a:pt x="294" y="2"/>
                  </a:lnTo>
                  <a:lnTo>
                    <a:pt x="288" y="0"/>
                  </a:lnTo>
                  <a:lnTo>
                    <a:pt x="283" y="0"/>
                  </a:lnTo>
                  <a:lnTo>
                    <a:pt x="281" y="0"/>
                  </a:lnTo>
                  <a:lnTo>
                    <a:pt x="282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4" y="5"/>
                  </a:lnTo>
                  <a:lnTo>
                    <a:pt x="29" y="8"/>
                  </a:lnTo>
                  <a:lnTo>
                    <a:pt x="24" y="11"/>
                  </a:lnTo>
                  <a:lnTo>
                    <a:pt x="19" y="17"/>
                  </a:lnTo>
                  <a:lnTo>
                    <a:pt x="13" y="22"/>
                  </a:lnTo>
                  <a:lnTo>
                    <a:pt x="10" y="29"/>
                  </a:lnTo>
                  <a:lnTo>
                    <a:pt x="7" y="37"/>
                  </a:lnTo>
                  <a:lnTo>
                    <a:pt x="4" y="46"/>
                  </a:lnTo>
                  <a:lnTo>
                    <a:pt x="3" y="54"/>
                  </a:lnTo>
                  <a:lnTo>
                    <a:pt x="2" y="63"/>
                  </a:lnTo>
                  <a:lnTo>
                    <a:pt x="0" y="73"/>
                  </a:lnTo>
                  <a:lnTo>
                    <a:pt x="1" y="81"/>
                  </a:lnTo>
                  <a:lnTo>
                    <a:pt x="2" y="90"/>
                  </a:lnTo>
                  <a:lnTo>
                    <a:pt x="3" y="99"/>
                  </a:lnTo>
                  <a:lnTo>
                    <a:pt x="6" y="108"/>
                  </a:lnTo>
                  <a:lnTo>
                    <a:pt x="8" y="116"/>
                  </a:lnTo>
                  <a:lnTo>
                    <a:pt x="11" y="123"/>
                  </a:lnTo>
                  <a:lnTo>
                    <a:pt x="16" y="131"/>
                  </a:lnTo>
                  <a:lnTo>
                    <a:pt x="20" y="135"/>
                  </a:lnTo>
                  <a:lnTo>
                    <a:pt x="25" y="140"/>
                  </a:lnTo>
                  <a:lnTo>
                    <a:pt x="31" y="144"/>
                  </a:lnTo>
                  <a:lnTo>
                    <a:pt x="37" y="147"/>
                  </a:lnTo>
                  <a:lnTo>
                    <a:pt x="42" y="148"/>
                  </a:lnTo>
                  <a:lnTo>
                    <a:pt x="48" y="148"/>
                  </a:lnTo>
                  <a:lnTo>
                    <a:pt x="282" y="14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ə</a:t>
              </a:r>
            </a:p>
          </p:txBody>
        </p:sp>
        <p:sp>
          <p:nvSpPr>
            <p:cNvPr id="72" name="Line 78"/>
            <p:cNvSpPr>
              <a:spLocks noChangeShapeType="1"/>
            </p:cNvSpPr>
            <p:nvPr/>
          </p:nvSpPr>
          <p:spPr bwMode="auto">
            <a:xfrm>
              <a:off x="5856" y="1438"/>
              <a:ext cx="242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Line 80"/>
            <p:cNvSpPr>
              <a:spLocks noChangeShapeType="1"/>
            </p:cNvSpPr>
            <p:nvPr/>
          </p:nvSpPr>
          <p:spPr bwMode="auto">
            <a:xfrm>
              <a:off x="3213" y="1679"/>
              <a:ext cx="31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Line 81"/>
            <p:cNvSpPr>
              <a:spLocks noChangeShapeType="1"/>
            </p:cNvSpPr>
            <p:nvPr/>
          </p:nvSpPr>
          <p:spPr bwMode="auto">
            <a:xfrm>
              <a:off x="6106" y="1555"/>
              <a:ext cx="12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Line 82"/>
            <p:cNvSpPr>
              <a:spLocks noChangeShapeType="1"/>
            </p:cNvSpPr>
            <p:nvPr/>
          </p:nvSpPr>
          <p:spPr bwMode="auto">
            <a:xfrm flipH="1">
              <a:off x="5847" y="1559"/>
              <a:ext cx="259" cy="1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Line 83"/>
            <p:cNvSpPr>
              <a:spLocks noChangeShapeType="1"/>
            </p:cNvSpPr>
            <p:nvPr/>
          </p:nvSpPr>
          <p:spPr bwMode="auto">
            <a:xfrm flipH="1">
              <a:off x="5512" y="1682"/>
              <a:ext cx="34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Line 84"/>
            <p:cNvSpPr>
              <a:spLocks noChangeShapeType="1"/>
            </p:cNvSpPr>
            <p:nvPr/>
          </p:nvSpPr>
          <p:spPr bwMode="auto">
            <a:xfrm flipH="1">
              <a:off x="4692" y="1555"/>
              <a:ext cx="2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Line 85"/>
            <p:cNvSpPr>
              <a:spLocks noChangeShapeType="1"/>
            </p:cNvSpPr>
            <p:nvPr/>
          </p:nvSpPr>
          <p:spPr bwMode="auto">
            <a:xfrm>
              <a:off x="4122" y="1555"/>
              <a:ext cx="2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Line 86"/>
            <p:cNvSpPr>
              <a:spLocks noChangeShapeType="1"/>
            </p:cNvSpPr>
            <p:nvPr/>
          </p:nvSpPr>
          <p:spPr bwMode="auto">
            <a:xfrm flipH="1" flipV="1">
              <a:off x="2377" y="1554"/>
              <a:ext cx="253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Line 91"/>
            <p:cNvSpPr>
              <a:spLocks noChangeShapeType="1"/>
            </p:cNvSpPr>
            <p:nvPr/>
          </p:nvSpPr>
          <p:spPr bwMode="auto">
            <a:xfrm flipH="1" flipV="1">
              <a:off x="5267" y="1551"/>
              <a:ext cx="253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Line 92"/>
            <p:cNvSpPr>
              <a:spLocks noChangeShapeType="1"/>
            </p:cNvSpPr>
            <p:nvPr/>
          </p:nvSpPr>
          <p:spPr bwMode="auto">
            <a:xfrm flipH="1">
              <a:off x="3530" y="1559"/>
              <a:ext cx="258" cy="1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Line 93"/>
            <p:cNvSpPr>
              <a:spLocks noChangeShapeType="1"/>
            </p:cNvSpPr>
            <p:nvPr/>
          </p:nvSpPr>
          <p:spPr bwMode="auto">
            <a:xfrm flipH="1">
              <a:off x="3070" y="1433"/>
              <a:ext cx="143" cy="1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Line 94"/>
            <p:cNvSpPr>
              <a:spLocks noChangeShapeType="1"/>
            </p:cNvSpPr>
            <p:nvPr/>
          </p:nvSpPr>
          <p:spPr bwMode="auto">
            <a:xfrm flipH="1" flipV="1">
              <a:off x="3070" y="1548"/>
              <a:ext cx="146" cy="1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Line 95"/>
            <p:cNvSpPr>
              <a:spLocks noChangeShapeType="1"/>
            </p:cNvSpPr>
            <p:nvPr/>
          </p:nvSpPr>
          <p:spPr bwMode="auto">
            <a:xfrm>
              <a:off x="2627" y="1679"/>
              <a:ext cx="3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Line 96"/>
            <p:cNvSpPr>
              <a:spLocks noChangeShapeType="1"/>
            </p:cNvSpPr>
            <p:nvPr/>
          </p:nvSpPr>
          <p:spPr bwMode="auto">
            <a:xfrm flipV="1">
              <a:off x="2960" y="1551"/>
              <a:ext cx="111" cy="1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100"/>
            <p:cNvSpPr>
              <a:spLocks/>
            </p:cNvSpPr>
            <p:nvPr/>
          </p:nvSpPr>
          <p:spPr bwMode="auto">
            <a:xfrm>
              <a:off x="299" y="1481"/>
              <a:ext cx="329" cy="150"/>
            </a:xfrm>
            <a:custGeom>
              <a:avLst/>
              <a:gdLst>
                <a:gd name="T0" fmla="*/ 279 w 329"/>
                <a:gd name="T1" fmla="*/ 149 h 150"/>
                <a:gd name="T2" fmla="*/ 284 w 329"/>
                <a:gd name="T3" fmla="*/ 149 h 150"/>
                <a:gd name="T4" fmla="*/ 290 w 329"/>
                <a:gd name="T5" fmla="*/ 148 h 150"/>
                <a:gd name="T6" fmla="*/ 295 w 329"/>
                <a:gd name="T7" fmla="*/ 147 h 150"/>
                <a:gd name="T8" fmla="*/ 301 w 329"/>
                <a:gd name="T9" fmla="*/ 142 h 150"/>
                <a:gd name="T10" fmla="*/ 306 w 329"/>
                <a:gd name="T11" fmla="*/ 139 h 150"/>
                <a:gd name="T12" fmla="*/ 311 w 329"/>
                <a:gd name="T13" fmla="*/ 134 h 150"/>
                <a:gd name="T14" fmla="*/ 315 w 329"/>
                <a:gd name="T15" fmla="*/ 128 h 150"/>
                <a:gd name="T16" fmla="*/ 319 w 329"/>
                <a:gd name="T17" fmla="*/ 120 h 150"/>
                <a:gd name="T18" fmla="*/ 322 w 329"/>
                <a:gd name="T19" fmla="*/ 112 h 150"/>
                <a:gd name="T20" fmla="*/ 324 w 329"/>
                <a:gd name="T21" fmla="*/ 105 h 150"/>
                <a:gd name="T22" fmla="*/ 326 w 329"/>
                <a:gd name="T23" fmla="*/ 95 h 150"/>
                <a:gd name="T24" fmla="*/ 326 w 329"/>
                <a:gd name="T25" fmla="*/ 85 h 150"/>
                <a:gd name="T26" fmla="*/ 328 w 329"/>
                <a:gd name="T27" fmla="*/ 78 h 150"/>
                <a:gd name="T28" fmla="*/ 328 w 329"/>
                <a:gd name="T29" fmla="*/ 67 h 150"/>
                <a:gd name="T30" fmla="*/ 326 w 329"/>
                <a:gd name="T31" fmla="*/ 58 h 150"/>
                <a:gd name="T32" fmla="*/ 325 w 329"/>
                <a:gd name="T33" fmla="*/ 50 h 150"/>
                <a:gd name="T34" fmla="*/ 322 w 329"/>
                <a:gd name="T35" fmla="*/ 41 h 150"/>
                <a:gd name="T36" fmla="*/ 319 w 329"/>
                <a:gd name="T37" fmla="*/ 33 h 150"/>
                <a:gd name="T38" fmla="*/ 316 w 329"/>
                <a:gd name="T39" fmla="*/ 26 h 150"/>
                <a:gd name="T40" fmla="*/ 312 w 329"/>
                <a:gd name="T41" fmla="*/ 20 h 150"/>
                <a:gd name="T42" fmla="*/ 307 w 329"/>
                <a:gd name="T43" fmla="*/ 13 h 150"/>
                <a:gd name="T44" fmla="*/ 303 w 329"/>
                <a:gd name="T45" fmla="*/ 9 h 150"/>
                <a:gd name="T46" fmla="*/ 297 w 329"/>
                <a:gd name="T47" fmla="*/ 5 h 150"/>
                <a:gd name="T48" fmla="*/ 291 w 329"/>
                <a:gd name="T49" fmla="*/ 2 h 150"/>
                <a:gd name="T50" fmla="*/ 286 w 329"/>
                <a:gd name="T51" fmla="*/ 0 h 150"/>
                <a:gd name="T52" fmla="*/ 280 w 329"/>
                <a:gd name="T53" fmla="*/ 0 h 150"/>
                <a:gd name="T54" fmla="*/ 278 w 329"/>
                <a:gd name="T55" fmla="*/ 0 h 150"/>
                <a:gd name="T56" fmla="*/ 279 w 329"/>
                <a:gd name="T57" fmla="*/ 0 h 150"/>
                <a:gd name="T58" fmla="*/ 51 w 329"/>
                <a:gd name="T59" fmla="*/ 0 h 150"/>
                <a:gd name="T60" fmla="*/ 50 w 329"/>
                <a:gd name="T61" fmla="*/ 0 h 150"/>
                <a:gd name="T62" fmla="*/ 45 w 329"/>
                <a:gd name="T63" fmla="*/ 0 h 150"/>
                <a:gd name="T64" fmla="*/ 39 w 329"/>
                <a:gd name="T65" fmla="*/ 2 h 150"/>
                <a:gd name="T66" fmla="*/ 33 w 329"/>
                <a:gd name="T67" fmla="*/ 5 h 150"/>
                <a:gd name="T68" fmla="*/ 28 w 329"/>
                <a:gd name="T69" fmla="*/ 8 h 150"/>
                <a:gd name="T70" fmla="*/ 23 w 329"/>
                <a:gd name="T71" fmla="*/ 11 h 150"/>
                <a:gd name="T72" fmla="*/ 18 w 329"/>
                <a:gd name="T73" fmla="*/ 18 h 150"/>
                <a:gd name="T74" fmla="*/ 14 w 329"/>
                <a:gd name="T75" fmla="*/ 22 h 150"/>
                <a:gd name="T76" fmla="*/ 10 w 329"/>
                <a:gd name="T77" fmla="*/ 30 h 150"/>
                <a:gd name="T78" fmla="*/ 7 w 329"/>
                <a:gd name="T79" fmla="*/ 37 h 150"/>
                <a:gd name="T80" fmla="*/ 4 w 329"/>
                <a:gd name="T81" fmla="*/ 47 h 150"/>
                <a:gd name="T82" fmla="*/ 2 w 329"/>
                <a:gd name="T83" fmla="*/ 55 h 150"/>
                <a:gd name="T84" fmla="*/ 1 w 329"/>
                <a:gd name="T85" fmla="*/ 63 h 150"/>
                <a:gd name="T86" fmla="*/ 0 w 329"/>
                <a:gd name="T87" fmla="*/ 73 h 150"/>
                <a:gd name="T88" fmla="*/ 1 w 329"/>
                <a:gd name="T89" fmla="*/ 82 h 150"/>
                <a:gd name="T90" fmla="*/ 1 w 329"/>
                <a:gd name="T91" fmla="*/ 91 h 150"/>
                <a:gd name="T92" fmla="*/ 3 w 329"/>
                <a:gd name="T93" fmla="*/ 100 h 150"/>
                <a:gd name="T94" fmla="*/ 5 w 329"/>
                <a:gd name="T95" fmla="*/ 108 h 150"/>
                <a:gd name="T96" fmla="*/ 8 w 329"/>
                <a:gd name="T97" fmla="*/ 117 h 150"/>
                <a:gd name="T98" fmla="*/ 11 w 329"/>
                <a:gd name="T99" fmla="*/ 124 h 150"/>
                <a:gd name="T100" fmla="*/ 16 w 329"/>
                <a:gd name="T101" fmla="*/ 131 h 150"/>
                <a:gd name="T102" fmla="*/ 19 w 329"/>
                <a:gd name="T103" fmla="*/ 136 h 150"/>
                <a:gd name="T104" fmla="*/ 25 w 329"/>
                <a:gd name="T105" fmla="*/ 141 h 150"/>
                <a:gd name="T106" fmla="*/ 30 w 329"/>
                <a:gd name="T107" fmla="*/ 145 h 150"/>
                <a:gd name="T108" fmla="*/ 36 w 329"/>
                <a:gd name="T109" fmla="*/ 148 h 150"/>
                <a:gd name="T110" fmla="*/ 41 w 329"/>
                <a:gd name="T111" fmla="*/ 149 h 150"/>
                <a:gd name="T112" fmla="*/ 46 w 329"/>
                <a:gd name="T113" fmla="*/ 149 h 150"/>
                <a:gd name="T114" fmla="*/ 279 w 329"/>
                <a:gd name="T115" fmla="*/ 14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150">
                  <a:moveTo>
                    <a:pt x="279" y="149"/>
                  </a:moveTo>
                  <a:lnTo>
                    <a:pt x="284" y="149"/>
                  </a:lnTo>
                  <a:lnTo>
                    <a:pt x="290" y="148"/>
                  </a:lnTo>
                  <a:lnTo>
                    <a:pt x="295" y="147"/>
                  </a:lnTo>
                  <a:lnTo>
                    <a:pt x="301" y="142"/>
                  </a:lnTo>
                  <a:lnTo>
                    <a:pt x="306" y="139"/>
                  </a:lnTo>
                  <a:lnTo>
                    <a:pt x="311" y="134"/>
                  </a:lnTo>
                  <a:lnTo>
                    <a:pt x="315" y="128"/>
                  </a:lnTo>
                  <a:lnTo>
                    <a:pt x="319" y="120"/>
                  </a:lnTo>
                  <a:lnTo>
                    <a:pt x="322" y="112"/>
                  </a:lnTo>
                  <a:lnTo>
                    <a:pt x="324" y="105"/>
                  </a:lnTo>
                  <a:lnTo>
                    <a:pt x="326" y="95"/>
                  </a:lnTo>
                  <a:lnTo>
                    <a:pt x="326" y="85"/>
                  </a:lnTo>
                  <a:lnTo>
                    <a:pt x="328" y="78"/>
                  </a:lnTo>
                  <a:lnTo>
                    <a:pt x="328" y="67"/>
                  </a:lnTo>
                  <a:lnTo>
                    <a:pt x="326" y="58"/>
                  </a:lnTo>
                  <a:lnTo>
                    <a:pt x="325" y="50"/>
                  </a:lnTo>
                  <a:lnTo>
                    <a:pt x="322" y="41"/>
                  </a:lnTo>
                  <a:lnTo>
                    <a:pt x="319" y="33"/>
                  </a:lnTo>
                  <a:lnTo>
                    <a:pt x="316" y="26"/>
                  </a:lnTo>
                  <a:lnTo>
                    <a:pt x="312" y="20"/>
                  </a:lnTo>
                  <a:lnTo>
                    <a:pt x="307" y="13"/>
                  </a:lnTo>
                  <a:lnTo>
                    <a:pt x="303" y="9"/>
                  </a:lnTo>
                  <a:lnTo>
                    <a:pt x="297" y="5"/>
                  </a:lnTo>
                  <a:lnTo>
                    <a:pt x="291" y="2"/>
                  </a:lnTo>
                  <a:lnTo>
                    <a:pt x="286" y="0"/>
                  </a:lnTo>
                  <a:lnTo>
                    <a:pt x="280" y="0"/>
                  </a:lnTo>
                  <a:lnTo>
                    <a:pt x="278" y="0"/>
                  </a:lnTo>
                  <a:lnTo>
                    <a:pt x="279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39" y="2"/>
                  </a:lnTo>
                  <a:lnTo>
                    <a:pt x="33" y="5"/>
                  </a:lnTo>
                  <a:lnTo>
                    <a:pt x="28" y="8"/>
                  </a:lnTo>
                  <a:lnTo>
                    <a:pt x="23" y="11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0" y="30"/>
                  </a:lnTo>
                  <a:lnTo>
                    <a:pt x="7" y="37"/>
                  </a:lnTo>
                  <a:lnTo>
                    <a:pt x="4" y="47"/>
                  </a:lnTo>
                  <a:lnTo>
                    <a:pt x="2" y="55"/>
                  </a:lnTo>
                  <a:lnTo>
                    <a:pt x="1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1" y="91"/>
                  </a:lnTo>
                  <a:lnTo>
                    <a:pt x="3" y="100"/>
                  </a:lnTo>
                  <a:lnTo>
                    <a:pt x="5" y="108"/>
                  </a:lnTo>
                  <a:lnTo>
                    <a:pt x="8" y="117"/>
                  </a:lnTo>
                  <a:lnTo>
                    <a:pt x="11" y="124"/>
                  </a:lnTo>
                  <a:lnTo>
                    <a:pt x="16" y="131"/>
                  </a:lnTo>
                  <a:lnTo>
                    <a:pt x="19" y="136"/>
                  </a:lnTo>
                  <a:lnTo>
                    <a:pt x="25" y="141"/>
                  </a:lnTo>
                  <a:lnTo>
                    <a:pt x="30" y="145"/>
                  </a:lnTo>
                  <a:lnTo>
                    <a:pt x="36" y="148"/>
                  </a:lnTo>
                  <a:lnTo>
                    <a:pt x="41" y="149"/>
                  </a:lnTo>
                  <a:lnTo>
                    <a:pt x="46" y="149"/>
                  </a:lnTo>
                  <a:lnTo>
                    <a:pt x="279" y="14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0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87" name="Line 101"/>
            <p:cNvSpPr>
              <a:spLocks noChangeShapeType="1"/>
            </p:cNvSpPr>
            <p:nvPr/>
          </p:nvSpPr>
          <p:spPr bwMode="auto">
            <a:xfrm>
              <a:off x="38" y="1555"/>
              <a:ext cx="25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Rectangle 112"/>
          <p:cNvSpPr>
            <a:spLocks noChangeArrowheads="1"/>
          </p:cNvSpPr>
          <p:nvPr/>
        </p:nvSpPr>
        <p:spPr bwMode="auto">
          <a:xfrm>
            <a:off x="1220788" y="1484313"/>
            <a:ext cx="5979201" cy="32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7625" tIns="22225" rIns="47625" bIns="22225">
            <a:spAutoFit/>
          </a:bodyPr>
          <a:lstStyle>
            <a:lvl1pPr defTabSz="2413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234950" defTabSz="2413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469900" defTabSz="2413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03263" defTabSz="2413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36625" defTabSz="2413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3938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510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082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765425" defTabSz="241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fr-FR" sz="1800">
                <a:solidFill>
                  <a:srgbClr val="000000"/>
                </a:solidFill>
                <a:cs typeface="Arial" panose="020B0604020202020204" pitchFamily="34" charset="0"/>
              </a:rPr>
              <a:t>Example: possible pronunciations for French number "35"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89" name="Espace réservé du pied de page 8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0" name="Espace réservé du numéro de diapositive 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9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Sharing of pdfs </a:t>
            </a:r>
            <a:br>
              <a:rPr lang="en-US" dirty="0"/>
            </a:br>
            <a:r>
              <a:rPr lang="en-US" dirty="0"/>
              <a:t>for context-dependent phoneme modeling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112</a:t>
            </a:fld>
            <a:endParaRPr lang="en-US" dirty="0"/>
          </a:p>
        </p:txBody>
      </p:sp>
      <p:grpSp>
        <p:nvGrpSpPr>
          <p:cNvPr id="7" name="Groupe 6"/>
          <p:cNvGrpSpPr/>
          <p:nvPr/>
        </p:nvGrpSpPr>
        <p:grpSpPr>
          <a:xfrm>
            <a:off x="1428740" y="2450864"/>
            <a:ext cx="2674614" cy="1020660"/>
            <a:chOff x="3065463" y="2582205"/>
            <a:chExt cx="4633912" cy="2092710"/>
          </a:xfrm>
        </p:grpSpPr>
        <p:cxnSp>
          <p:nvCxnSpPr>
            <p:cNvPr id="8" name="AutoShape 210"/>
            <p:cNvCxnSpPr>
              <a:cxnSpLocks noChangeShapeType="1"/>
            </p:cNvCxnSpPr>
            <p:nvPr/>
          </p:nvCxnSpPr>
          <p:spPr bwMode="auto">
            <a:xfrm rot="5400000" flipV="1">
              <a:off x="4384676" y="2542517"/>
              <a:ext cx="1588" cy="1616075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" name="AutoShape 211"/>
            <p:cNvCxnSpPr>
              <a:cxnSpLocks noChangeShapeType="1"/>
            </p:cNvCxnSpPr>
            <p:nvPr/>
          </p:nvCxnSpPr>
          <p:spPr bwMode="auto">
            <a:xfrm rot="5400000" flipV="1">
              <a:off x="6211888" y="2559980"/>
              <a:ext cx="4763" cy="1557338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0" name="Oval 96"/>
            <p:cNvSpPr>
              <a:spLocks noChangeArrowheads="1"/>
            </p:cNvSpPr>
            <p:nvPr/>
          </p:nvSpPr>
          <p:spPr bwMode="auto">
            <a:xfrm>
              <a:off x="6948488" y="2586967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91"/>
            <p:cNvSpPr>
              <a:spLocks noChangeArrowheads="1"/>
            </p:cNvSpPr>
            <p:nvPr/>
          </p:nvSpPr>
          <p:spPr bwMode="auto">
            <a:xfrm>
              <a:off x="3270251" y="2631417"/>
              <a:ext cx="360363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94"/>
            <p:cNvSpPr>
              <a:spLocks noChangeArrowheads="1"/>
            </p:cNvSpPr>
            <p:nvPr/>
          </p:nvSpPr>
          <p:spPr bwMode="auto">
            <a:xfrm>
              <a:off x="5143501" y="2582205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97"/>
            <p:cNvSpPr>
              <a:spLocks noChangeArrowheads="1"/>
            </p:cNvSpPr>
            <p:nvPr/>
          </p:nvSpPr>
          <p:spPr bwMode="auto">
            <a:xfrm>
              <a:off x="6948488" y="3285467"/>
              <a:ext cx="349250" cy="35083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92"/>
            <p:cNvSpPr>
              <a:spLocks noChangeArrowheads="1"/>
            </p:cNvSpPr>
            <p:nvPr/>
          </p:nvSpPr>
          <p:spPr bwMode="auto">
            <a:xfrm>
              <a:off x="3270251" y="3285467"/>
              <a:ext cx="360363" cy="35083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95"/>
            <p:cNvSpPr>
              <a:spLocks noChangeArrowheads="1"/>
            </p:cNvSpPr>
            <p:nvPr/>
          </p:nvSpPr>
          <p:spPr bwMode="auto">
            <a:xfrm>
              <a:off x="5143501" y="3285467"/>
              <a:ext cx="349250" cy="35083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6" name="Object 22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6546850" y="4073252"/>
            <a:ext cx="1152525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2" imgW="8262787" imgH="5524500" progId="MSGraph.Chart.8">
                    <p:embed followColorScheme="full"/>
                  </p:oleObj>
                </mc:Choice>
                <mc:Fallback>
                  <p:oleObj name="Graphique" r:id="rId2" imgW="8262787" imgH="5524500" progId="MSGraph.Chart.8">
                    <p:embed followColorScheme="full"/>
                    <p:pic>
                      <p:nvPicPr>
                        <p:cNvPr id="16" name="Object 229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/>
                        <a:srcRect r="22032" b="18524"/>
                        <a:stretch>
                          <a:fillRect/>
                        </a:stretch>
                      </p:blipFill>
                      <p:spPr bwMode="auto">
                        <a:xfrm>
                          <a:off x="6546850" y="4073252"/>
                          <a:ext cx="1152525" cy="595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23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065463" y="4027214"/>
            <a:ext cx="1152525" cy="596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4" imgW="8262787" imgH="5548489" progId="MSGraph.Chart.8">
                    <p:embed followColorScheme="full"/>
                  </p:oleObj>
                </mc:Choice>
                <mc:Fallback>
                  <p:oleObj name="Graphique" r:id="rId4" imgW="8262787" imgH="5548489" progId="MSGraph.Chart.8">
                    <p:embed followColorScheme="full"/>
                    <p:pic>
                      <p:nvPicPr>
                        <p:cNvPr id="17" name="Object 230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 r="22032" b="18619"/>
                        <a:stretch>
                          <a:fillRect/>
                        </a:stretch>
                      </p:blipFill>
                      <p:spPr bwMode="auto">
                        <a:xfrm>
                          <a:off x="3065463" y="4027214"/>
                          <a:ext cx="1152525" cy="596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3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741863" y="4079602"/>
            <a:ext cx="1152525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6" imgW="8262787" imgH="5524500" progId="MSGraph.Chart.8">
                    <p:embed followColorScheme="full"/>
                  </p:oleObj>
                </mc:Choice>
                <mc:Fallback>
                  <p:oleObj name="Graphique" r:id="rId6" imgW="8262787" imgH="5524500" progId="MSGraph.Chart.8">
                    <p:embed followColorScheme="full"/>
                    <p:pic>
                      <p:nvPicPr>
                        <p:cNvPr id="18" name="Object 231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 r="22032" b="18553"/>
                        <a:stretch>
                          <a:fillRect/>
                        </a:stretch>
                      </p:blipFill>
                      <p:spPr bwMode="auto">
                        <a:xfrm>
                          <a:off x="4741863" y="4079602"/>
                          <a:ext cx="1152525" cy="595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e 18"/>
          <p:cNvGrpSpPr/>
          <p:nvPr/>
        </p:nvGrpSpPr>
        <p:grpSpPr>
          <a:xfrm>
            <a:off x="1428740" y="4220312"/>
            <a:ext cx="2912895" cy="1020659"/>
            <a:chOff x="1563055" y="4059648"/>
            <a:chExt cx="3080953" cy="1277562"/>
          </a:xfrm>
        </p:grpSpPr>
        <p:cxnSp>
          <p:nvCxnSpPr>
            <p:cNvPr id="20" name="AutoShape 210"/>
            <p:cNvCxnSpPr>
              <a:cxnSpLocks noChangeShapeType="1"/>
            </p:cNvCxnSpPr>
            <p:nvPr/>
          </p:nvCxnSpPr>
          <p:spPr bwMode="auto">
            <a:xfrm rot="5400000" flipV="1">
              <a:off x="2368412" y="4035419"/>
              <a:ext cx="969" cy="986586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1" name="AutoShape 211"/>
            <p:cNvCxnSpPr>
              <a:cxnSpLocks noChangeShapeType="1"/>
            </p:cNvCxnSpPr>
            <p:nvPr/>
          </p:nvCxnSpPr>
          <p:spPr bwMode="auto">
            <a:xfrm rot="5400000" flipV="1">
              <a:off x="3483894" y="4046080"/>
              <a:ext cx="2908" cy="950729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2" name="Oval 96"/>
            <p:cNvSpPr>
              <a:spLocks noChangeArrowheads="1"/>
            </p:cNvSpPr>
            <p:nvPr/>
          </p:nvSpPr>
          <p:spPr bwMode="auto">
            <a:xfrm>
              <a:off x="3933576" y="4062555"/>
              <a:ext cx="213211" cy="51364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91"/>
            <p:cNvSpPr>
              <a:spLocks noChangeArrowheads="1"/>
            </p:cNvSpPr>
            <p:nvPr/>
          </p:nvSpPr>
          <p:spPr bwMode="auto">
            <a:xfrm>
              <a:off x="1688075" y="4089691"/>
              <a:ext cx="219996" cy="51364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94"/>
            <p:cNvSpPr>
              <a:spLocks noChangeArrowheads="1"/>
            </p:cNvSpPr>
            <p:nvPr/>
          </p:nvSpPr>
          <p:spPr bwMode="auto">
            <a:xfrm>
              <a:off x="2831662" y="4059648"/>
              <a:ext cx="213211" cy="51364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97"/>
            <p:cNvSpPr>
              <a:spLocks noChangeArrowheads="1"/>
            </p:cNvSpPr>
            <p:nvPr/>
          </p:nvSpPr>
          <p:spPr bwMode="auto">
            <a:xfrm>
              <a:off x="3933576" y="4488978"/>
              <a:ext cx="213211" cy="21418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92"/>
            <p:cNvSpPr>
              <a:spLocks noChangeArrowheads="1"/>
            </p:cNvSpPr>
            <p:nvPr/>
          </p:nvSpPr>
          <p:spPr bwMode="auto">
            <a:xfrm>
              <a:off x="1688075" y="4488978"/>
              <a:ext cx="219996" cy="21418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95"/>
            <p:cNvSpPr>
              <a:spLocks noChangeArrowheads="1"/>
            </p:cNvSpPr>
            <p:nvPr/>
          </p:nvSpPr>
          <p:spPr bwMode="auto">
            <a:xfrm>
              <a:off x="2831662" y="4488978"/>
              <a:ext cx="213211" cy="21418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8" name="Object 22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346683" y="5121188"/>
            <a:ext cx="1297325" cy="212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8" imgW="8262787" imgH="5524500" progId="MSGraph.Chart.8">
                    <p:embed followColorScheme="full"/>
                  </p:oleObj>
                </mc:Choice>
                <mc:Fallback>
                  <p:oleObj name="Graphique" r:id="rId8" imgW="8262787" imgH="5524500" progId="MSGraph.Chart.8">
                    <p:embed followColorScheme="full"/>
                    <p:pic>
                      <p:nvPicPr>
                        <p:cNvPr id="28" name="Object 229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 r="22032" b="18524"/>
                        <a:stretch>
                          <a:fillRect/>
                        </a:stretch>
                      </p:blipFill>
                      <p:spPr bwMode="auto">
                        <a:xfrm>
                          <a:off x="3346683" y="5121188"/>
                          <a:ext cx="1297325" cy="212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3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563055" y="4941801"/>
            <a:ext cx="703597" cy="364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10" imgW="8262787" imgH="5548489" progId="MSGraph.Chart.8">
                    <p:embed followColorScheme="full"/>
                  </p:oleObj>
                </mc:Choice>
                <mc:Fallback>
                  <p:oleObj name="Graphique" r:id="rId10" imgW="8262787" imgH="5548489" progId="MSGraph.Chart.8">
                    <p:embed followColorScheme="full"/>
                    <p:pic>
                      <p:nvPicPr>
                        <p:cNvPr id="29" name="Object 230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 r="22032" b="18619"/>
                        <a:stretch>
                          <a:fillRect/>
                        </a:stretch>
                      </p:blipFill>
                      <p:spPr bwMode="auto">
                        <a:xfrm>
                          <a:off x="1563055" y="4941801"/>
                          <a:ext cx="703597" cy="364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3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586469" y="4973781"/>
            <a:ext cx="703597" cy="363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12" imgW="8262787" imgH="5524500" progId="MSGraph.Chart.8">
                    <p:embed followColorScheme="full"/>
                  </p:oleObj>
                </mc:Choice>
                <mc:Fallback>
                  <p:oleObj name="Graphique" r:id="rId12" imgW="8262787" imgH="5524500" progId="MSGraph.Chart.8">
                    <p:embed followColorScheme="full"/>
                    <p:pic>
                      <p:nvPicPr>
                        <p:cNvPr id="30" name="Object 231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 r="22032" b="18553"/>
                        <a:stretch>
                          <a:fillRect/>
                        </a:stretch>
                      </p:blipFill>
                      <p:spPr bwMode="auto">
                        <a:xfrm>
                          <a:off x="2586469" y="4973781"/>
                          <a:ext cx="703597" cy="363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e 30"/>
          <p:cNvGrpSpPr/>
          <p:nvPr/>
        </p:nvGrpSpPr>
        <p:grpSpPr>
          <a:xfrm>
            <a:off x="5775884" y="2353213"/>
            <a:ext cx="2324595" cy="514108"/>
            <a:chOff x="5813144" y="1722594"/>
            <a:chExt cx="2458712" cy="643511"/>
          </a:xfrm>
        </p:grpSpPr>
        <p:cxnSp>
          <p:nvCxnSpPr>
            <p:cNvPr id="32" name="AutoShape 210"/>
            <p:cNvCxnSpPr>
              <a:cxnSpLocks noChangeShapeType="1"/>
            </p:cNvCxnSpPr>
            <p:nvPr/>
          </p:nvCxnSpPr>
          <p:spPr bwMode="auto">
            <a:xfrm rot="5400000" flipV="1">
              <a:off x="6493481" y="1698365"/>
              <a:ext cx="969" cy="986586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3" name="AutoShape 211"/>
            <p:cNvCxnSpPr>
              <a:cxnSpLocks noChangeShapeType="1"/>
            </p:cNvCxnSpPr>
            <p:nvPr/>
          </p:nvCxnSpPr>
          <p:spPr bwMode="auto">
            <a:xfrm rot="5400000" flipV="1">
              <a:off x="7608963" y="1709026"/>
              <a:ext cx="2908" cy="950729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4" name="Oval 96"/>
            <p:cNvSpPr>
              <a:spLocks noChangeArrowheads="1"/>
            </p:cNvSpPr>
            <p:nvPr/>
          </p:nvSpPr>
          <p:spPr bwMode="auto">
            <a:xfrm>
              <a:off x="8058645" y="1725501"/>
              <a:ext cx="213211" cy="51364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91"/>
            <p:cNvSpPr>
              <a:spLocks noChangeArrowheads="1"/>
            </p:cNvSpPr>
            <p:nvPr/>
          </p:nvSpPr>
          <p:spPr bwMode="auto">
            <a:xfrm>
              <a:off x="5813144" y="1752637"/>
              <a:ext cx="219996" cy="51364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94"/>
            <p:cNvSpPr>
              <a:spLocks noChangeArrowheads="1"/>
            </p:cNvSpPr>
            <p:nvPr/>
          </p:nvSpPr>
          <p:spPr bwMode="auto">
            <a:xfrm>
              <a:off x="6956731" y="1722594"/>
              <a:ext cx="213211" cy="51364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97"/>
            <p:cNvSpPr>
              <a:spLocks noChangeArrowheads="1"/>
            </p:cNvSpPr>
            <p:nvPr/>
          </p:nvSpPr>
          <p:spPr bwMode="auto">
            <a:xfrm>
              <a:off x="8058645" y="2151924"/>
              <a:ext cx="213211" cy="21418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92"/>
            <p:cNvSpPr>
              <a:spLocks noChangeArrowheads="1"/>
            </p:cNvSpPr>
            <p:nvPr/>
          </p:nvSpPr>
          <p:spPr bwMode="auto">
            <a:xfrm>
              <a:off x="5813144" y="2151924"/>
              <a:ext cx="219996" cy="21418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95"/>
            <p:cNvSpPr>
              <a:spLocks noChangeArrowheads="1"/>
            </p:cNvSpPr>
            <p:nvPr/>
          </p:nvSpPr>
          <p:spPr bwMode="auto">
            <a:xfrm>
              <a:off x="6956731" y="2151924"/>
              <a:ext cx="213211" cy="21418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40" name="Object 229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8736227"/>
              </p:ext>
            </p:extLst>
          </p:nvPr>
        </p:nvGraphicFramePr>
        <p:xfrm>
          <a:off x="7667080" y="3135396"/>
          <a:ext cx="665218" cy="290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14" imgW="8262787" imgH="5524500" progId="MSGraph.Chart.8">
                  <p:embed followColorScheme="full"/>
                </p:oleObj>
              </mc:Choice>
              <mc:Fallback>
                <p:oleObj name="Graphique" r:id="rId14" imgW="8262787" imgH="5524500" progId="MSGraph.Chart.8">
                  <p:embed followColorScheme="full"/>
                  <p:pic>
                    <p:nvPicPr>
                      <p:cNvPr id="40" name="Object 22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 r="22032" b="18524"/>
                      <a:stretch>
                        <a:fillRect/>
                      </a:stretch>
                    </p:blipFill>
                    <p:spPr bwMode="auto">
                      <a:xfrm>
                        <a:off x="7667080" y="3135396"/>
                        <a:ext cx="665218" cy="2903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23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46473"/>
              </p:ext>
            </p:extLst>
          </p:nvPr>
        </p:nvGraphicFramePr>
        <p:xfrm>
          <a:off x="5419403" y="3371312"/>
          <a:ext cx="665218" cy="291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16" imgW="8262787" imgH="5548489" progId="MSGraph.Chart.8">
                  <p:embed followColorScheme="full"/>
                </p:oleObj>
              </mc:Choice>
              <mc:Fallback>
                <p:oleObj name="Graphique" r:id="rId16" imgW="8262787" imgH="5548489" progId="MSGraph.Chart.8">
                  <p:embed followColorScheme="full"/>
                  <p:pic>
                    <p:nvPicPr>
                      <p:cNvPr id="41" name="Object 23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/>
                      <a:srcRect r="22032" b="18619"/>
                      <a:stretch>
                        <a:fillRect/>
                      </a:stretch>
                    </p:blipFill>
                    <p:spPr bwMode="auto">
                      <a:xfrm>
                        <a:off x="5419403" y="3371312"/>
                        <a:ext cx="665218" cy="291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231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879372"/>
              </p:ext>
            </p:extLst>
          </p:nvPr>
        </p:nvGraphicFramePr>
        <p:xfrm>
          <a:off x="6386992" y="3396862"/>
          <a:ext cx="665218" cy="290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18" imgW="8262787" imgH="5524500" progId="MSGraph.Chart.8">
                  <p:embed followColorScheme="full"/>
                </p:oleObj>
              </mc:Choice>
              <mc:Fallback>
                <p:oleObj name="Graphique" r:id="rId18" imgW="8262787" imgH="5524500" progId="MSGraph.Chart.8">
                  <p:embed followColorScheme="full"/>
                  <p:pic>
                    <p:nvPicPr>
                      <p:cNvPr id="42" name="Object 23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/>
                      <a:srcRect r="22032" b="18553"/>
                      <a:stretch>
                        <a:fillRect/>
                      </a:stretch>
                    </p:blipFill>
                    <p:spPr bwMode="auto">
                      <a:xfrm>
                        <a:off x="6386992" y="3396862"/>
                        <a:ext cx="665218" cy="2903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e 42"/>
          <p:cNvGrpSpPr/>
          <p:nvPr/>
        </p:nvGrpSpPr>
        <p:grpSpPr>
          <a:xfrm>
            <a:off x="5775884" y="4192463"/>
            <a:ext cx="2324595" cy="514108"/>
            <a:chOff x="5697816" y="4024789"/>
            <a:chExt cx="2458712" cy="643511"/>
          </a:xfrm>
        </p:grpSpPr>
        <p:cxnSp>
          <p:nvCxnSpPr>
            <p:cNvPr id="44" name="AutoShape 210"/>
            <p:cNvCxnSpPr>
              <a:cxnSpLocks noChangeShapeType="1"/>
            </p:cNvCxnSpPr>
            <p:nvPr/>
          </p:nvCxnSpPr>
          <p:spPr bwMode="auto">
            <a:xfrm rot="5400000" flipV="1">
              <a:off x="6378153" y="4000560"/>
              <a:ext cx="969" cy="986586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5" name="AutoShape 211"/>
            <p:cNvCxnSpPr>
              <a:cxnSpLocks noChangeShapeType="1"/>
            </p:cNvCxnSpPr>
            <p:nvPr/>
          </p:nvCxnSpPr>
          <p:spPr bwMode="auto">
            <a:xfrm rot="5400000" flipV="1">
              <a:off x="7493635" y="4011221"/>
              <a:ext cx="2908" cy="950729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6" name="Oval 96"/>
            <p:cNvSpPr>
              <a:spLocks noChangeArrowheads="1"/>
            </p:cNvSpPr>
            <p:nvPr/>
          </p:nvSpPr>
          <p:spPr bwMode="auto">
            <a:xfrm>
              <a:off x="7943317" y="4027696"/>
              <a:ext cx="213211" cy="51364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91"/>
            <p:cNvSpPr>
              <a:spLocks noChangeArrowheads="1"/>
            </p:cNvSpPr>
            <p:nvPr/>
          </p:nvSpPr>
          <p:spPr bwMode="auto">
            <a:xfrm>
              <a:off x="5697816" y="4054832"/>
              <a:ext cx="219996" cy="51364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94"/>
            <p:cNvSpPr>
              <a:spLocks noChangeArrowheads="1"/>
            </p:cNvSpPr>
            <p:nvPr/>
          </p:nvSpPr>
          <p:spPr bwMode="auto">
            <a:xfrm>
              <a:off x="6841403" y="4024789"/>
              <a:ext cx="213211" cy="51364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97"/>
            <p:cNvSpPr>
              <a:spLocks noChangeArrowheads="1"/>
            </p:cNvSpPr>
            <p:nvPr/>
          </p:nvSpPr>
          <p:spPr bwMode="auto">
            <a:xfrm>
              <a:off x="7943317" y="4454119"/>
              <a:ext cx="213211" cy="21418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92"/>
            <p:cNvSpPr>
              <a:spLocks noChangeArrowheads="1"/>
            </p:cNvSpPr>
            <p:nvPr/>
          </p:nvSpPr>
          <p:spPr bwMode="auto">
            <a:xfrm>
              <a:off x="5697816" y="4454119"/>
              <a:ext cx="219996" cy="21418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95"/>
            <p:cNvSpPr>
              <a:spLocks noChangeArrowheads="1"/>
            </p:cNvSpPr>
            <p:nvPr/>
          </p:nvSpPr>
          <p:spPr bwMode="auto">
            <a:xfrm>
              <a:off x="6841403" y="4454119"/>
              <a:ext cx="213211" cy="21418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2" name="Object 229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954813"/>
              </p:ext>
            </p:extLst>
          </p:nvPr>
        </p:nvGraphicFramePr>
        <p:xfrm>
          <a:off x="7290490" y="3774008"/>
          <a:ext cx="1226559" cy="16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20" imgW="8262787" imgH="5524500" progId="MSGraph.Chart.8">
                  <p:embed followColorScheme="full"/>
                </p:oleObj>
              </mc:Choice>
              <mc:Fallback>
                <p:oleObj name="Graphique" r:id="rId20" imgW="8262787" imgH="5524500" progId="MSGraph.Chart.8">
                  <p:embed followColorScheme="full"/>
                  <p:pic>
                    <p:nvPicPr>
                      <p:cNvPr id="52" name="Object 22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/>
                      <a:srcRect r="22032" b="18524"/>
                      <a:stretch>
                        <a:fillRect/>
                      </a:stretch>
                    </p:blipFill>
                    <p:spPr bwMode="auto">
                      <a:xfrm>
                        <a:off x="7290490" y="3774008"/>
                        <a:ext cx="1226559" cy="16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Connecteur droit avec flèche 52"/>
          <p:cNvCxnSpPr/>
          <p:nvPr/>
        </p:nvCxnSpPr>
        <p:spPr>
          <a:xfrm flipH="1">
            <a:off x="5775884" y="2964972"/>
            <a:ext cx="103998" cy="406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6857091" y="2964972"/>
            <a:ext cx="100790" cy="406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7999688" y="2964972"/>
            <a:ext cx="0" cy="1704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5657683" y="3687210"/>
            <a:ext cx="118200" cy="50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 flipV="1">
            <a:off x="6857091" y="3662433"/>
            <a:ext cx="50395" cy="427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 flipH="1" flipV="1">
            <a:off x="7968544" y="3860300"/>
            <a:ext cx="3864" cy="311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43"/>
          <p:cNvSpPr>
            <a:spLocks noChangeArrowheads="1"/>
          </p:cNvSpPr>
          <p:nvPr/>
        </p:nvSpPr>
        <p:spPr bwMode="auto">
          <a:xfrm>
            <a:off x="995966" y="2060848"/>
            <a:ext cx="2311589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  <a:t>Model for   [p] a [r]</a:t>
            </a:r>
          </a:p>
        </p:txBody>
      </p:sp>
      <p:sp>
        <p:nvSpPr>
          <p:cNvPr id="60" name="Rectangle 43"/>
          <p:cNvSpPr>
            <a:spLocks noChangeArrowheads="1"/>
          </p:cNvSpPr>
          <p:nvPr/>
        </p:nvSpPr>
        <p:spPr bwMode="auto">
          <a:xfrm>
            <a:off x="5306746" y="2060848"/>
            <a:ext cx="2360334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  <a:t>Model for   [p] a [r]</a:t>
            </a:r>
          </a:p>
        </p:txBody>
      </p:sp>
      <p:sp>
        <p:nvSpPr>
          <p:cNvPr id="61" name="Rectangle 43"/>
          <p:cNvSpPr>
            <a:spLocks noChangeArrowheads="1"/>
          </p:cNvSpPr>
          <p:nvPr/>
        </p:nvSpPr>
        <p:spPr bwMode="auto">
          <a:xfrm>
            <a:off x="995966" y="3912212"/>
            <a:ext cx="2250209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  <a:t>Model for   [b] a [d]</a:t>
            </a:r>
          </a:p>
        </p:txBody>
      </p:sp>
      <p:sp>
        <p:nvSpPr>
          <p:cNvPr id="62" name="Rectangle 43"/>
          <p:cNvSpPr>
            <a:spLocks noChangeArrowheads="1"/>
          </p:cNvSpPr>
          <p:nvPr/>
        </p:nvSpPr>
        <p:spPr bwMode="auto">
          <a:xfrm>
            <a:off x="5306745" y="4704300"/>
            <a:ext cx="2168373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r>
              <a:rPr lang="en-US" altLang="fr-FR" sz="1600" b="0" dirty="0">
                <a:latin typeface="Arial" panose="020B0604020202020204" pitchFamily="34" charset="0"/>
                <a:cs typeface="Arial" panose="020B0604020202020204" pitchFamily="34" charset="0"/>
              </a:rPr>
              <a:t>Model for   [b] a [d]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1208435" y="155679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pdf specific to each state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5290896" y="158350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pdfs shared between states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5047687" y="5399928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Sharing is determined automatically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decision tree</a:t>
            </a:r>
          </a:p>
        </p:txBody>
      </p:sp>
    </p:spTree>
    <p:extLst>
      <p:ext uri="{BB962C8B-B14F-4D97-AF65-F5344CB8AC3E}">
        <p14:creationId xmlns:p14="http://schemas.microsoft.com/office/powerpoint/2010/main" val="3576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40" grpId="0"/>
      <p:bldOleChart spid="41" grpId="0"/>
      <p:bldOleChart spid="42" grpId="0"/>
      <p:bldOleChart spid="52" grpId="0"/>
      <p:bldP spid="60" grpId="0"/>
      <p:bldP spid="62" grpId="0"/>
      <p:bldP spid="64" grpId="0"/>
      <p:bldP spid="6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Sharing of pdfs </a:t>
            </a:r>
            <a:br>
              <a:rPr lang="en-US"/>
            </a:br>
            <a:r>
              <a:rPr lang="en-US"/>
              <a:t>for context-dependent phoneme modeling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Sharing determined automatically using decision trees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 a context-dependent phoneme model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single Gaussian pdfs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1 pdf (only one Gaussian component) for each state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Prepare a set of « questions »,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each question corresponds to a class of phonemes, such as: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« is-it a vowel? », « is-it a consonant? », « is-it a fricative? », …, « is it a voiced fricative? »,  ….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Decision trees are built through an iterative process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that select for each node the question that leads to the best score (i.e., highest probability for the resulting pair of data subsets)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Then, arbitrary choice of the total number of shared pdfs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216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116632"/>
            <a:ext cx="8208961" cy="922114"/>
          </a:xfrm>
        </p:spPr>
        <p:txBody>
          <a:bodyPr/>
          <a:lstStyle/>
          <a:p>
            <a:r>
              <a:rPr lang="en-US"/>
              <a:t>Example of decision tree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4212" y="1268760"/>
            <a:ext cx="8208961" cy="516165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dirty="0"/>
              <a:t>In practice, the resulting decision trees are much deeper than on this example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84213" y="6524625"/>
            <a:ext cx="1583531" cy="196850"/>
          </a:xfrm>
        </p:spPr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090057" y="6506936"/>
            <a:ext cx="5584372" cy="214539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308304" y="6524625"/>
            <a:ext cx="1584868" cy="196850"/>
          </a:xfrm>
        </p:spPr>
        <p:txBody>
          <a:bodyPr/>
          <a:lstStyle/>
          <a:p>
            <a:fld id="{F4C132DE-E11E-754E-A510-8E1EC6925395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18" y="1262988"/>
            <a:ext cx="5408570" cy="42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102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Lexicon </a:t>
            </a:r>
            <a:r>
              <a:rPr lang="en-US" dirty="0">
                <a:sym typeface="Wingdings" panose="05000000000000000000" pitchFamily="2" charset="2"/>
              </a:rPr>
              <a:t>– </a:t>
            </a:r>
            <a:r>
              <a:rPr lang="en-US" dirty="0"/>
              <a:t>pronunciation variants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Associate to each word of the lexicon, the possible pronunciation variants, e.g.:</a:t>
            </a:r>
          </a:p>
          <a:p>
            <a:pPr marL="457200" lvl="1" indent="0">
              <a:buNone/>
              <a:tabLst>
                <a:tab pos="1254125" algn="l"/>
                <a:tab pos="3943350" algn="l"/>
                <a:tab pos="4841875" algn="l"/>
              </a:tabLst>
            </a:pPr>
            <a:r>
              <a:rPr lang="en-US" dirty="0" err="1"/>
              <a:t>très</a:t>
            </a:r>
            <a:r>
              <a:rPr lang="en-US" dirty="0"/>
              <a:t> 	t  R  e	</a:t>
            </a:r>
            <a:r>
              <a:rPr lang="en-US" dirty="0" err="1"/>
              <a:t>vertes</a:t>
            </a:r>
            <a:r>
              <a:rPr lang="en-US" dirty="0"/>
              <a:t> 	v  e  R  t </a:t>
            </a:r>
          </a:p>
          <a:p>
            <a:pPr marL="457200" lvl="1" indent="0">
              <a:buNone/>
              <a:tabLst>
                <a:tab pos="1254125" algn="l"/>
                <a:tab pos="3943350" algn="l"/>
                <a:tab pos="4841875" algn="l"/>
              </a:tabLst>
            </a:pPr>
            <a:r>
              <a:rPr lang="en-US" dirty="0" err="1"/>
              <a:t>très</a:t>
            </a:r>
            <a:r>
              <a:rPr lang="en-US" dirty="0"/>
              <a:t>(2)	t  R  e  z	</a:t>
            </a:r>
            <a:r>
              <a:rPr lang="en-US" dirty="0" err="1"/>
              <a:t>vertes</a:t>
            </a:r>
            <a:r>
              <a:rPr lang="en-US" dirty="0"/>
              <a:t>(2)	v  e  R  t  </a:t>
            </a:r>
            <a:r>
              <a:rPr lang="en-US" dirty="0" err="1"/>
              <a:t>swa</a:t>
            </a:r>
            <a:endParaRPr lang="en-US" dirty="0"/>
          </a:p>
          <a:p>
            <a:pPr marL="457200" lvl="1" indent="0">
              <a:buNone/>
              <a:tabLst>
                <a:tab pos="1254125" algn="l"/>
                <a:tab pos="3943350" algn="l"/>
                <a:tab pos="4841875" algn="l"/>
              </a:tabLst>
            </a:pPr>
            <a:r>
              <a:rPr lang="en-US" dirty="0" err="1"/>
              <a:t>verte</a:t>
            </a:r>
            <a:r>
              <a:rPr lang="en-US" dirty="0"/>
              <a:t> 	v  e  R  t	</a:t>
            </a:r>
            <a:r>
              <a:rPr lang="en-US" dirty="0" err="1"/>
              <a:t>vertes</a:t>
            </a:r>
            <a:r>
              <a:rPr lang="en-US" dirty="0"/>
              <a:t>(3)	v  e  R  t  z</a:t>
            </a:r>
          </a:p>
          <a:p>
            <a:pPr marL="457200" lvl="1" indent="0">
              <a:buNone/>
              <a:tabLst>
                <a:tab pos="1254125" algn="l"/>
                <a:tab pos="3943350" algn="l"/>
                <a:tab pos="4841875" algn="l"/>
              </a:tabLst>
            </a:pPr>
            <a:r>
              <a:rPr lang="en-US" dirty="0" err="1"/>
              <a:t>verte</a:t>
            </a:r>
            <a:r>
              <a:rPr lang="en-US" dirty="0"/>
              <a:t>(2) 	v  e  R  t  </a:t>
            </a:r>
            <a:r>
              <a:rPr lang="en-US" dirty="0" err="1"/>
              <a:t>swa</a:t>
            </a:r>
            <a:r>
              <a:rPr lang="en-US" dirty="0"/>
              <a:t>	</a:t>
            </a:r>
            <a:r>
              <a:rPr lang="en-US" dirty="0" err="1"/>
              <a:t>vertes</a:t>
            </a:r>
            <a:r>
              <a:rPr lang="en-US" dirty="0"/>
              <a:t>(4)	v  e  R  t  </a:t>
            </a:r>
            <a:r>
              <a:rPr lang="en-US" dirty="0" err="1"/>
              <a:t>swa</a:t>
            </a:r>
            <a:r>
              <a:rPr lang="en-US" dirty="0"/>
              <a:t>  z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French, the largest amount of pronunciation variants corresponds to</a:t>
            </a:r>
          </a:p>
          <a:p>
            <a:pPr lvl="1"/>
            <a:r>
              <a:rPr lang="en-US" dirty="0"/>
              <a:t>To the pronunciation, 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not, of the schwa /ə/ at the end </a:t>
            </a:r>
            <a:r>
              <a:rPr lang="en-US" dirty="0"/>
              <a:t>of the word</a:t>
            </a:r>
          </a:p>
          <a:p>
            <a:pPr lvl="1"/>
            <a:r>
              <a:rPr lang="en-US" dirty="0"/>
              <a:t>To the pronunciation of a liaison consonant, after some words, when the next one starts by a vowels</a:t>
            </a:r>
          </a:p>
          <a:p>
            <a:endParaRPr lang="en-US" dirty="0"/>
          </a:p>
          <a:p>
            <a:r>
              <a:rPr lang="en-US" dirty="0"/>
              <a:t>Examples in English (from </a:t>
            </a:r>
            <a:r>
              <a:rPr lang="en-US" dirty="0" err="1"/>
              <a:t>cmudict</a:t>
            </a:r>
            <a:r>
              <a:rPr lang="en-US" dirty="0"/>
              <a:t>)</a:t>
            </a:r>
          </a:p>
          <a:p>
            <a:pPr marL="0" indent="0">
              <a:buNone/>
              <a:tabLst>
                <a:tab pos="450850" algn="l"/>
                <a:tab pos="1433513" algn="l"/>
                <a:tab pos="3948113" algn="l"/>
                <a:tab pos="4932363" algn="l"/>
              </a:tabLst>
            </a:pPr>
            <a:r>
              <a:rPr lang="pt-BR" sz="1600" dirty="0"/>
              <a:t>	soften	S AA F AH N	sorbet  	S AO R B EY</a:t>
            </a:r>
          </a:p>
          <a:p>
            <a:pPr marL="0" indent="0">
              <a:buNone/>
              <a:tabLst>
                <a:tab pos="450850" algn="l"/>
                <a:tab pos="1433513" algn="l"/>
                <a:tab pos="3948113" algn="l"/>
                <a:tab pos="4932363" algn="l"/>
              </a:tabLst>
            </a:pPr>
            <a:r>
              <a:rPr lang="pt-BR" sz="1600" dirty="0"/>
              <a:t>	soften(2)	S AO F AH N	sorbet(2)	S AO R B EH 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115</a:t>
            </a:fld>
            <a:endParaRPr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4614867" y="1994368"/>
            <a:ext cx="0" cy="10644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C146793-DA28-4FD4-A71C-EFA89DC85131}"/>
              </a:ext>
            </a:extLst>
          </p:cNvPr>
          <p:cNvCxnSpPr>
            <a:cxnSpLocks/>
          </p:cNvCxnSpPr>
          <p:nvPr/>
        </p:nvCxnSpPr>
        <p:spPr>
          <a:xfrm>
            <a:off x="4580231" y="5257113"/>
            <a:ext cx="0" cy="6379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709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116632"/>
            <a:ext cx="8208961" cy="922114"/>
          </a:xfrm>
        </p:spPr>
        <p:txBody>
          <a:bodyPr/>
          <a:lstStyle/>
          <a:p>
            <a:r>
              <a:rPr lang="en-US"/>
              <a:t>Pronunciation variants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4212" y="1268760"/>
            <a:ext cx="8208961" cy="516165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How to obtain the pronunciations variants of the words?</a:t>
            </a:r>
          </a:p>
          <a:p>
            <a:pPr lvl="1"/>
            <a:endParaRPr lang="en-US" dirty="0"/>
          </a:p>
          <a:p>
            <a:r>
              <a:rPr lang="en-US" dirty="0"/>
              <a:t>From pronunciation lexicons (when available)</a:t>
            </a:r>
          </a:p>
          <a:p>
            <a:endParaRPr lang="en-US" dirty="0"/>
          </a:p>
          <a:p>
            <a:r>
              <a:rPr lang="en-US" dirty="0"/>
              <a:t>Through the use of graphemes-to-phonemes converters</a:t>
            </a:r>
          </a:p>
          <a:p>
            <a:pPr lvl="1"/>
            <a:r>
              <a:rPr lang="en-US" dirty="0"/>
              <a:t>Rules (defined manually)</a:t>
            </a:r>
          </a:p>
          <a:p>
            <a:pPr lvl="1"/>
            <a:r>
              <a:rPr lang="en-US" dirty="0"/>
              <a:t>Automatic approaches</a:t>
            </a:r>
          </a:p>
          <a:p>
            <a:pPr lvl="2"/>
            <a:r>
              <a:rPr lang="en-US" i="1" dirty="0"/>
              <a:t>Joint Multigram Models</a:t>
            </a:r>
            <a:r>
              <a:rPr lang="en-US" dirty="0"/>
              <a:t>, </a:t>
            </a:r>
          </a:p>
          <a:p>
            <a:pPr lvl="2"/>
            <a:r>
              <a:rPr lang="en-US" i="1" dirty="0"/>
              <a:t>Conditional Random Fields</a:t>
            </a:r>
            <a:r>
              <a:rPr lang="en-US" dirty="0"/>
              <a:t>, </a:t>
            </a:r>
          </a:p>
          <a:p>
            <a:pPr lvl="2"/>
            <a:r>
              <a:rPr lang="en-US" i="1" dirty="0"/>
              <a:t>Neural networks, … </a:t>
            </a:r>
          </a:p>
          <a:p>
            <a:pPr marL="457200" lvl="1" indent="0">
              <a:buNone/>
            </a:pPr>
            <a:r>
              <a:rPr lang="en-US" dirty="0"/>
              <a:t>     trained from data (large set of examples &lt; word </a:t>
            </a:r>
            <a:r>
              <a:rPr lang="en-US" dirty="0">
                <a:sym typeface="Wingdings" panose="05000000000000000000" pitchFamily="2" charset="2"/>
              </a:rPr>
              <a:t> pronunciations &gt;</a:t>
            </a:r>
            <a:r>
              <a:rPr lang="en-US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84213" y="6524625"/>
            <a:ext cx="1583531" cy="196850"/>
          </a:xfrm>
        </p:spPr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090057" y="6506936"/>
            <a:ext cx="5584372" cy="214539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308304" y="6524625"/>
            <a:ext cx="1584868" cy="196850"/>
          </a:xfrm>
        </p:spPr>
        <p:txBody>
          <a:bodyPr/>
          <a:lstStyle/>
          <a:p>
            <a:fld id="{F4C132DE-E11E-754E-A510-8E1EC6925395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513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2CF0404-4BF1-4F36-B9FA-09EAB73B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Lexicons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8DE416-CAF1-4E3A-B1E3-48831F6F9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lexicon is critical</a:t>
            </a:r>
          </a:p>
          <a:p>
            <a:endParaRPr lang="en-US" dirty="0"/>
          </a:p>
          <a:p>
            <a:r>
              <a:rPr lang="en-US" dirty="0"/>
              <a:t>The lexicon specifies the list of words known by the ASR system</a:t>
            </a:r>
          </a:p>
          <a:p>
            <a:pPr lvl="1"/>
            <a:r>
              <a:rPr lang="en-US" dirty="0"/>
              <a:t>An ASR system cannot recognized words that are not in the lexicon</a:t>
            </a:r>
            <a:br>
              <a:rPr lang="en-US" dirty="0"/>
            </a:br>
            <a:r>
              <a:rPr lang="en-US" dirty="0"/>
              <a:t>(words not in the lexicon are also called “out-of-vocabulary words”)</a:t>
            </a:r>
          </a:p>
          <a:p>
            <a:pPr lvl="1"/>
            <a:r>
              <a:rPr lang="en-US" dirty="0"/>
              <a:t>It is impossible to have a lexicon covering all possible words (because </a:t>
            </a:r>
            <a:br>
              <a:rPr lang="en-US" dirty="0"/>
            </a:br>
            <a:r>
              <a:rPr lang="en-US" dirty="0"/>
              <a:t>of person names, company names, product names, …)</a:t>
            </a:r>
          </a:p>
          <a:p>
            <a:pPr lvl="1"/>
            <a:r>
              <a:rPr lang="en-US" dirty="0"/>
              <a:t>Diachronic evolution of vocabularies (e.g., due to new topics in the </a:t>
            </a:r>
            <a:br>
              <a:rPr lang="en-US" dirty="0"/>
            </a:br>
            <a:r>
              <a:rPr lang="en-US" dirty="0"/>
              <a:t>news that refer to new persons, new locations, …)</a:t>
            </a:r>
          </a:p>
          <a:p>
            <a:pPr lvl="1"/>
            <a:endParaRPr lang="en-US" dirty="0"/>
          </a:p>
          <a:p>
            <a:r>
              <a:rPr lang="en-US" dirty="0"/>
              <a:t>The lexicon also specifies the possible pronunciations of the words</a:t>
            </a:r>
          </a:p>
          <a:p>
            <a:pPr lvl="1"/>
            <a:r>
              <a:rPr lang="en-US" dirty="0"/>
              <a:t>Must include the usual pronunciation variants</a:t>
            </a:r>
          </a:p>
          <a:p>
            <a:pPr lvl="1"/>
            <a:r>
              <a:rPr lang="en-US" dirty="0"/>
              <a:t>But one should not include too many useless variants as this increases</a:t>
            </a:r>
            <a:br>
              <a:rPr lang="en-US" dirty="0"/>
            </a:br>
            <a:r>
              <a:rPr lang="en-US" dirty="0"/>
              <a:t>possible confusions between vocabulary words (because of that, the </a:t>
            </a:r>
            <a:br>
              <a:rPr lang="en-US" dirty="0"/>
            </a:br>
            <a:r>
              <a:rPr lang="en-US" dirty="0"/>
              <a:t>recognition of non-native speech is still a problem)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448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the possible sequences of words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Usage in speech decoding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118</a:t>
            </a:fld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1702190" y="2471876"/>
            <a:ext cx="7113614" cy="3885961"/>
            <a:chOff x="179512" y="1629259"/>
            <a:chExt cx="8856984" cy="4838313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424231" y="3767758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Speech 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790588" y="3779664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acoustic models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9" idx="6"/>
              <a:endCxn id="43" idx="1"/>
            </p:cNvCxnSpPr>
            <p:nvPr/>
          </p:nvCxnSpPr>
          <p:spPr bwMode="auto">
            <a:xfrm flipV="1">
              <a:off x="1648194" y="4049934"/>
              <a:ext cx="645679" cy="1987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9"/>
            <p:cNvCxnSpPr>
              <a:cxnSpLocks noChangeShapeType="1"/>
              <a:stCxn id="26" idx="3"/>
              <a:endCxn id="9" idx="0"/>
            </p:cNvCxnSpPr>
            <p:nvPr/>
          </p:nvCxnSpPr>
          <p:spPr bwMode="auto">
            <a:xfrm flipH="1">
              <a:off x="1036213" y="2401579"/>
              <a:ext cx="3658247" cy="1366179"/>
            </a:xfrm>
            <a:prstGeom prst="bentConnector4">
              <a:avLst>
                <a:gd name="adj1" fmla="val -6249"/>
                <a:gd name="adj2" fmla="val 59935"/>
              </a:avLst>
            </a:prstGeom>
            <a:noFill/>
            <a:ln w="44450" cmpd="dbl">
              <a:solidFill>
                <a:schemeClr val="tx2"/>
              </a:solidFill>
              <a:prstDash val="sysDash"/>
              <a:miter lim="800000"/>
              <a:headEnd/>
              <a:tailEnd type="triangle" w="med" len="med"/>
            </a:ln>
            <a:effectLst/>
          </p:spPr>
        </p:cxn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590605" y="2130116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390705" y="1629259"/>
              <a:ext cx="1352550" cy="287338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Speech detection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7216205" y="2130116"/>
              <a:ext cx="1263650" cy="542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Decoding</a:t>
              </a:r>
            </a:p>
          </p:txBody>
        </p:sp>
        <p:cxnSp>
          <p:nvCxnSpPr>
            <p:cNvPr id="18" name="AutoShape 15"/>
            <p:cNvCxnSpPr>
              <a:cxnSpLocks noChangeShapeType="1"/>
              <a:stCxn id="14" idx="3"/>
              <a:endCxn id="16" idx="1"/>
            </p:cNvCxnSpPr>
            <p:nvPr/>
          </p:nvCxnSpPr>
          <p:spPr bwMode="auto">
            <a:xfrm>
              <a:off x="6854255" y="2401579"/>
              <a:ext cx="361950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" name="AutoShape 16"/>
            <p:cNvCxnSpPr>
              <a:cxnSpLocks noChangeShapeType="1"/>
              <a:stCxn id="14" idx="0"/>
              <a:endCxn id="15" idx="1"/>
            </p:cNvCxnSpPr>
            <p:nvPr/>
          </p:nvCxnSpPr>
          <p:spPr bwMode="auto">
            <a:xfrm rot="5400000" flipH="1" flipV="1">
              <a:off x="6127973" y="1867385"/>
              <a:ext cx="357188" cy="168275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0" name="AutoShape 17"/>
            <p:cNvCxnSpPr>
              <a:cxnSpLocks noChangeShapeType="1"/>
              <a:stCxn id="15" idx="3"/>
              <a:endCxn id="16" idx="0"/>
            </p:cNvCxnSpPr>
            <p:nvPr/>
          </p:nvCxnSpPr>
          <p:spPr bwMode="auto">
            <a:xfrm>
              <a:off x="7743255" y="1772928"/>
              <a:ext cx="104775" cy="357188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1" name="AutoShape 18"/>
            <p:cNvCxnSpPr>
              <a:cxnSpLocks noChangeShapeType="1"/>
              <a:stCxn id="56" idx="7"/>
              <a:endCxn id="16" idx="2"/>
            </p:cNvCxnSpPr>
            <p:nvPr/>
          </p:nvCxnSpPr>
          <p:spPr bwMode="auto">
            <a:xfrm flipV="1">
              <a:off x="7635434" y="2673041"/>
              <a:ext cx="212596" cy="28482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22" name="Object 19"/>
            <p:cNvGraphicFramePr>
              <a:graphicFrameLocks noChangeAspect="1"/>
            </p:cNvGraphicFramePr>
            <p:nvPr/>
          </p:nvGraphicFramePr>
          <p:xfrm>
            <a:off x="6947918" y="2172184"/>
            <a:ext cx="21590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5640" imgH="203040" progId="Equation.3">
                    <p:embed/>
                  </p:oleObj>
                </mc:Choice>
                <mc:Fallback>
                  <p:oleObj name="Equation" r:id="rId2" imgW="215640" imgH="203040" progId="Equation.3">
                    <p:embed/>
                    <p:pic>
                      <p:nvPicPr>
                        <p:cNvPr id="2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7918" y="2172184"/>
                          <a:ext cx="215900" cy="200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05866" y="2130116"/>
              <a:ext cx="76755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610741" y="2130116"/>
              <a:ext cx="93027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noises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701034" y="2130116"/>
              <a:ext cx="91551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Sound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recording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788793" y="2130116"/>
              <a:ext cx="90566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Trans-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mission</a:t>
              </a:r>
            </a:p>
          </p:txBody>
        </p:sp>
        <p:cxnSp>
          <p:nvCxnSpPr>
            <p:cNvPr id="27" name="AutoShape 26"/>
            <p:cNvCxnSpPr>
              <a:cxnSpLocks noChangeShapeType="1"/>
              <a:endCxn id="23" idx="1"/>
            </p:cNvCxnSpPr>
            <p:nvPr/>
          </p:nvCxnSpPr>
          <p:spPr bwMode="auto">
            <a:xfrm>
              <a:off x="251670" y="2399251"/>
              <a:ext cx="454196" cy="232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" name="AutoShape 27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>
              <a:off x="1473423" y="2401579"/>
              <a:ext cx="137318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" name="AutoShape 28"/>
            <p:cNvCxnSpPr>
              <a:cxnSpLocks noChangeShapeType="1"/>
              <a:stCxn id="24" idx="3"/>
              <a:endCxn id="25" idx="1"/>
            </p:cNvCxnSpPr>
            <p:nvPr/>
          </p:nvCxnSpPr>
          <p:spPr bwMode="auto">
            <a:xfrm>
              <a:off x="2541017" y="2401579"/>
              <a:ext cx="160017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0" name="AutoShape 29"/>
            <p:cNvCxnSpPr>
              <a:cxnSpLocks noChangeShapeType="1"/>
              <a:stCxn id="25" idx="3"/>
              <a:endCxn id="26" idx="1"/>
            </p:cNvCxnSpPr>
            <p:nvPr/>
          </p:nvCxnSpPr>
          <p:spPr bwMode="auto">
            <a:xfrm>
              <a:off x="3616550" y="2401579"/>
              <a:ext cx="172243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1" name="AutoShape 30"/>
            <p:cNvCxnSpPr>
              <a:cxnSpLocks noChangeShapeType="1"/>
              <a:stCxn id="26" idx="3"/>
              <a:endCxn id="14" idx="1"/>
            </p:cNvCxnSpPr>
            <p:nvPr/>
          </p:nvCxnSpPr>
          <p:spPr bwMode="auto">
            <a:xfrm>
              <a:off x="4694460" y="2401579"/>
              <a:ext cx="896145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2" name="AutoShape 31"/>
            <p:cNvCxnSpPr>
              <a:cxnSpLocks noChangeShapeType="1"/>
            </p:cNvCxnSpPr>
            <p:nvPr/>
          </p:nvCxnSpPr>
          <p:spPr bwMode="auto">
            <a:xfrm>
              <a:off x="8479855" y="2402373"/>
              <a:ext cx="556641" cy="793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34" name="Object 33"/>
            <p:cNvGraphicFramePr>
              <a:graphicFrameLocks noChangeAspect="1"/>
            </p:cNvGraphicFramePr>
            <p:nvPr/>
          </p:nvGraphicFramePr>
          <p:xfrm>
            <a:off x="179512" y="2211873"/>
            <a:ext cx="203200" cy="16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3800" imgH="203040" progId="Equation.3">
                    <p:embed/>
                  </p:oleObj>
                </mc:Choice>
                <mc:Fallback>
                  <p:oleObj name="Equation" r:id="rId4" imgW="253800" imgH="203040" progId="Equation.3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12" y="2211873"/>
                          <a:ext cx="203200" cy="1619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2293873" y="3778471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cxnSp>
          <p:nvCxnSpPr>
            <p:cNvPr id="51" name="Connecteur droit avec flèche 50"/>
            <p:cNvCxnSpPr>
              <a:stCxn id="43" idx="3"/>
            </p:cNvCxnSpPr>
            <p:nvPr/>
          </p:nvCxnSpPr>
          <p:spPr>
            <a:xfrm>
              <a:off x="3557523" y="4049934"/>
              <a:ext cx="233065" cy="198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2165673" y="3651654"/>
              <a:ext cx="3826434" cy="785994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2854820" y="3504503"/>
              <a:ext cx="1950662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Training acoustic models</a:t>
              </a:r>
            </a:p>
          </p:txBody>
        </p:sp>
        <p:sp>
          <p:nvSpPr>
            <p:cNvPr id="54" name="Ellipse 53"/>
            <p:cNvSpPr/>
            <p:nvPr/>
          </p:nvSpPr>
          <p:spPr>
            <a:xfrm>
              <a:off x="7381007" y="4038085"/>
              <a:ext cx="1367457" cy="5286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/>
          </p:nvGraphicFramePr>
          <p:xfrm>
            <a:off x="8785671" y="2134085"/>
            <a:ext cx="2508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3800" imgH="253800" progId="Equation.3">
                    <p:embed/>
                  </p:oleObj>
                </mc:Choice>
                <mc:Fallback>
                  <p:oleObj name="Equation" r:id="rId6" imgW="253800" imgH="253800" progId="Equation.3">
                    <p:embed/>
                    <p:pic>
                      <p:nvPicPr>
                        <p:cNvPr id="35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85671" y="2134085"/>
                          <a:ext cx="250825" cy="252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6" name="AutoShape 18"/>
            <p:cNvCxnSpPr>
              <a:cxnSpLocks noChangeShapeType="1"/>
              <a:stCxn id="55" idx="0"/>
              <a:endCxn id="16" idx="2"/>
            </p:cNvCxnSpPr>
            <p:nvPr/>
          </p:nvCxnSpPr>
          <p:spPr bwMode="auto">
            <a:xfrm flipV="1">
              <a:off x="7671580" y="2673040"/>
              <a:ext cx="176451" cy="775246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1" name="AutoShape 18"/>
            <p:cNvCxnSpPr>
              <a:cxnSpLocks noChangeShapeType="1"/>
              <a:stCxn id="54" idx="0"/>
              <a:endCxn id="16" idx="2"/>
            </p:cNvCxnSpPr>
            <p:nvPr/>
          </p:nvCxnSpPr>
          <p:spPr bwMode="auto">
            <a:xfrm flipH="1" flipV="1">
              <a:off x="7848030" y="2673041"/>
              <a:ext cx="216706" cy="136504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55" name="Ellipse 54"/>
            <p:cNvSpPr/>
            <p:nvPr/>
          </p:nvSpPr>
          <p:spPr>
            <a:xfrm>
              <a:off x="6971099" y="3448286"/>
              <a:ext cx="1400961" cy="5641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Lexicon &amp;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pronunciations</a:t>
              </a:r>
            </a:p>
          </p:txBody>
        </p:sp>
        <p:sp>
          <p:nvSpPr>
            <p:cNvPr id="56" name="Ellipse 55"/>
            <p:cNvSpPr/>
            <p:nvPr/>
          </p:nvSpPr>
          <p:spPr>
            <a:xfrm>
              <a:off x="6496852" y="2878115"/>
              <a:ext cx="1333932" cy="5445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cxnSp>
          <p:nvCxnSpPr>
            <p:cNvPr id="87" name="Connecteur droit avec flèche 86"/>
            <p:cNvCxnSpPr>
              <a:stCxn id="10" idx="3"/>
              <a:endCxn id="56" idx="3"/>
            </p:cNvCxnSpPr>
            <p:nvPr/>
          </p:nvCxnSpPr>
          <p:spPr>
            <a:xfrm flipV="1">
              <a:off x="5879515" y="3342931"/>
              <a:ext cx="812687" cy="708990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7"/>
            <p:cNvSpPr>
              <a:spLocks noChangeArrowheads="1"/>
            </p:cNvSpPr>
            <p:nvPr/>
          </p:nvSpPr>
          <p:spPr bwMode="auto">
            <a:xfrm>
              <a:off x="3790588" y="4648448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Selecting vocabulary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&amp; word pronunciations</a:t>
              </a:r>
            </a:p>
          </p:txBody>
        </p:sp>
        <p:sp>
          <p:nvSpPr>
            <p:cNvPr id="89" name="Rectangle 7"/>
            <p:cNvSpPr>
              <a:spLocks noChangeArrowheads="1"/>
            </p:cNvSpPr>
            <p:nvPr/>
          </p:nvSpPr>
          <p:spPr bwMode="auto">
            <a:xfrm>
              <a:off x="3790588" y="5517232"/>
              <a:ext cx="2088927" cy="5445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language models</a:t>
              </a:r>
            </a:p>
          </p:txBody>
        </p:sp>
        <p:cxnSp>
          <p:nvCxnSpPr>
            <p:cNvPr id="90" name="Connecteur droit avec flèche 89"/>
            <p:cNvCxnSpPr>
              <a:stCxn id="88" idx="3"/>
              <a:endCxn id="55" idx="3"/>
            </p:cNvCxnSpPr>
            <p:nvPr/>
          </p:nvCxnSpPr>
          <p:spPr>
            <a:xfrm flipV="1">
              <a:off x="5879516" y="3929857"/>
              <a:ext cx="1296750" cy="990848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>
              <a:stCxn id="89" idx="3"/>
              <a:endCxn id="54" idx="3"/>
            </p:cNvCxnSpPr>
            <p:nvPr/>
          </p:nvCxnSpPr>
          <p:spPr>
            <a:xfrm flipV="1">
              <a:off x="5879515" y="4489342"/>
              <a:ext cx="1701751" cy="1300147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1844202" y="5493420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cxnSp>
          <p:nvCxnSpPr>
            <p:cNvPr id="98" name="Connecteur droit avec flèche 97"/>
            <p:cNvCxnSpPr>
              <a:stCxn id="96" idx="6"/>
              <a:endCxn id="89" idx="1"/>
            </p:cNvCxnSpPr>
            <p:nvPr/>
          </p:nvCxnSpPr>
          <p:spPr>
            <a:xfrm>
              <a:off x="3068165" y="5777583"/>
              <a:ext cx="722423" cy="1190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>
              <a:stCxn id="9" idx="4"/>
              <a:endCxn id="96" idx="1"/>
            </p:cNvCxnSpPr>
            <p:nvPr/>
          </p:nvCxnSpPr>
          <p:spPr>
            <a:xfrm>
              <a:off x="1036213" y="4336083"/>
              <a:ext cx="987234" cy="1240566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32"/>
            <p:cNvSpPr txBox="1">
              <a:spLocks noChangeArrowheads="1"/>
            </p:cNvSpPr>
            <p:nvPr/>
          </p:nvSpPr>
          <p:spPr bwMode="auto">
            <a:xfrm>
              <a:off x="1703290" y="6266389"/>
              <a:ext cx="1733113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Newspapers, web, ….</a:t>
              </a:r>
            </a:p>
          </p:txBody>
        </p:sp>
        <p:cxnSp>
          <p:nvCxnSpPr>
            <p:cNvPr id="112" name="Connecteur droit avec flèche 111"/>
            <p:cNvCxnSpPr>
              <a:stCxn id="110" idx="0"/>
              <a:endCxn id="96" idx="4"/>
            </p:cNvCxnSpPr>
            <p:nvPr/>
          </p:nvCxnSpPr>
          <p:spPr>
            <a:xfrm flipH="1" flipV="1">
              <a:off x="2456184" y="6061745"/>
              <a:ext cx="113663" cy="20464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865968" y="4768190"/>
              <a:ext cx="1157479" cy="385864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0739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Provide information on the possible sequences of words</a:t>
            </a:r>
          </a:p>
          <a:p>
            <a:endParaRPr lang="en-US" dirty="0"/>
          </a:p>
          <a:p>
            <a:r>
              <a:rPr lang="en-US" altLang="fr-FR" dirty="0">
                <a:solidFill>
                  <a:srgbClr val="C00000"/>
                </a:solidFill>
              </a:rPr>
              <a:t>Context-free grammars</a:t>
            </a:r>
          </a:p>
          <a:p>
            <a:pPr lvl="1"/>
            <a:r>
              <a:rPr lang="en-US" altLang="fr-FR" dirty="0"/>
              <a:t>Specify sequences of words corresponding to « sentences »</a:t>
            </a:r>
            <a:br>
              <a:rPr lang="en-US" altLang="fr-FR" dirty="0"/>
            </a:br>
            <a:r>
              <a:rPr lang="en-US" altLang="fr-FR" dirty="0"/>
              <a:t>(i.e. global constraints)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n-gram statistical model</a:t>
            </a:r>
          </a:p>
          <a:p>
            <a:pPr lvl="1"/>
            <a:r>
              <a:rPr lang="en-US" dirty="0"/>
              <a:t>Provide local constraints (on sequences of </a:t>
            </a:r>
            <a:r>
              <a:rPr lang="en-US" i="1" dirty="0"/>
              <a:t>n</a:t>
            </a:r>
            <a:r>
              <a:rPr lang="en-US" dirty="0"/>
              <a:t> words)</a:t>
            </a:r>
          </a:p>
          <a:p>
            <a:pPr lvl="1"/>
            <a:r>
              <a:rPr lang="en-US" dirty="0"/>
              <a:t>Estimation from text corpora</a:t>
            </a:r>
          </a:p>
          <a:p>
            <a:pPr lvl="1"/>
            <a:endParaRPr lang="en-US" i="1" dirty="0"/>
          </a:p>
          <a:p>
            <a:r>
              <a:rPr lang="en-US" dirty="0">
                <a:solidFill>
                  <a:srgbClr val="C00000"/>
                </a:solidFill>
              </a:rPr>
              <a:t>Neural network models</a:t>
            </a:r>
          </a:p>
          <a:p>
            <a:pPr lvl="1"/>
            <a:r>
              <a:rPr lang="en-US" dirty="0"/>
              <a:t>Many different approaches proposed in the literature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2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Speech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29918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Speech</a:t>
            </a:r>
          </a:p>
          <a:p>
            <a:r>
              <a:rPr lang="en-US" dirty="0"/>
              <a:t>Basics of speech recognition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704159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Context-free grammars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fr-FR" dirty="0"/>
              <a:t>Rules (or graphs) that describe exactly the allowed sentences (sequences of words) of the language (e.g., isolated digits, numbers, …)</a:t>
            </a:r>
          </a:p>
          <a:p>
            <a:pPr lvl="1"/>
            <a:r>
              <a:rPr lang="en-US" altLang="fr-FR" dirty="0"/>
              <a:t>Ex. Number_from_20_to_69 </a:t>
            </a:r>
          </a:p>
          <a:p>
            <a:pPr marL="914400" lvl="2" indent="0">
              <a:buNone/>
              <a:tabLst>
                <a:tab pos="3228975" algn="l"/>
                <a:tab pos="3406775" algn="l"/>
              </a:tabLst>
            </a:pPr>
            <a:r>
              <a:rPr lang="en-US" altLang="fr-FR" dirty="0"/>
              <a:t>Number_from_20_to_69 = 	Tens_from_20_to_60 </a:t>
            </a:r>
            <a:br>
              <a:rPr lang="en-US" altLang="fr-FR" dirty="0"/>
            </a:br>
            <a:r>
              <a:rPr lang="en-US" altLang="fr-FR" dirty="0"/>
              <a:t>	| 	 Tens_from_20_to_60 . Units_from_1_to_9 ;</a:t>
            </a:r>
            <a:br>
              <a:rPr lang="en-US" altLang="fr-FR" dirty="0"/>
            </a:br>
            <a:r>
              <a:rPr lang="en-US" altLang="fr-FR" dirty="0"/>
              <a:t>Tens_from_20_to_60 	=	 20  |  30  |  40  |  50  |  60 ; </a:t>
            </a:r>
            <a:br>
              <a:rPr lang="en-US" altLang="fr-FR" dirty="0"/>
            </a:br>
            <a:r>
              <a:rPr lang="en-US" altLang="fr-FR" dirty="0"/>
              <a:t>Units_from_1_to_9 	=	 1 |  2  |  3  |  4  |  5  |  6  |  7  |  8  |  9 ; </a:t>
            </a:r>
          </a:p>
          <a:p>
            <a:endParaRPr lang="en-US" altLang="fr-FR" dirty="0"/>
          </a:p>
          <a:p>
            <a:endParaRPr lang="en-US" altLang="fr-FR" dirty="0"/>
          </a:p>
          <a:p>
            <a:endParaRPr lang="en-US" altLang="fr-FR" dirty="0"/>
          </a:p>
          <a:p>
            <a:endParaRPr lang="en-US" altLang="fr-FR" dirty="0"/>
          </a:p>
          <a:p>
            <a:endParaRPr lang="en-US" altLang="fr-FR" dirty="0"/>
          </a:p>
          <a:p>
            <a:r>
              <a:rPr lang="en-US" altLang="fr-FR" dirty="0"/>
              <a:t>Global constraints on the sentences</a:t>
            </a:r>
          </a:p>
          <a:p>
            <a:r>
              <a:rPr lang="en-US" altLang="fr-FR" dirty="0"/>
              <a:t>Complex and difficult to define for large vocabularies</a:t>
            </a:r>
          </a:p>
          <a:p>
            <a:r>
              <a:rPr lang="en-US" altLang="fr-FR" dirty="0"/>
              <a:t>Do not allow the recognition of sentences that do not respect the grammar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120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3466172" y="3292620"/>
            <a:ext cx="3530462" cy="1557146"/>
            <a:chOff x="2072052" y="2029493"/>
            <a:chExt cx="3318004" cy="1953260"/>
          </a:xfrm>
        </p:grpSpPr>
        <p:sp>
          <p:nvSpPr>
            <p:cNvPr id="8" name="Ellipse 7"/>
            <p:cNvSpPr/>
            <p:nvPr/>
          </p:nvSpPr>
          <p:spPr>
            <a:xfrm>
              <a:off x="2072052" y="2880632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Ellipse 8"/>
            <p:cNvSpPr/>
            <p:nvPr/>
          </p:nvSpPr>
          <p:spPr>
            <a:xfrm>
              <a:off x="3567238" y="2881910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Ellipse 9"/>
            <p:cNvSpPr/>
            <p:nvPr/>
          </p:nvSpPr>
          <p:spPr>
            <a:xfrm>
              <a:off x="5084056" y="2876462"/>
              <a:ext cx="252000" cy="25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513238" y="2827910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5030056" y="282246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Connecteur : en arc 12"/>
            <p:cNvCxnSpPr>
              <a:cxnSpLocks/>
              <a:stCxn id="8" idx="7"/>
              <a:endCxn id="11" idx="1"/>
            </p:cNvCxnSpPr>
            <p:nvPr/>
          </p:nvCxnSpPr>
          <p:spPr>
            <a:xfrm rot="5400000" flipH="1" flipV="1">
              <a:off x="2908100" y="2259678"/>
              <a:ext cx="36906" cy="1278812"/>
            </a:xfrm>
            <a:prstGeom prst="curvedConnector3">
              <a:avLst>
                <a:gd name="adj1" fmla="val 862264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 : en arc 13"/>
            <p:cNvCxnSpPr>
              <a:stCxn id="8" idx="6"/>
              <a:endCxn id="11" idx="2"/>
            </p:cNvCxnSpPr>
            <p:nvPr/>
          </p:nvCxnSpPr>
          <p:spPr>
            <a:xfrm>
              <a:off x="2324052" y="3006632"/>
              <a:ext cx="1189186" cy="12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 : en arc 14"/>
            <p:cNvCxnSpPr>
              <a:cxnSpLocks/>
              <a:stCxn id="8" idx="5"/>
              <a:endCxn id="11" idx="3"/>
            </p:cNvCxnSpPr>
            <p:nvPr/>
          </p:nvCxnSpPr>
          <p:spPr>
            <a:xfrm rot="16200000" flipH="1">
              <a:off x="2906822" y="2476052"/>
              <a:ext cx="39462" cy="1278812"/>
            </a:xfrm>
            <a:prstGeom prst="curvedConnector3">
              <a:avLst>
                <a:gd name="adj1" fmla="val 81289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 : en arc 15"/>
            <p:cNvCxnSpPr>
              <a:cxnSpLocks/>
              <a:stCxn id="8" idx="4"/>
              <a:endCxn id="11" idx="4"/>
            </p:cNvCxnSpPr>
            <p:nvPr/>
          </p:nvCxnSpPr>
          <p:spPr>
            <a:xfrm rot="16200000" flipH="1">
              <a:off x="2918006" y="2412678"/>
              <a:ext cx="55278" cy="1495186"/>
            </a:xfrm>
            <a:prstGeom prst="curvedConnector3">
              <a:avLst>
                <a:gd name="adj1" fmla="val 1172293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 : en arc 16"/>
            <p:cNvCxnSpPr>
              <a:cxnSpLocks/>
              <a:stCxn id="8" idx="0"/>
              <a:endCxn id="11" idx="0"/>
            </p:cNvCxnSpPr>
            <p:nvPr/>
          </p:nvCxnSpPr>
          <p:spPr>
            <a:xfrm rot="5400000" flipH="1" flipV="1">
              <a:off x="2919284" y="2106678"/>
              <a:ext cx="52722" cy="1495186"/>
            </a:xfrm>
            <a:prstGeom prst="curvedConnector3">
              <a:avLst>
                <a:gd name="adj1" fmla="val 128567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 : en arc 17"/>
            <p:cNvCxnSpPr>
              <a:cxnSpLocks/>
            </p:cNvCxnSpPr>
            <p:nvPr/>
          </p:nvCxnSpPr>
          <p:spPr>
            <a:xfrm rot="5400000" flipH="1" flipV="1">
              <a:off x="4436140" y="2250238"/>
              <a:ext cx="36906" cy="1278812"/>
            </a:xfrm>
            <a:prstGeom prst="curvedConnector3">
              <a:avLst>
                <a:gd name="adj1" fmla="val 862264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 : en arc 18"/>
            <p:cNvCxnSpPr>
              <a:cxnSpLocks/>
              <a:stCxn id="11" idx="6"/>
            </p:cNvCxnSpPr>
            <p:nvPr/>
          </p:nvCxnSpPr>
          <p:spPr>
            <a:xfrm flipV="1">
              <a:off x="3873238" y="2998470"/>
              <a:ext cx="1168040" cy="944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 : en arc 19"/>
            <p:cNvCxnSpPr>
              <a:cxnSpLocks/>
              <a:stCxn id="11" idx="5"/>
              <a:endCxn id="12" idx="3"/>
            </p:cNvCxnSpPr>
            <p:nvPr/>
          </p:nvCxnSpPr>
          <p:spPr>
            <a:xfrm rot="5400000" flipH="1" flipV="1">
              <a:off x="4448923" y="2501335"/>
              <a:ext cx="5448" cy="1262260"/>
            </a:xfrm>
            <a:prstGeom prst="curvedConnector3">
              <a:avLst>
                <a:gd name="adj1" fmla="val -434785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 : en arc 20"/>
            <p:cNvCxnSpPr>
              <a:cxnSpLocks/>
              <a:stCxn id="11" idx="4"/>
              <a:endCxn id="12" idx="4"/>
            </p:cNvCxnSpPr>
            <p:nvPr/>
          </p:nvCxnSpPr>
          <p:spPr>
            <a:xfrm rot="5400000" flipH="1" flipV="1">
              <a:off x="4448923" y="2426777"/>
              <a:ext cx="5448" cy="1516818"/>
            </a:xfrm>
            <a:prstGeom prst="curvedConnector3">
              <a:avLst>
                <a:gd name="adj1" fmla="val -11655653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 : en arc 21"/>
            <p:cNvCxnSpPr>
              <a:cxnSpLocks/>
            </p:cNvCxnSpPr>
            <p:nvPr/>
          </p:nvCxnSpPr>
          <p:spPr>
            <a:xfrm rot="5400000" flipH="1" flipV="1">
              <a:off x="4447324" y="2097238"/>
              <a:ext cx="52722" cy="1495186"/>
            </a:xfrm>
            <a:prstGeom prst="curvedConnector3">
              <a:avLst>
                <a:gd name="adj1" fmla="val 128567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 : en arc 22"/>
            <p:cNvCxnSpPr>
              <a:cxnSpLocks/>
              <a:stCxn id="11" idx="7"/>
              <a:endCxn id="12" idx="1"/>
            </p:cNvCxnSpPr>
            <p:nvPr/>
          </p:nvCxnSpPr>
          <p:spPr>
            <a:xfrm rot="5400000" flipH="1" flipV="1">
              <a:off x="4448923" y="2246777"/>
              <a:ext cx="5448" cy="1262260"/>
            </a:xfrm>
            <a:prstGeom prst="curvedConnector3">
              <a:avLst>
                <a:gd name="adj1" fmla="val 8679993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 : en arc 23"/>
            <p:cNvCxnSpPr>
              <a:cxnSpLocks/>
              <a:stCxn id="11" idx="7"/>
              <a:endCxn id="12" idx="1"/>
            </p:cNvCxnSpPr>
            <p:nvPr/>
          </p:nvCxnSpPr>
          <p:spPr>
            <a:xfrm rot="5400000" flipH="1" flipV="1">
              <a:off x="4448923" y="2246777"/>
              <a:ext cx="5448" cy="1262260"/>
            </a:xfrm>
            <a:prstGeom prst="curvedConnector3">
              <a:avLst>
                <a:gd name="adj1" fmla="val 147566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 : en arc 24"/>
            <p:cNvCxnSpPr>
              <a:cxnSpLocks/>
            </p:cNvCxnSpPr>
            <p:nvPr/>
          </p:nvCxnSpPr>
          <p:spPr>
            <a:xfrm rot="16200000" flipH="1">
              <a:off x="4451869" y="2489338"/>
              <a:ext cx="5448" cy="1262260"/>
            </a:xfrm>
            <a:prstGeom prst="curvedConnector3">
              <a:avLst>
                <a:gd name="adj1" fmla="val 8679993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 : en arc 25"/>
            <p:cNvCxnSpPr>
              <a:cxnSpLocks/>
            </p:cNvCxnSpPr>
            <p:nvPr/>
          </p:nvCxnSpPr>
          <p:spPr>
            <a:xfrm rot="16200000" flipH="1">
              <a:off x="4490422" y="2447259"/>
              <a:ext cx="5448" cy="1262260"/>
            </a:xfrm>
            <a:prstGeom prst="curvedConnector3">
              <a:avLst>
                <a:gd name="adj1" fmla="val 1104864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2705496" y="2060575"/>
              <a:ext cx="418704" cy="3860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/>
                <a:t>20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2700163" y="2422205"/>
              <a:ext cx="418704" cy="3860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/>
                <a:t>30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2694830" y="2812863"/>
              <a:ext cx="418704" cy="3860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/>
                <a:t>40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2689497" y="3189008"/>
              <a:ext cx="418704" cy="3860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/>
                <a:t>50</a:t>
              </a: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2684164" y="3579667"/>
              <a:ext cx="418704" cy="3860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/>
                <a:t>60</a:t>
              </a: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292969" y="2029493"/>
              <a:ext cx="270297" cy="2702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4354137" y="2239868"/>
              <a:ext cx="270296" cy="2702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400"/>
                <a:t>2</a:t>
              </a: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354137" y="2450245"/>
              <a:ext cx="270296" cy="2702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400"/>
                <a:t>3</a:t>
              </a: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4354137" y="2660621"/>
              <a:ext cx="270296" cy="2702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400"/>
                <a:t>4</a:t>
              </a: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354137" y="2870997"/>
              <a:ext cx="270296" cy="2702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400"/>
                <a:t>5</a:t>
              </a: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4354137" y="3081371"/>
              <a:ext cx="270296" cy="2702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400"/>
                <a:t>6</a:t>
              </a: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354137" y="3291747"/>
              <a:ext cx="270296" cy="2702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400"/>
                <a:t>7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354137" y="3502126"/>
              <a:ext cx="270296" cy="2702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400"/>
                <a:t>8</a:t>
              </a: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354137" y="3712503"/>
              <a:ext cx="270296" cy="2702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40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7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DB782-EFA6-48C0-895B-387D594E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grammar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6070A3-CDB9-49EB-8E80-72EAB6DDC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Grammar JSGF – digit loop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#JSGF V1.0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grammar digits;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public &lt;digitloop&gt; = &lt;digit&gt; + ;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&lt;digit&gt; = zero | one | two | three | four | five | six | seven | eight | nine | oh ;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/>
              <a:t>Excerpt FSG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FSG_BEGIN &lt;digits.digitloop&gt;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NUM_STATES 3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START_STATE 0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FINAL_STATE 1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TRANSITION 0 1 1.000000 zero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TRANSITION 0 1 1.000000 one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TRANSITION 0 1 1.000000 oh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TRANSITION 0 2 1.000000 zero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TRANSITION 0 2 1.000000 nine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TRANSITION 0 2 1.000000 oh</a:t>
            </a:r>
          </a:p>
          <a:p>
            <a:pPr marL="457200" lvl="1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TRANSITION 2 0 1.000000 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FSG_END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61A5AE-D55D-42F5-8749-81C673A1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8386A3-3CA6-47C2-8CE6-AE925498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860882-B5C7-42A6-808D-F3C8DC5A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121</a:t>
            </a:fld>
            <a:endParaRPr lang="en-US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7089FB40-6E75-48B6-97AF-DC15AFAC6E91}"/>
              </a:ext>
            </a:extLst>
          </p:cNvPr>
          <p:cNvGrpSpPr/>
          <p:nvPr/>
        </p:nvGrpSpPr>
        <p:grpSpPr>
          <a:xfrm>
            <a:off x="4786989" y="2758190"/>
            <a:ext cx="3572317" cy="3434560"/>
            <a:chOff x="4786989" y="2758190"/>
            <a:chExt cx="3572317" cy="343456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9026651-74FA-46E6-9362-813547CC39BE}"/>
                </a:ext>
              </a:extLst>
            </p:cNvPr>
            <p:cNvSpPr/>
            <p:nvPr/>
          </p:nvSpPr>
          <p:spPr>
            <a:xfrm>
              <a:off x="5441430" y="3429000"/>
              <a:ext cx="404734" cy="393492"/>
            </a:xfrm>
            <a:prstGeom prst="ellipse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542CA2-DDD5-430A-B31E-A2425173D03E}"/>
                </a:ext>
              </a:extLst>
            </p:cNvPr>
            <p:cNvSpPr/>
            <p:nvPr/>
          </p:nvSpPr>
          <p:spPr>
            <a:xfrm>
              <a:off x="7898371" y="3429000"/>
              <a:ext cx="404734" cy="393492"/>
            </a:xfrm>
            <a:prstGeom prst="ellipse">
              <a:avLst/>
            </a:prstGeom>
            <a:noFill/>
            <a:ln w="25400" cmpd="dbl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5540881-0294-4E94-A46D-3F7C81D938DF}"/>
                </a:ext>
              </a:extLst>
            </p:cNvPr>
            <p:cNvSpPr/>
            <p:nvPr/>
          </p:nvSpPr>
          <p:spPr>
            <a:xfrm>
              <a:off x="5441430" y="5799258"/>
              <a:ext cx="404734" cy="393492"/>
            </a:xfrm>
            <a:prstGeom prst="ellipse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1" name="Connecteur : en arc 10">
              <a:extLst>
                <a:ext uri="{FF2B5EF4-FFF2-40B4-BE49-F238E27FC236}">
                  <a16:creationId xmlns:a16="http://schemas.microsoft.com/office/drawing/2014/main" id="{57A4C54B-7EC9-440D-9F83-C30B9BA75407}"/>
                </a:ext>
              </a:extLst>
            </p:cNvPr>
            <p:cNvCxnSpPr>
              <a:stCxn id="7" idx="7"/>
              <a:endCxn id="8" idx="1"/>
            </p:cNvCxnSpPr>
            <p:nvPr/>
          </p:nvCxnSpPr>
          <p:spPr>
            <a:xfrm rot="5400000" flipH="1" flipV="1">
              <a:off x="6872267" y="2401251"/>
              <a:ext cx="12700" cy="2170751"/>
            </a:xfrm>
            <a:prstGeom prst="curvedConnector3">
              <a:avLst>
                <a:gd name="adj1" fmla="val 2253748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 : en arc 12">
              <a:extLst>
                <a:ext uri="{FF2B5EF4-FFF2-40B4-BE49-F238E27FC236}">
                  <a16:creationId xmlns:a16="http://schemas.microsoft.com/office/drawing/2014/main" id="{3357AFDE-9049-4F85-9524-4620226C546F}"/>
                </a:ext>
              </a:extLst>
            </p:cNvPr>
            <p:cNvCxnSpPr>
              <a:stCxn id="7" idx="5"/>
              <a:endCxn id="8" idx="3"/>
            </p:cNvCxnSpPr>
            <p:nvPr/>
          </p:nvCxnSpPr>
          <p:spPr>
            <a:xfrm rot="16200000" flipH="1">
              <a:off x="6872267" y="2679490"/>
              <a:ext cx="12700" cy="2170751"/>
            </a:xfrm>
            <a:prstGeom prst="curvedConnector3">
              <a:avLst>
                <a:gd name="adj1" fmla="val 2253748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 : en arc 14">
              <a:extLst>
                <a:ext uri="{FF2B5EF4-FFF2-40B4-BE49-F238E27FC236}">
                  <a16:creationId xmlns:a16="http://schemas.microsoft.com/office/drawing/2014/main" id="{35B0704B-20B7-49D6-A778-C388682F0AE9}"/>
                </a:ext>
              </a:extLst>
            </p:cNvPr>
            <p:cNvCxnSpPr>
              <a:cxnSpLocks/>
              <a:stCxn id="7" idx="7"/>
              <a:endCxn id="8" idx="1"/>
            </p:cNvCxnSpPr>
            <p:nvPr/>
          </p:nvCxnSpPr>
          <p:spPr>
            <a:xfrm rot="5400000" flipH="1" flipV="1">
              <a:off x="6872267" y="2401251"/>
              <a:ext cx="12700" cy="2170751"/>
            </a:xfrm>
            <a:prstGeom prst="curvedConnector3">
              <a:avLst>
                <a:gd name="adj1" fmla="val 4496370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 : en arc 36">
              <a:extLst>
                <a:ext uri="{FF2B5EF4-FFF2-40B4-BE49-F238E27FC236}">
                  <a16:creationId xmlns:a16="http://schemas.microsoft.com/office/drawing/2014/main" id="{CA475106-7699-4343-8FB5-3136A488BE83}"/>
                </a:ext>
              </a:extLst>
            </p:cNvPr>
            <p:cNvCxnSpPr/>
            <p:nvPr/>
          </p:nvCxnSpPr>
          <p:spPr>
            <a:xfrm rot="10800000" flipH="1" flipV="1">
              <a:off x="5780542" y="3778148"/>
              <a:ext cx="12700" cy="2170751"/>
            </a:xfrm>
            <a:prstGeom prst="curvedConnector3">
              <a:avLst>
                <a:gd name="adj1" fmla="val 2253748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 : en arc 37">
              <a:extLst>
                <a:ext uri="{FF2B5EF4-FFF2-40B4-BE49-F238E27FC236}">
                  <a16:creationId xmlns:a16="http://schemas.microsoft.com/office/drawing/2014/main" id="{D3BB3A32-CBA5-4893-BC91-9190D9B87FAB}"/>
                </a:ext>
              </a:extLst>
            </p:cNvPr>
            <p:cNvCxnSpPr/>
            <p:nvPr/>
          </p:nvCxnSpPr>
          <p:spPr>
            <a:xfrm flipH="1">
              <a:off x="5502303" y="3778148"/>
              <a:ext cx="12700" cy="2170751"/>
            </a:xfrm>
            <a:prstGeom prst="curvedConnector3">
              <a:avLst>
                <a:gd name="adj1" fmla="val 2253748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 : en arc 38">
              <a:extLst>
                <a:ext uri="{FF2B5EF4-FFF2-40B4-BE49-F238E27FC236}">
                  <a16:creationId xmlns:a16="http://schemas.microsoft.com/office/drawing/2014/main" id="{C4A1BC0D-1B56-43B4-8E84-B9FC3C74DC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5752" y="3778148"/>
              <a:ext cx="12700" cy="2170751"/>
            </a:xfrm>
            <a:prstGeom prst="curvedConnector3">
              <a:avLst>
                <a:gd name="adj1" fmla="val 4496370"/>
              </a:avLst>
            </a:prstGeom>
            <a:ln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 : en arc 39">
              <a:extLst>
                <a:ext uri="{FF2B5EF4-FFF2-40B4-BE49-F238E27FC236}">
                  <a16:creationId xmlns:a16="http://schemas.microsoft.com/office/drawing/2014/main" id="{B0411D75-0C7C-4998-A7E5-045B035CB3D1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783042" y="3818123"/>
              <a:ext cx="12700" cy="2170751"/>
            </a:xfrm>
            <a:prstGeom prst="curvedConnector3">
              <a:avLst>
                <a:gd name="adj1" fmla="val 5263591"/>
              </a:avLst>
            </a:prstGeom>
            <a:ln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4A78285A-D404-4685-B88C-51978812EF0A}"/>
                </a:ext>
              </a:extLst>
            </p:cNvPr>
            <p:cNvSpPr/>
            <p:nvPr/>
          </p:nvSpPr>
          <p:spPr>
            <a:xfrm>
              <a:off x="7863395" y="3371539"/>
              <a:ext cx="495911" cy="520699"/>
            </a:xfrm>
            <a:prstGeom prst="ellipse">
              <a:avLst/>
            </a:prstGeom>
            <a:noFill/>
            <a:ln w="25400" cmpd="dbl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8F5EB365-EB07-4508-B6F8-A347DA713854}"/>
                </a:ext>
              </a:extLst>
            </p:cNvPr>
            <p:cNvSpPr txBox="1"/>
            <p:nvPr/>
          </p:nvSpPr>
          <p:spPr>
            <a:xfrm>
              <a:off x="6598546" y="2758190"/>
              <a:ext cx="5501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zero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8577608-F286-45C3-857C-B7D00A3619AD}"/>
                </a:ext>
              </a:extLst>
            </p:cNvPr>
            <p:cNvSpPr txBox="1"/>
            <p:nvPr/>
          </p:nvSpPr>
          <p:spPr>
            <a:xfrm>
              <a:off x="6621789" y="3045500"/>
              <a:ext cx="50366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one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B2C8E7D9-7BC1-4082-98F9-A6C8DF4566E0}"/>
                </a:ext>
              </a:extLst>
            </p:cNvPr>
            <p:cNvSpPr txBox="1"/>
            <p:nvPr/>
          </p:nvSpPr>
          <p:spPr>
            <a:xfrm>
              <a:off x="6673085" y="3857460"/>
              <a:ext cx="40107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oh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553DBA8-9878-4B48-A362-AB729CB21BB6}"/>
                </a:ext>
              </a:extLst>
            </p:cNvPr>
            <p:cNvSpPr txBox="1"/>
            <p:nvPr/>
          </p:nvSpPr>
          <p:spPr>
            <a:xfrm>
              <a:off x="6704344" y="3452730"/>
              <a:ext cx="3385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2083341-D095-41F8-95A8-C87B40FB8EE3}"/>
                </a:ext>
              </a:extLst>
            </p:cNvPr>
            <p:cNvSpPr txBox="1"/>
            <p:nvPr/>
          </p:nvSpPr>
          <p:spPr>
            <a:xfrm rot="5400000">
              <a:off x="5820255" y="4717770"/>
              <a:ext cx="5501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zero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3A54B938-E2DD-4A9A-914D-35CB7294CAA3}"/>
                </a:ext>
              </a:extLst>
            </p:cNvPr>
            <p:cNvSpPr txBox="1"/>
            <p:nvPr/>
          </p:nvSpPr>
          <p:spPr>
            <a:xfrm rot="5400000">
              <a:off x="5014617" y="4717770"/>
              <a:ext cx="5501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nine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1C2B77C9-0AD8-4DA4-8149-EAE445B49111}"/>
                </a:ext>
              </a:extLst>
            </p:cNvPr>
            <p:cNvSpPr txBox="1"/>
            <p:nvPr/>
          </p:nvSpPr>
          <p:spPr>
            <a:xfrm rot="5400000">
              <a:off x="4681190" y="4717770"/>
              <a:ext cx="5501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oh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E4A5982F-809F-4B8D-94F1-629E5D4F8502}"/>
                </a:ext>
              </a:extLst>
            </p:cNvPr>
            <p:cNvSpPr txBox="1"/>
            <p:nvPr/>
          </p:nvSpPr>
          <p:spPr>
            <a:xfrm rot="5400000">
              <a:off x="5372653" y="4717770"/>
              <a:ext cx="55015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78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N-gram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Statistical model</a:t>
                </a:r>
              </a:p>
              <a:p>
                <a:endParaRPr lang="en-US" dirty="0"/>
              </a:p>
              <a:p>
                <a:r>
                  <a:rPr lang="en-US" dirty="0"/>
                  <a:t>Probability of a word sequence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/>
                      </a:rPr>
                      <m:t>=</m:t>
                    </m:r>
                    <m:r>
                      <a:rPr lang="en-US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smtClean="0">
                            <a:latin typeface="Cambria Math"/>
                          </a:rPr>
                          <m:t>𝑖</m:t>
                        </m:r>
                        <m:r>
                          <a:rPr lang="en-US" i="1" smtClean="0">
                            <a:latin typeface="Cambria Math"/>
                          </a:rPr>
                          <m:t>=2..</m:t>
                        </m:r>
                        <m:r>
                          <a:rPr lang="en-US" i="1" smtClean="0">
                            <a:latin typeface="Cambria Math"/>
                          </a:rPr>
                          <m:t>𝑁</m:t>
                        </m:r>
                      </m:sub>
                      <m:sup/>
                      <m:e>
                        <m:r>
                          <a:rPr lang="en-US" i="1" smtClean="0">
                            <a:latin typeface="Cambria Math"/>
                          </a:rPr>
                          <m:t>𝑃</m:t>
                        </m:r>
                        <m:r>
                          <a:rPr lang="en-US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N-gram approximation, as n-grams deal with </a:t>
                </a:r>
                <a:r>
                  <a:rPr lang="en-US" dirty="0">
                    <a:solidFill>
                      <a:srgbClr val="C00000"/>
                    </a:solidFill>
                  </a:rPr>
                  <a:t>sequences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words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/>
                      </a:rPr>
                      <m:t>≜</m:t>
                    </m:r>
                    <m:r>
                      <a:rPr lang="en-US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−(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−1)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N-gram parameters are computed from large text corpora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330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FD8DEB-C456-47FE-9EC2-48B507C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68E5255-66B8-4BB8-A5D7-6F028AAC3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68760"/>
                <a:ext cx="8392332" cy="5161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Sentence :  </a:t>
                </a:r>
                <a:r>
                  <a:rPr lang="en-US" i="1" dirty="0"/>
                  <a:t>the sky is blue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 </a:t>
                </a:r>
                <a:r>
                  <a:rPr lang="en-US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&lt;s&gt; the sky is blue &lt;/s&gt;</a:t>
                </a:r>
                <a:r>
                  <a:rPr lang="en-US" dirty="0">
                    <a:sym typeface="Wingdings" panose="05000000000000000000" pitchFamily="2" charset="2"/>
                  </a:rPr>
                  <a:t>			including start and end of sentence symbols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Unigrams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P(Sentence) = P(</a:t>
                </a:r>
                <a:r>
                  <a:rPr lang="en-US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the</a:t>
                </a:r>
                <a:r>
                  <a:rPr lang="en-US" dirty="0">
                    <a:sym typeface="Wingdings" panose="05000000000000000000" pitchFamily="2" charset="2"/>
                  </a:rPr>
                  <a:t>) . P</a:t>
                </a:r>
                <a:r>
                  <a:rPr lang="en-US" i="1" dirty="0">
                    <a:sym typeface="Wingdings" panose="05000000000000000000" pitchFamily="2" charset="2"/>
                  </a:rPr>
                  <a:t>(</a:t>
                </a:r>
                <a:r>
                  <a:rPr lang="en-US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sky</a:t>
                </a:r>
                <a:r>
                  <a:rPr lang="en-US" i="1" dirty="0">
                    <a:sym typeface="Wingdings" panose="05000000000000000000" pitchFamily="2" charset="2"/>
                  </a:rPr>
                  <a:t>)</a:t>
                </a:r>
                <a:r>
                  <a:rPr lang="en-US" dirty="0">
                    <a:sym typeface="Wingdings" panose="05000000000000000000" pitchFamily="2" charset="2"/>
                  </a:rPr>
                  <a:t> . P</a:t>
                </a:r>
                <a:r>
                  <a:rPr lang="en-US" i="1" dirty="0">
                    <a:sym typeface="Wingdings" panose="05000000000000000000" pitchFamily="2" charset="2"/>
                  </a:rPr>
                  <a:t>(</a:t>
                </a:r>
                <a:r>
                  <a:rPr lang="en-US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is</a:t>
                </a:r>
                <a:r>
                  <a:rPr lang="en-US" i="1" dirty="0">
                    <a:sym typeface="Wingdings" panose="05000000000000000000" pitchFamily="2" charset="2"/>
                  </a:rPr>
                  <a:t>)</a:t>
                </a:r>
                <a:r>
                  <a:rPr lang="en-US" dirty="0">
                    <a:sym typeface="Wingdings" panose="05000000000000000000" pitchFamily="2" charset="2"/>
                  </a:rPr>
                  <a:t> . P</a:t>
                </a:r>
                <a:r>
                  <a:rPr lang="en-US" i="1" dirty="0">
                    <a:sym typeface="Wingdings" panose="05000000000000000000" pitchFamily="2" charset="2"/>
                  </a:rPr>
                  <a:t>(</a:t>
                </a:r>
                <a:r>
                  <a:rPr lang="en-US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blue</a:t>
                </a:r>
                <a:r>
                  <a:rPr lang="en-US" i="1" dirty="0">
                    <a:sym typeface="Wingdings" panose="05000000000000000000" pitchFamily="2" charset="2"/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Sentence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P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        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count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count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           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count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count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Bigrams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P(Sentence) = P(</a:t>
                </a:r>
                <a:r>
                  <a:rPr lang="en-US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the</a:t>
                </a:r>
                <a:r>
                  <a:rPr lang="en-US" i="1" dirty="0">
                    <a:sym typeface="Wingdings" panose="05000000000000000000" pitchFamily="2" charset="2"/>
                  </a:rPr>
                  <a:t>|&lt;s&gt;) </a:t>
                </a:r>
                <a:r>
                  <a:rPr lang="en-US" dirty="0">
                    <a:sym typeface="Wingdings" panose="05000000000000000000" pitchFamily="2" charset="2"/>
                  </a:rPr>
                  <a:t>. P</a:t>
                </a:r>
                <a:r>
                  <a:rPr lang="en-US" i="1" dirty="0">
                    <a:sym typeface="Wingdings" panose="05000000000000000000" pitchFamily="2" charset="2"/>
                  </a:rPr>
                  <a:t>(</a:t>
                </a:r>
                <a:r>
                  <a:rPr lang="en-US" i="1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sky</a:t>
                </a:r>
                <a:r>
                  <a:rPr lang="en-US" i="1" dirty="0" err="1">
                    <a:sym typeface="Wingdings" panose="05000000000000000000" pitchFamily="2" charset="2"/>
                  </a:rPr>
                  <a:t>|the</a:t>
                </a:r>
                <a:r>
                  <a:rPr lang="en-US" i="1" dirty="0">
                    <a:sym typeface="Wingdings" panose="05000000000000000000" pitchFamily="2" charset="2"/>
                  </a:rPr>
                  <a:t>)</a:t>
                </a:r>
                <a:r>
                  <a:rPr lang="en-US" dirty="0">
                    <a:sym typeface="Wingdings" panose="05000000000000000000" pitchFamily="2" charset="2"/>
                  </a:rPr>
                  <a:t> . P</a:t>
                </a:r>
                <a:r>
                  <a:rPr lang="en-US" i="1" dirty="0">
                    <a:sym typeface="Wingdings" panose="05000000000000000000" pitchFamily="2" charset="2"/>
                  </a:rPr>
                  <a:t>(</a:t>
                </a:r>
                <a:r>
                  <a:rPr lang="en-US" i="1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is</a:t>
                </a:r>
                <a:r>
                  <a:rPr lang="en-US" i="1" dirty="0" err="1">
                    <a:sym typeface="Wingdings" panose="05000000000000000000" pitchFamily="2" charset="2"/>
                  </a:rPr>
                  <a:t>|sky</a:t>
                </a:r>
                <a:r>
                  <a:rPr lang="en-US" i="1" dirty="0">
                    <a:sym typeface="Wingdings" panose="05000000000000000000" pitchFamily="2" charset="2"/>
                  </a:rPr>
                  <a:t>)</a:t>
                </a:r>
                <a:r>
                  <a:rPr lang="en-US" dirty="0">
                    <a:sym typeface="Wingdings" panose="05000000000000000000" pitchFamily="2" charset="2"/>
                  </a:rPr>
                  <a:t> . P</a:t>
                </a:r>
                <a:r>
                  <a:rPr lang="en-US" i="1" dirty="0">
                    <a:sym typeface="Wingdings" panose="05000000000000000000" pitchFamily="2" charset="2"/>
                  </a:rPr>
                  <a:t>(</a:t>
                </a:r>
                <a:r>
                  <a:rPr lang="en-US" i="1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blue</a:t>
                </a:r>
                <a:r>
                  <a:rPr lang="en-US" i="1" dirty="0" err="1">
                    <a:sym typeface="Wingdings" panose="05000000000000000000" pitchFamily="2" charset="2"/>
                  </a:rPr>
                  <a:t>|is</a:t>
                </a:r>
                <a:r>
                  <a:rPr lang="en-US" dirty="0">
                    <a:sym typeface="Wingdings" panose="05000000000000000000" pitchFamily="2" charset="2"/>
                  </a:rPr>
                  <a:t>) . P</a:t>
                </a:r>
                <a:r>
                  <a:rPr lang="en-US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(&lt;/s&gt;</a:t>
                </a:r>
                <a:r>
                  <a:rPr lang="en-US" dirty="0">
                    <a:sym typeface="Wingdings" panose="05000000000000000000" pitchFamily="2" charset="2"/>
                  </a:rPr>
                  <a:t>|</a:t>
                </a:r>
                <a:r>
                  <a:rPr lang="en-US" i="1" dirty="0">
                    <a:sym typeface="Wingdings" panose="05000000000000000000" pitchFamily="2" charset="2"/>
                  </a:rPr>
                  <a:t>blue</a:t>
                </a:r>
                <a:r>
                  <a:rPr lang="en-US" dirty="0">
                    <a:sym typeface="Wingdings" panose="05000000000000000000" pitchFamily="2" charset="2"/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Sentence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|&lt;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&gt;)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=2,..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P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 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count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count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         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P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𝑖𝑠</m:t>
                          </m:r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𝑠𝑘𝑦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count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𝑠𝑘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′</m:t>
                          </m:r>
                          <m:r>
                            <a:rPr lang="fr-F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count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′</m:t>
                                  </m:r>
                                  <m:r>
                                    <a:rPr lang="fr-FR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𝑠𝑘𝑦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′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 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Trigrams</a:t>
                </a:r>
              </a:p>
              <a:p>
                <a:pPr marL="457200" lvl="1" indent="0">
                  <a:buNone/>
                </a:pPr>
                <a:r>
                  <a:rPr lang="en-US" sz="1500" dirty="0">
                    <a:sym typeface="Wingdings" panose="05000000000000000000" pitchFamily="2" charset="2"/>
                  </a:rPr>
                  <a:t>P(Sentence) = P(</a:t>
                </a:r>
                <a:r>
                  <a:rPr lang="en-US" sz="1500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the</a:t>
                </a:r>
                <a:r>
                  <a:rPr lang="en-US" sz="1500" i="1" dirty="0">
                    <a:sym typeface="Wingdings" panose="05000000000000000000" pitchFamily="2" charset="2"/>
                  </a:rPr>
                  <a:t>|&lt;s&gt;) </a:t>
                </a:r>
                <a:r>
                  <a:rPr lang="en-US" sz="1500" dirty="0">
                    <a:sym typeface="Wingdings" panose="05000000000000000000" pitchFamily="2" charset="2"/>
                  </a:rPr>
                  <a:t>. P</a:t>
                </a:r>
                <a:r>
                  <a:rPr lang="en-US" sz="1500" i="1" dirty="0">
                    <a:sym typeface="Wingdings" panose="05000000000000000000" pitchFamily="2" charset="2"/>
                  </a:rPr>
                  <a:t>(</a:t>
                </a:r>
                <a:r>
                  <a:rPr lang="en-US" sz="1500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sky</a:t>
                </a:r>
                <a:r>
                  <a:rPr lang="en-US" sz="1500" i="1" dirty="0">
                    <a:sym typeface="Wingdings" panose="05000000000000000000" pitchFamily="2" charset="2"/>
                  </a:rPr>
                  <a:t>|&lt;s&gt; the)</a:t>
                </a:r>
                <a:r>
                  <a:rPr lang="en-US" sz="1500" dirty="0">
                    <a:sym typeface="Wingdings" panose="05000000000000000000" pitchFamily="2" charset="2"/>
                  </a:rPr>
                  <a:t> . P</a:t>
                </a:r>
                <a:r>
                  <a:rPr lang="en-US" sz="1500" i="1" dirty="0">
                    <a:sym typeface="Wingdings" panose="05000000000000000000" pitchFamily="2" charset="2"/>
                  </a:rPr>
                  <a:t>(</a:t>
                </a:r>
                <a:r>
                  <a:rPr lang="en-US" sz="1500" i="1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is</a:t>
                </a:r>
                <a:r>
                  <a:rPr lang="en-US" sz="1500" i="1" dirty="0" err="1">
                    <a:sym typeface="Wingdings" panose="05000000000000000000" pitchFamily="2" charset="2"/>
                  </a:rPr>
                  <a:t>|the</a:t>
                </a:r>
                <a:r>
                  <a:rPr lang="en-US" sz="1500" i="1" dirty="0">
                    <a:sym typeface="Wingdings" panose="05000000000000000000" pitchFamily="2" charset="2"/>
                  </a:rPr>
                  <a:t> sky)</a:t>
                </a:r>
                <a:r>
                  <a:rPr lang="en-US" sz="1500" dirty="0">
                    <a:sym typeface="Wingdings" panose="05000000000000000000" pitchFamily="2" charset="2"/>
                  </a:rPr>
                  <a:t> . P</a:t>
                </a:r>
                <a:r>
                  <a:rPr lang="en-US" sz="1500" i="1" dirty="0">
                    <a:sym typeface="Wingdings" panose="05000000000000000000" pitchFamily="2" charset="2"/>
                  </a:rPr>
                  <a:t>(</a:t>
                </a:r>
                <a:r>
                  <a:rPr lang="en-US" sz="1500" i="1" dirty="0" err="1">
                    <a:solidFill>
                      <a:srgbClr val="C00000"/>
                    </a:solidFill>
                    <a:sym typeface="Wingdings" panose="05000000000000000000" pitchFamily="2" charset="2"/>
                  </a:rPr>
                  <a:t>blue</a:t>
                </a:r>
                <a:r>
                  <a:rPr lang="en-US" sz="1500" i="1" dirty="0" err="1">
                    <a:sym typeface="Wingdings" panose="05000000000000000000" pitchFamily="2" charset="2"/>
                  </a:rPr>
                  <a:t>|sky</a:t>
                </a:r>
                <a:r>
                  <a:rPr lang="en-US" sz="1500" i="1" dirty="0">
                    <a:sym typeface="Wingdings" panose="05000000000000000000" pitchFamily="2" charset="2"/>
                  </a:rPr>
                  <a:t> is</a:t>
                </a:r>
                <a:r>
                  <a:rPr lang="en-US" sz="1500" dirty="0">
                    <a:sym typeface="Wingdings" panose="05000000000000000000" pitchFamily="2" charset="2"/>
                  </a:rPr>
                  <a:t>) . P</a:t>
                </a:r>
                <a:r>
                  <a:rPr lang="en-US" sz="1500" i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(&lt;/s&gt;</a:t>
                </a:r>
                <a:r>
                  <a:rPr lang="en-US" sz="1500" dirty="0">
                    <a:sym typeface="Wingdings" panose="05000000000000000000" pitchFamily="2" charset="2"/>
                  </a:rPr>
                  <a:t>|</a:t>
                </a:r>
                <a:r>
                  <a:rPr lang="en-US" sz="1500" i="1" dirty="0">
                    <a:sym typeface="Wingdings" panose="05000000000000000000" pitchFamily="2" charset="2"/>
                  </a:rPr>
                  <a:t>is blue</a:t>
                </a:r>
                <a:r>
                  <a:rPr lang="en-US" sz="1500" dirty="0"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68E5255-66B8-4BB8-A5D7-6F028AAC3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68760"/>
                <a:ext cx="8392332" cy="5161656"/>
              </a:xfrm>
              <a:blipFill>
                <a:blip r:embed="rId2"/>
                <a:stretch>
                  <a:fillRect l="-436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900C99-5C8A-4878-9D61-3024D02E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A0253C-B2BA-4D28-AA52-D962BCF6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BD215A-BE2D-4282-8A60-09888B35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1898D9-36A5-4E8C-95C3-203969499634}"/>
              </a:ext>
            </a:extLst>
          </p:cNvPr>
          <p:cNvSpPr txBox="1"/>
          <p:nvPr/>
        </p:nvSpPr>
        <p:spPr>
          <a:xfrm>
            <a:off x="5487999" y="2176684"/>
            <a:ext cx="2690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Counts on text training corpus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2EBB075-A205-44D0-B914-71FAC2D840C1}"/>
              </a:ext>
            </a:extLst>
          </p:cNvPr>
          <p:cNvCxnSpPr>
            <a:cxnSpLocks/>
          </p:cNvCxnSpPr>
          <p:nvPr/>
        </p:nvCxnSpPr>
        <p:spPr>
          <a:xfrm flipH="1">
            <a:off x="5279231" y="2408883"/>
            <a:ext cx="368534" cy="477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9642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n-gram language model – bigrams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fr-FR" dirty="0"/>
                  <a:t>Bigrams </a:t>
                </a:r>
                <a:r>
                  <a:rPr lang="en-US" altLang="fr-FR" dirty="0">
                    <a:sym typeface="Wingdings" panose="05000000000000000000" pitchFamily="2" charset="2"/>
                  </a:rPr>
                  <a:t> sequences of 2 words 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fr-F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r>
                      <a:rPr lang="en-US" alt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alt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US" alt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lang="en-US" alt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alt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b>
                    </m:sSub>
                    <m:r>
                      <a:rPr lang="en-US" alt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fr-FR" dirty="0"/>
              </a:p>
              <a:p>
                <a:endParaRPr lang="en-US" altLang="fr-FR" dirty="0"/>
              </a:p>
              <a:p>
                <a:r>
                  <a:rPr lang="en-US" altLang="fr-FR" dirty="0"/>
                  <a:t>Estimation </a:t>
                </a:r>
                <a:br>
                  <a:rPr lang="en-US" altLang="fr-FR" dirty="0"/>
                </a:br>
                <a:r>
                  <a:rPr lang="en-US" altLang="fr-FR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fr-FR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fr-F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fr-FR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fr-FR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fr-FR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fr-FR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fr-FR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fr-FR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fr-FR" dirty="0"/>
                  <a:t> 	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fr-FR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fr-FR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fr-FR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fr-FR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fr-FR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fr-FR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fr-FR" dirty="0"/>
                  <a:t> non zero</a:t>
                </a:r>
              </a:p>
              <a:p>
                <a:endParaRPr lang="en-US" altLang="fr-FR" dirty="0"/>
              </a:p>
              <a:p>
                <a:r>
                  <a:rPr lang="en-US" altLang="fr-FR" dirty="0"/>
                  <a:t>N-gram provide local constraints (bigrams </a:t>
                </a:r>
                <a:r>
                  <a:rPr lang="en-US" altLang="fr-FR" dirty="0">
                    <a:sym typeface="Wingdings" panose="05000000000000000000" pitchFamily="2" charset="2"/>
                  </a:rPr>
                  <a:t> sequences of 2 words</a:t>
                </a:r>
                <a:r>
                  <a:rPr lang="en-US" altLang="fr-FR" dirty="0"/>
                  <a:t>)</a:t>
                </a:r>
              </a:p>
              <a:p>
                <a:endParaRPr lang="en-US" altLang="fr-FR" dirty="0"/>
              </a:p>
              <a:p>
                <a:r>
                  <a:rPr lang="en-US" altLang="fr-FR" dirty="0"/>
                  <a:t>When the speaker does not follow the expected syntax, speech recognition errors are usually limited to a few words</a:t>
                </a:r>
              </a:p>
              <a:p>
                <a:endParaRPr lang="en-US" altLang="fr-FR" dirty="0"/>
              </a:p>
              <a:p>
                <a:r>
                  <a:rPr lang="en-US" altLang="fr-FR" dirty="0"/>
                  <a:t>For a 1,000 word vocabulary, there 1,000,000 possible 2-word sequences!</a:t>
                </a:r>
              </a:p>
              <a:p>
                <a:pPr marL="0" indent="0">
                  <a:buNone/>
                </a:pPr>
                <a:endParaRPr lang="en-US" altLang="fr-FR" dirty="0"/>
              </a:p>
              <a:p>
                <a:r>
                  <a:rPr lang="en-US" altLang="fr-FR" dirty="0"/>
                  <a:t>It is impossible to estimate exactly all the parameters, so “smoothing” techniques are used (classes of words, </a:t>
                </a:r>
                <a:r>
                  <a:rPr lang="en-US" altLang="fr-FR" dirty="0" err="1"/>
                  <a:t>backoff</a:t>
                </a:r>
                <a:r>
                  <a:rPr lang="en-US" altLang="fr-FR" dirty="0"/>
                  <a:t>, ...)</a:t>
                </a:r>
              </a:p>
              <a:p>
                <a:endParaRPr lang="en-US" altLang="fr-F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 r="-1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05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N-gram language model – backoff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68760"/>
                <a:ext cx="8509794" cy="5161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Backoff -- used to approximate the probability of a sequence of words, </a:t>
                </a:r>
                <a:br>
                  <a:rPr lang="en-US" dirty="0"/>
                </a:br>
                <a:r>
                  <a:rPr lang="en-US" dirty="0"/>
                  <a:t>when the corresponding sequence is not present in the training data</a:t>
                </a:r>
              </a:p>
              <a:p>
                <a:r>
                  <a:rPr lang="en-US" dirty="0"/>
                  <a:t>Typically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is the probability, if event unseen, i.e.,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r>
                  <a:rPr lang="en-US" dirty="0"/>
                  <a:t>One possible approach: « discounting »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w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fixed value (typically of the order of 0.5)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used to normalize probabilities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Note: one should also take into account the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68760"/>
                <a:ext cx="8509794" cy="5161656"/>
              </a:xfrm>
              <a:blipFill>
                <a:blip r:embed="rId2"/>
                <a:stretch>
                  <a:fillRect l="-430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482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Evaluating a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Perplexity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𝑝𝑝𝑙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g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g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total number of words (in the sentence or in the corpus)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history (i.e., preceding words) of the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Note that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𝑝𝑝𝑙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𝑒𝑛𝑡𝑟𝑜𝑝𝑖𝑒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Remark, one can rewrite the formula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𝑝𝑝𝑙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r>
                  <a:rPr lang="en-US" dirty="0"/>
                  <a:t>However, for a vocabulary of N equiprobable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; hence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𝑝𝑝𝑙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 The perplexity corresponds to the average branching factor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     The lower the perplexity is, the better is the quality of the language model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4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3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speech recognition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400943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Automatic speech recognition</a:t>
            </a:r>
          </a:p>
          <a:p>
            <a:r>
              <a:rPr lang="en-US" dirty="0"/>
              <a:t>    Lexicons and language models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Continuous speech recognition</a:t>
            </a:r>
          </a:p>
          <a:p>
            <a:r>
              <a:rPr lang="en-US" dirty="0"/>
              <a:t>    Speech signal variability </a:t>
            </a:r>
          </a:p>
          <a:p>
            <a:r>
              <a:rPr lang="en-US" dirty="0"/>
              <a:t>    Measures of performance</a:t>
            </a:r>
          </a:p>
          <a:p>
            <a:r>
              <a:rPr lang="en-US" dirty="0"/>
              <a:t>    Robustness &amp; adaptation</a:t>
            </a:r>
          </a:p>
          <a:p>
            <a:r>
              <a:rPr lang="en-US" dirty="0"/>
              <a:t>    Performance improvements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3951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Reminder : optimal decoding results given by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𝑊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/>
                                </a:rPr>
                                <m:t>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8" name="Text Box 36"/>
          <p:cNvSpPr txBox="1">
            <a:spLocks noChangeArrowheads="1"/>
          </p:cNvSpPr>
          <p:nvPr/>
        </p:nvSpPr>
        <p:spPr bwMode="auto">
          <a:xfrm>
            <a:off x="3552463" y="4172185"/>
            <a:ext cx="200535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 model &amp;</a:t>
            </a:r>
            <a:b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pronunciation variants</a:t>
            </a:r>
          </a:p>
        </p:txBody>
      </p:sp>
      <p:sp>
        <p:nvSpPr>
          <p:cNvPr id="9" name="Text Box 37"/>
          <p:cNvSpPr txBox="1">
            <a:spLocks noChangeArrowheads="1"/>
          </p:cNvSpPr>
          <p:nvPr/>
        </p:nvSpPr>
        <p:spPr bwMode="auto">
          <a:xfrm>
            <a:off x="5935150" y="4172185"/>
            <a:ext cx="1801775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Syntax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 Language model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44"/>
          <p:cNvSpPr>
            <a:spLocks noChangeShapeType="1"/>
          </p:cNvSpPr>
          <p:nvPr/>
        </p:nvSpPr>
        <p:spPr bwMode="auto">
          <a:xfrm flipH="1" flipV="1">
            <a:off x="5882721" y="3458783"/>
            <a:ext cx="274105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0" tIns="0" rIns="0" bIns="0">
            <a:spAutoFit/>
          </a:bodyPr>
          <a:lstStyle/>
          <a:p>
            <a:endParaRPr lang="en-US" dirty="0"/>
          </a:p>
        </p:txBody>
      </p:sp>
      <p:sp>
        <p:nvSpPr>
          <p:cNvPr id="12" name="Line 43"/>
          <p:cNvSpPr>
            <a:spLocks noChangeShapeType="1"/>
          </p:cNvSpPr>
          <p:nvPr/>
        </p:nvSpPr>
        <p:spPr bwMode="auto">
          <a:xfrm flipV="1">
            <a:off x="4532840" y="3458783"/>
            <a:ext cx="510368" cy="55876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square" lIns="0" tIns="0" rIns="0" bIns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2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-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68759"/>
                <a:ext cx="8208961" cy="5255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HMM are defined by two main components</a:t>
                </a:r>
              </a:p>
              <a:p>
                <a:r>
                  <a:rPr lang="en-US" dirty="0"/>
                  <a:t>Underlying </a:t>
                </a:r>
                <a:r>
                  <a:rPr lang="en-US" dirty="0">
                    <a:solidFill>
                      <a:srgbClr val="C00000"/>
                    </a:solidFill>
                  </a:rPr>
                  <a:t>Markov chain </a:t>
                </a:r>
                <a:r>
                  <a:rPr lang="en-US" dirty="0">
                    <a:sym typeface="Wingdings" panose="05000000000000000000" pitchFamily="2" charset="2"/>
                  </a:rPr>
                  <a:t> finite automaton + probabilities</a:t>
                </a:r>
              </a:p>
              <a:p>
                <a:pPr lvl="1"/>
                <a:r>
                  <a:rPr lang="en-US" b="0" dirty="0"/>
                  <a:t>Initial probabilities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, 			such that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Transition probabilities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such that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of </a:t>
                </a:r>
                <a:r>
                  <a:rPr lang="en-US" dirty="0">
                    <a:solidFill>
                      <a:srgbClr val="C00000"/>
                    </a:solidFill>
                  </a:rPr>
                  <a:t>probability density functions (pdf)</a:t>
                </a:r>
                <a:br>
                  <a:rPr lang="en-US" dirty="0"/>
                </a:br>
                <a:r>
                  <a:rPr lang="en-US" dirty="0"/>
                  <a:t>(typically Gaussian mixture models - GMM)</a:t>
                </a:r>
              </a:p>
              <a:p>
                <a:pPr lvl="1"/>
                <a:r>
                  <a:rPr lang="en-US" dirty="0"/>
                  <a:t>pdf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where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			with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68759"/>
                <a:ext cx="8208961" cy="5255865"/>
              </a:xfrm>
              <a:blipFill>
                <a:blip r:embed="rId3"/>
                <a:stretch>
                  <a:fillRect l="-594" b="-24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129</a:t>
            </a:fld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901258" y="1266469"/>
            <a:ext cx="7413625" cy="1766995"/>
            <a:chOff x="901258" y="1395773"/>
            <a:chExt cx="7413625" cy="1766995"/>
          </a:xfrm>
        </p:grpSpPr>
        <p:cxnSp>
          <p:nvCxnSpPr>
            <p:cNvPr id="36" name="AutoShape 210"/>
            <p:cNvCxnSpPr>
              <a:cxnSpLocks noChangeShapeType="1"/>
            </p:cNvCxnSpPr>
            <p:nvPr/>
          </p:nvCxnSpPr>
          <p:spPr bwMode="auto">
            <a:xfrm rot="5400000" flipV="1">
              <a:off x="4855721" y="1692275"/>
              <a:ext cx="1588" cy="1616075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" name="AutoShape 211"/>
            <p:cNvCxnSpPr>
              <a:cxnSpLocks noChangeShapeType="1"/>
            </p:cNvCxnSpPr>
            <p:nvPr/>
          </p:nvCxnSpPr>
          <p:spPr bwMode="auto">
            <a:xfrm rot="5400000" flipV="1">
              <a:off x="6682933" y="1709738"/>
              <a:ext cx="4763" cy="1557338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8" name="Oval 96"/>
            <p:cNvSpPr>
              <a:spLocks noChangeArrowheads="1"/>
            </p:cNvSpPr>
            <p:nvPr/>
          </p:nvSpPr>
          <p:spPr bwMode="auto">
            <a:xfrm>
              <a:off x="7419533" y="1736725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91"/>
            <p:cNvSpPr>
              <a:spLocks noChangeArrowheads="1"/>
            </p:cNvSpPr>
            <p:nvPr/>
          </p:nvSpPr>
          <p:spPr bwMode="auto">
            <a:xfrm>
              <a:off x="3741296" y="1781175"/>
              <a:ext cx="360363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94"/>
            <p:cNvSpPr>
              <a:spLocks noChangeArrowheads="1"/>
            </p:cNvSpPr>
            <p:nvPr/>
          </p:nvSpPr>
          <p:spPr bwMode="auto">
            <a:xfrm>
              <a:off x="5614546" y="1731963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 Box 366"/>
            <p:cNvSpPr txBox="1">
              <a:spLocks noChangeArrowheads="1"/>
            </p:cNvSpPr>
            <p:nvPr/>
          </p:nvSpPr>
          <p:spPr bwMode="auto">
            <a:xfrm>
              <a:off x="901258" y="1908175"/>
              <a:ext cx="992188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Transitions</a:t>
              </a:r>
            </a:p>
          </p:txBody>
        </p:sp>
        <p:grpSp>
          <p:nvGrpSpPr>
            <p:cNvPr id="42" name="Group 371"/>
            <p:cNvGrpSpPr>
              <a:grpSpLocks/>
            </p:cNvGrpSpPr>
            <p:nvPr/>
          </p:nvGrpSpPr>
          <p:grpSpPr bwMode="auto">
            <a:xfrm>
              <a:off x="901258" y="2435225"/>
              <a:ext cx="7413625" cy="350838"/>
              <a:chOff x="271" y="1534"/>
              <a:chExt cx="4670" cy="221"/>
            </a:xfrm>
          </p:grpSpPr>
          <p:sp>
            <p:nvSpPr>
              <p:cNvPr id="52" name="Text Box 188"/>
              <p:cNvSpPr txBox="1">
                <a:spLocks noChangeArrowheads="1"/>
              </p:cNvSpPr>
              <p:nvPr/>
            </p:nvSpPr>
            <p:spPr bwMode="auto">
              <a:xfrm>
                <a:off x="4797" y="1558"/>
                <a:ext cx="144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53" name="Text Box 215"/>
              <p:cNvSpPr txBox="1">
                <a:spLocks noChangeArrowheads="1"/>
              </p:cNvSpPr>
              <p:nvPr/>
            </p:nvSpPr>
            <p:spPr bwMode="auto">
              <a:xfrm>
                <a:off x="1585" y="1558"/>
                <a:ext cx="144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4377" y="1534"/>
                    <a:ext cx="220" cy="22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fr-FR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4" name="Oval 9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377" y="1534"/>
                    <a:ext cx="220" cy="22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2060" y="1534"/>
                    <a:ext cx="227" cy="22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6" name="Oval 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060" y="1534"/>
                    <a:ext cx="227" cy="22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3240" y="1534"/>
                    <a:ext cx="220" cy="22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8" name="Oval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40" y="1534"/>
                    <a:ext cx="220" cy="221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65"/>
              <p:cNvSpPr txBox="1">
                <a:spLocks noChangeArrowheads="1"/>
              </p:cNvSpPr>
              <p:nvPr/>
            </p:nvSpPr>
            <p:spPr bwMode="auto">
              <a:xfrm>
                <a:off x="271" y="1568"/>
                <a:ext cx="367" cy="15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States</a:t>
                </a:r>
              </a:p>
            </p:txBody>
          </p:sp>
        </p:grpSp>
        <p:sp>
          <p:nvSpPr>
            <p:cNvPr id="43" name="Text Box 367"/>
            <p:cNvSpPr txBox="1">
              <a:spLocks noChangeArrowheads="1"/>
            </p:cNvSpPr>
            <p:nvPr/>
          </p:nvSpPr>
          <p:spPr bwMode="auto">
            <a:xfrm>
              <a:off x="901258" y="2865074"/>
              <a:ext cx="2540760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Probability density functions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3358687" y="1395773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8687" y="1395773"/>
                  <a:ext cx="1125580" cy="34932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44"/>
                <p:cNvSpPr txBox="1"/>
                <p:nvPr/>
              </p:nvSpPr>
              <p:spPr>
                <a:xfrm>
                  <a:off x="5185668" y="1395773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ZoneTexte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668" y="1395773"/>
                  <a:ext cx="1125580" cy="3493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7042480" y="1395773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480" y="1395773"/>
                  <a:ext cx="1125580" cy="34932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46"/>
                <p:cNvSpPr txBox="1"/>
                <p:nvPr/>
              </p:nvSpPr>
              <p:spPr>
                <a:xfrm>
                  <a:off x="4243194" y="2009996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ZoneTexte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194" y="2009996"/>
                  <a:ext cx="1125580" cy="34932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/>
                <p:cNvSpPr txBox="1"/>
                <p:nvPr/>
              </p:nvSpPr>
              <p:spPr>
                <a:xfrm>
                  <a:off x="6180854" y="2009996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0854" y="2009996"/>
                  <a:ext cx="1125580" cy="34932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ZoneTexte 48"/>
                <p:cNvSpPr txBox="1"/>
                <p:nvPr/>
              </p:nvSpPr>
              <p:spPr>
                <a:xfrm>
                  <a:off x="3371956" y="2813442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(.)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9" name="ZoneTexte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956" y="2813442"/>
                  <a:ext cx="1125580" cy="349326"/>
                </a:xfrm>
                <a:prstGeom prst="rect">
                  <a:avLst/>
                </a:prstGeom>
                <a:blipFill>
                  <a:blip r:embed="rId21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5249983" y="2813442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(.)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983" y="2813442"/>
                  <a:ext cx="1125580" cy="349326"/>
                </a:xfrm>
                <a:prstGeom prst="rect">
                  <a:avLst/>
                </a:prstGeom>
                <a:blipFill>
                  <a:blip r:embed="rId22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7087102" y="2813442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(.)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102" y="2813442"/>
                  <a:ext cx="1125580" cy="349326"/>
                </a:xfrm>
                <a:prstGeom prst="rect">
                  <a:avLst/>
                </a:prstGeom>
                <a:blipFill>
                  <a:blip r:embed="rId23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7237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production &amp; perception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78129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Speech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Speech production &amp; perception</a:t>
            </a:r>
          </a:p>
          <a:p>
            <a:r>
              <a:rPr lang="en-US" dirty="0"/>
              <a:t>    Spectral analysis (time-frequency)</a:t>
            </a:r>
          </a:p>
          <a:p>
            <a:r>
              <a:rPr lang="en-US" dirty="0"/>
              <a:t>    Fundamental Frequency &amp; formants</a:t>
            </a:r>
          </a:p>
          <a:p>
            <a:r>
              <a:rPr lang="en-US" dirty="0"/>
              <a:t>    Sounds of the language</a:t>
            </a:r>
          </a:p>
          <a:p>
            <a:r>
              <a:rPr lang="en-US" dirty="0"/>
              <a:t>    Speech signal variability</a:t>
            </a:r>
          </a:p>
          <a:p>
            <a:r>
              <a:rPr lang="en-US" dirty="0"/>
              <a:t>Basics of speech recognition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5251717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77996"/>
                <a:ext cx="8208961" cy="5161656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Iterative approach which consider only the “best” state sequence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/>
                                </a:rPr>
                                <m:t>𝑄</m:t>
                              </m:r>
                            </m:lim>
                          </m:limLow>
                        </m:fName>
                        <m:e>
                          <m:r>
                            <a:rPr lang="en-US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/>
                                </a:rPr>
                                <m:t>Λ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/>
                                </a:rPr>
                                <m:t>Λ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Iterations for Viterbi decoding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</a:rPr>
                          <m:t>𝑡</m:t>
                        </m:r>
                        <m:r>
                          <a:rPr lang="en-US" i="1" smtClean="0">
                            <a:latin typeface="Cambria Math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 smtClean="0">
                            <a:latin typeface="Cambria Math"/>
                          </a:rPr>
                          <m:t>𝑃</m:t>
                        </m:r>
                        <m:r>
                          <a:rPr lang="en-US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=</m:t>
                        </m:r>
                        <m:r>
                          <a:rPr lang="en-US" i="1" smtClean="0">
                            <a:latin typeface="Cambria Math"/>
                          </a:rPr>
                          <m:t>𝑗</m:t>
                        </m:r>
                        <m:r>
                          <a:rPr lang="en-US" i="1" smtClean="0">
                            <a:latin typeface="Cambria Math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/>
                          </a:rPr>
                          <m:t>Λ</m:t>
                        </m:r>
                        <m:r>
                          <a:rPr lang="en-US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mtClean="0">
                        <a:latin typeface="Cambria Math"/>
                      </a:rPr>
                      <m:t>           </m:t>
                    </m:r>
                    <m:r>
                      <a:rPr lang="en-US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Viterbi decoding is the algorithm used for speech recognition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 the words associated to the best path provide the speech recognition results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77996"/>
                <a:ext cx="8208961" cy="5161656"/>
              </a:xfrm>
              <a:blipFill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171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3"/>
              <p:cNvSpPr>
                <a:spLocks noGrp="1"/>
              </p:cNvSpPr>
              <p:nvPr>
                <p:ph idx="1"/>
              </p:nvPr>
            </p:nvSpPr>
            <p:spPr>
              <a:xfrm>
                <a:off x="1641651" y="1268760"/>
                <a:ext cx="5724018" cy="5161656"/>
              </a:xfrm>
            </p:spPr>
            <p:txBody>
              <a:bodyPr>
                <a:normAutofit/>
              </a:bodyPr>
              <a:lstStyle/>
              <a:p>
                <a:endParaRPr lang="en-US" sz="1600" dirty="0">
                  <a:solidFill>
                    <a:srgbClr val="C00000"/>
                  </a:solidFill>
                </a:endParaRPr>
              </a:p>
              <a:p>
                <a:endParaRPr lang="en-US" sz="1600" dirty="0">
                  <a:solidFill>
                    <a:srgbClr val="C00000"/>
                  </a:solidFill>
                </a:endParaRP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Iterative approach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  <m:r>
                          <a:rPr lang="en-US" sz="1600" i="1">
                            <a:latin typeface="Cambria Math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r>
                          <a:rPr lang="en-US" sz="16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1600" i="1">
                            <a:latin typeface="Cambria Math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Λ</m:t>
                        </m:r>
                        <m:r>
                          <a:rPr lang="en-US" sz="16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      </a:t>
                </a:r>
                <a:r>
                  <a:rPr lang="en-US" sz="1600" dirty="0">
                    <a:sym typeface="Wingdings" panose="05000000000000000000" pitchFamily="2" charset="2"/>
                  </a:rPr>
                  <a:t></a:t>
                </a:r>
                <a:endParaRPr lang="en-US" sz="1600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  <m:r>
                            <a:rPr lang="en-US" sz="1600" i="1"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dirty="0"/>
                  <a:t>Initialization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      ∀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Observation probability is given by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160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16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     where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600" dirty="0"/>
                  <a:t> is the final state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7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1651" y="1268760"/>
                <a:ext cx="5724018" cy="5161656"/>
              </a:xfrm>
              <a:blipFill>
                <a:blip r:embed="rId2"/>
                <a:stretch>
                  <a:fillRect l="-4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29" name="Espace réservé du pied de page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131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7085185" y="1902873"/>
            <a:ext cx="1998302" cy="2916324"/>
            <a:chOff x="6318114" y="2780928"/>
            <a:chExt cx="2358342" cy="2916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/>
                <p:cNvSpPr/>
                <p:nvPr/>
              </p:nvSpPr>
              <p:spPr>
                <a:xfrm>
                  <a:off x="6318114" y="2780928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Ellips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2780928"/>
                  <a:ext cx="936265" cy="72008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/>
                <p:cNvSpPr/>
                <p:nvPr/>
              </p:nvSpPr>
              <p:spPr>
                <a:xfrm>
                  <a:off x="7740191" y="2780928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Ellips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191" y="2780928"/>
                  <a:ext cx="936265" cy="72008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Ellipse 10"/>
                <p:cNvSpPr/>
                <p:nvPr/>
              </p:nvSpPr>
              <p:spPr>
                <a:xfrm>
                  <a:off x="6318114" y="3879050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Ellips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3879050"/>
                  <a:ext cx="936265" cy="72008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Ellipse 11"/>
                <p:cNvSpPr/>
                <p:nvPr/>
              </p:nvSpPr>
              <p:spPr>
                <a:xfrm>
                  <a:off x="6318114" y="4977172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−2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Ellips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4977172"/>
                  <a:ext cx="936265" cy="72008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necteur droit avec flèche 12"/>
            <p:cNvCxnSpPr>
              <a:stCxn id="9" idx="6"/>
              <a:endCxn id="10" idx="2"/>
            </p:cNvCxnSpPr>
            <p:nvPr/>
          </p:nvCxnSpPr>
          <p:spPr>
            <a:xfrm>
              <a:off x="7254379" y="3140968"/>
              <a:ext cx="4858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stCxn id="11" idx="7"/>
              <a:endCxn id="10" idx="3"/>
            </p:cNvCxnSpPr>
            <p:nvPr/>
          </p:nvCxnSpPr>
          <p:spPr>
            <a:xfrm flipV="1">
              <a:off x="7117266" y="3395555"/>
              <a:ext cx="760038" cy="588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>
              <a:stCxn id="12" idx="7"/>
              <a:endCxn id="10" idx="4"/>
            </p:cNvCxnSpPr>
            <p:nvPr/>
          </p:nvCxnSpPr>
          <p:spPr>
            <a:xfrm flipV="1">
              <a:off x="7117266" y="3501008"/>
              <a:ext cx="1091058" cy="1581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7333531" y="4999217"/>
                <a:ext cx="345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31" y="4999217"/>
                <a:ext cx="345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8297898" y="4999217"/>
                <a:ext cx="749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898" y="4999217"/>
                <a:ext cx="7497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e 17"/>
          <p:cNvGrpSpPr/>
          <p:nvPr/>
        </p:nvGrpSpPr>
        <p:grpSpPr>
          <a:xfrm>
            <a:off x="216516" y="2024897"/>
            <a:ext cx="1054103" cy="2662107"/>
            <a:chOff x="71501" y="2614920"/>
            <a:chExt cx="1054103" cy="2662107"/>
          </a:xfrm>
        </p:grpSpPr>
        <p:cxnSp>
          <p:nvCxnSpPr>
            <p:cNvPr id="19" name="AutoShape 210"/>
            <p:cNvCxnSpPr>
              <a:cxnSpLocks noChangeShapeType="1"/>
            </p:cNvCxnSpPr>
            <p:nvPr/>
          </p:nvCxnSpPr>
          <p:spPr bwMode="auto">
            <a:xfrm flipV="1">
              <a:off x="839058" y="4005784"/>
              <a:ext cx="1588" cy="1068201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" name="AutoShape 211"/>
            <p:cNvCxnSpPr>
              <a:cxnSpLocks noChangeShapeType="1"/>
            </p:cNvCxnSpPr>
            <p:nvPr/>
          </p:nvCxnSpPr>
          <p:spPr bwMode="auto">
            <a:xfrm flipV="1">
              <a:off x="825565" y="2816387"/>
              <a:ext cx="4763" cy="1029376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1" name="Oval 96"/>
            <p:cNvSpPr>
              <a:spLocks noChangeArrowheads="1"/>
            </p:cNvSpPr>
            <p:nvPr/>
          </p:nvSpPr>
          <p:spPr bwMode="auto">
            <a:xfrm rot="16200000">
              <a:off x="381527" y="2309656"/>
              <a:ext cx="230849" cy="84137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00" dirty="0"/>
            </a:p>
          </p:txBody>
        </p:sp>
        <p:sp>
          <p:nvSpPr>
            <p:cNvPr id="22" name="Oval 91"/>
            <p:cNvSpPr>
              <a:spLocks noChangeArrowheads="1"/>
            </p:cNvSpPr>
            <p:nvPr/>
          </p:nvSpPr>
          <p:spPr bwMode="auto">
            <a:xfrm rot="16200000">
              <a:off x="422305" y="4737241"/>
              <a:ext cx="238194" cy="84137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00" dirty="0"/>
            </a:p>
          </p:txBody>
        </p:sp>
        <p:sp>
          <p:nvSpPr>
            <p:cNvPr id="23" name="Oval 94"/>
            <p:cNvSpPr>
              <a:spLocks noChangeArrowheads="1"/>
            </p:cNvSpPr>
            <p:nvPr/>
          </p:nvSpPr>
          <p:spPr bwMode="auto">
            <a:xfrm rot="16200000">
              <a:off x="376765" y="3502724"/>
              <a:ext cx="230849" cy="84137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97"/>
                <p:cNvSpPr>
                  <a:spLocks noChangeArrowheads="1"/>
                </p:cNvSpPr>
                <p:nvPr/>
              </p:nvSpPr>
              <p:spPr bwMode="auto">
                <a:xfrm rot="16200000">
                  <a:off x="834760" y="2554925"/>
                  <a:ext cx="230849" cy="35083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vert="vert" wrap="none" lIns="0" tIns="0" rIns="0" bIns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𝑗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" name="Oval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6200000">
                  <a:off x="834760" y="2554925"/>
                  <a:ext cx="230849" cy="350839"/>
                </a:xfrm>
                <a:prstGeom prst="ellipse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92"/>
                <p:cNvSpPr>
                  <a:spLocks noChangeArrowheads="1"/>
                </p:cNvSpPr>
                <p:nvPr/>
              </p:nvSpPr>
              <p:spPr bwMode="auto">
                <a:xfrm rot="16200000">
                  <a:off x="831087" y="4982510"/>
                  <a:ext cx="238194" cy="35083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vert="vert" wrap="none" lIns="0" tIns="0" rIns="0" bIns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000" b="0" i="1" smtClean="0">
                            <a:latin typeface="Cambria Math"/>
                          </a:rPr>
                          <m:t>−2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1" name="Oval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6200000">
                  <a:off x="831087" y="4982510"/>
                  <a:ext cx="238194" cy="350839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95"/>
                <p:cNvSpPr>
                  <a:spLocks noChangeArrowheads="1"/>
                </p:cNvSpPr>
                <p:nvPr/>
              </p:nvSpPr>
              <p:spPr bwMode="auto">
                <a:xfrm rot="16200000">
                  <a:off x="834760" y="3747993"/>
                  <a:ext cx="230849" cy="35083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vert="vert" wrap="none" lIns="0" tIns="0" rIns="0" bIns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000" b="0" i="1" smtClean="0">
                            <a:latin typeface="Cambria Math"/>
                          </a:rPr>
                          <m:t>−1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2" name="Oval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6200000">
                  <a:off x="834760" y="3747993"/>
                  <a:ext cx="230849" cy="350839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Connecteur en arc 26"/>
            <p:cNvCxnSpPr>
              <a:stCxn id="25" idx="5"/>
              <a:endCxn id="24" idx="3"/>
            </p:cNvCxnSpPr>
            <p:nvPr/>
          </p:nvCxnSpPr>
          <p:spPr>
            <a:xfrm flipV="1">
              <a:off x="1074225" y="2811962"/>
              <a:ext cx="12700" cy="2261754"/>
            </a:xfrm>
            <a:prstGeom prst="curvedConnector3">
              <a:avLst>
                <a:gd name="adj1" fmla="val 1761071"/>
              </a:avLst>
            </a:prstGeom>
            <a:ln w="127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41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decoding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7544" y="1700809"/>
            <a:ext cx="5445732" cy="4169706"/>
            <a:chOff x="1493838" y="795338"/>
            <a:chExt cx="6210510" cy="5435219"/>
          </a:xfrm>
        </p:grpSpPr>
        <p:pic>
          <p:nvPicPr>
            <p:cNvPr id="8" name="Picture 4" descr="Numériser000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5424"/>
            <a:stretch/>
          </p:blipFill>
          <p:spPr bwMode="auto">
            <a:xfrm>
              <a:off x="1493838" y="795338"/>
              <a:ext cx="6156325" cy="434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M:\reco\jouvet\doc_publis\transpar.99\enr0_v01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2" t="-850" r="12086"/>
            <a:stretch/>
          </p:blipFill>
          <p:spPr bwMode="auto">
            <a:xfrm>
              <a:off x="2555776" y="5049180"/>
              <a:ext cx="5148572" cy="118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e 9"/>
          <p:cNvGrpSpPr/>
          <p:nvPr/>
        </p:nvGrpSpPr>
        <p:grpSpPr>
          <a:xfrm>
            <a:off x="6498134" y="2492896"/>
            <a:ext cx="1998302" cy="2916324"/>
            <a:chOff x="6318114" y="2780928"/>
            <a:chExt cx="2358342" cy="2916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Ellipse 10"/>
                <p:cNvSpPr/>
                <p:nvPr/>
              </p:nvSpPr>
              <p:spPr>
                <a:xfrm>
                  <a:off x="6318114" y="2780928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Ellips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2780928"/>
                  <a:ext cx="936265" cy="72008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Ellipse 11"/>
                <p:cNvSpPr/>
                <p:nvPr/>
              </p:nvSpPr>
              <p:spPr>
                <a:xfrm>
                  <a:off x="7740191" y="2780928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Ellips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191" y="2780928"/>
                  <a:ext cx="936265" cy="72008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Ellipse 12"/>
                <p:cNvSpPr/>
                <p:nvPr/>
              </p:nvSpPr>
              <p:spPr>
                <a:xfrm>
                  <a:off x="6318114" y="3879050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Ellips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3879050"/>
                  <a:ext cx="936265" cy="72008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Ellipse 13"/>
                <p:cNvSpPr/>
                <p:nvPr/>
              </p:nvSpPr>
              <p:spPr>
                <a:xfrm>
                  <a:off x="6318114" y="4977172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−2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Ellips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4977172"/>
                  <a:ext cx="936265" cy="72008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necteur droit avec flèche 14"/>
            <p:cNvCxnSpPr>
              <a:stCxn id="11" idx="6"/>
              <a:endCxn id="12" idx="2"/>
            </p:cNvCxnSpPr>
            <p:nvPr/>
          </p:nvCxnSpPr>
          <p:spPr>
            <a:xfrm>
              <a:off x="7254379" y="3140968"/>
              <a:ext cx="4858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>
              <a:stCxn id="13" idx="7"/>
              <a:endCxn id="12" idx="3"/>
            </p:cNvCxnSpPr>
            <p:nvPr/>
          </p:nvCxnSpPr>
          <p:spPr>
            <a:xfrm flipV="1">
              <a:off x="7117266" y="3395555"/>
              <a:ext cx="760038" cy="588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>
              <a:stCxn id="14" idx="7"/>
              <a:endCxn id="12" idx="4"/>
            </p:cNvCxnSpPr>
            <p:nvPr/>
          </p:nvCxnSpPr>
          <p:spPr>
            <a:xfrm flipV="1">
              <a:off x="7117266" y="3501008"/>
              <a:ext cx="1091058" cy="1581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084168" y="1808820"/>
                <a:ext cx="2939523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808820"/>
                <a:ext cx="2939523" cy="414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27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Viterbi decoding &amp; word sequences</a:t>
            </a:r>
            <a:br>
              <a:rPr lang="en-US" dirty="0"/>
            </a:br>
            <a:r>
              <a:rPr lang="en-US" dirty="0"/>
              <a:t>first case: </a:t>
            </a:r>
            <a:r>
              <a:rPr lang="en-US" dirty="0">
                <a:solidFill>
                  <a:srgbClr val="C00000"/>
                </a:solidFill>
              </a:rPr>
              <a:t>without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7"/>
              <p:cNvSpPr>
                <a:spLocks noChangeArrowheads="1"/>
              </p:cNvSpPr>
              <p:nvPr/>
            </p:nvSpPr>
            <p:spPr bwMode="auto">
              <a:xfrm>
                <a:off x="4175956" y="1628800"/>
                <a:ext cx="2358594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sz="1600" b="0" i="1" dirty="0"/>
                  <a:t>Score of the initial state of</a:t>
                </a:r>
                <a:br>
                  <a:rPr lang="en-US" altLang="fr-FR" sz="1600" b="0" i="1" dirty="0"/>
                </a:br>
                <a:r>
                  <a:rPr lang="en-US" altLang="fr-FR" sz="1600" b="0" i="1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sz="16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fr-FR" sz="1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fr-FR" sz="1600" b="0" i="1" dirty="0"/>
                  <a:t> at time </a:t>
                </a:r>
                <a14:m>
                  <m:oMath xmlns:m="http://schemas.openxmlformats.org/officeDocument/2006/math">
                    <m:r>
                      <a:rPr lang="en-US" altLang="fr-FR" sz="1600" b="0" i="1" smtClean="0">
                        <a:latin typeface="Cambria Math"/>
                      </a:rPr>
                      <m:t>𝑡</m:t>
                    </m:r>
                    <m:r>
                      <a:rPr lang="en-US" altLang="fr-FR" sz="1600" b="0" i="1" smtClean="0">
                        <a:latin typeface="Cambria Math"/>
                      </a:rPr>
                      <m:t>+1</m:t>
                    </m:r>
                  </m:oMath>
                </a14:m>
                <a:endParaRPr lang="en-US" altLang="fr-FR" sz="1600" b="0" i="1" dirty="0"/>
              </a:p>
            </p:txBody>
          </p:sp>
        </mc:Choice>
        <mc:Fallback xmlns="">
          <p:sp>
            <p:nvSpPr>
              <p:cNvPr id="7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5956" y="1628800"/>
                <a:ext cx="2358594" cy="585418"/>
              </a:xfrm>
              <a:prstGeom prst="rect">
                <a:avLst/>
              </a:prstGeom>
              <a:blipFill>
                <a:blip r:embed="rId2"/>
                <a:stretch>
                  <a:fillRect l="-1292" t="-3125" r="-517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9"/>
          <p:cNvSpPr>
            <a:spLocks noChangeArrowheads="1"/>
          </p:cNvSpPr>
          <p:nvPr/>
        </p:nvSpPr>
        <p:spPr bwMode="auto">
          <a:xfrm>
            <a:off x="7516766" y="1628800"/>
            <a:ext cx="1371273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fr-FR" sz="1600" b="0" i="1" dirty="0">
                <a:solidFill>
                  <a:schemeClr val="accent3">
                    <a:lumMod val="50000"/>
                  </a:schemeClr>
                </a:solidFill>
              </a:rPr>
              <a:t>HMM loop</a:t>
            </a:r>
            <a:br>
              <a:rPr lang="en-US" altLang="fr-FR" sz="1600" b="0" i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fr-FR" sz="1600" b="0" i="1" dirty="0">
                <a:solidFill>
                  <a:schemeClr val="accent3">
                    <a:lumMod val="50000"/>
                  </a:schemeClr>
                </a:solidFill>
              </a:rPr>
              <a:t>on initial state</a:t>
            </a:r>
            <a:endParaRPr lang="en-US" altLang="fr-FR" sz="1600" b="0" i="1" baseline="-25000" dirty="0">
              <a:solidFill>
                <a:schemeClr val="accent3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1"/>
              <p:cNvSpPr>
                <a:spLocks noChangeArrowheads="1"/>
              </p:cNvSpPr>
              <p:nvPr/>
            </p:nvSpPr>
            <p:spPr bwMode="auto">
              <a:xfrm>
                <a:off x="4812323" y="4463762"/>
                <a:ext cx="2116733" cy="84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sz="1600" b="0" i="1" dirty="0">
                    <a:solidFill>
                      <a:srgbClr val="C00000"/>
                    </a:solidFill>
                  </a:rPr>
                  <a:t>Best ending word score</a:t>
                </a:r>
                <a:br>
                  <a:rPr lang="en-US" altLang="fr-FR" sz="1600" b="0" i="1" dirty="0"/>
                </a:br>
                <a:r>
                  <a:rPr lang="en-US" altLang="fr-FR" sz="1600" b="0" i="1" dirty="0"/>
                  <a:t>(final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fr-F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fr-F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fr-F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fr-FR" sz="1600" b="0" i="1" dirty="0"/>
                  <a:t> of word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sz="16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fr-FR" sz="1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fr-FR" sz="1600" b="0" i="1" dirty="0"/>
                  <a:t>) at time </a:t>
                </a:r>
                <a14:m>
                  <m:oMath xmlns:m="http://schemas.openxmlformats.org/officeDocument/2006/math">
                    <m:r>
                      <a:rPr lang="en-US" altLang="fr-FR" sz="1600" b="0" i="1" smtClean="0">
                        <a:latin typeface="Cambria Math"/>
                      </a:rPr>
                      <m:t>𝑡</m:t>
                    </m:r>
                  </m:oMath>
                </a14:m>
                <a:endParaRPr lang="en-US" altLang="fr-FR" sz="1600" b="0" i="1" dirty="0"/>
              </a:p>
            </p:txBody>
          </p:sp>
        </mc:Choice>
        <mc:Fallback xmlns="">
          <p:sp>
            <p:nvSpPr>
              <p:cNvPr id="9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2323" y="4463762"/>
                <a:ext cx="2116733" cy="841513"/>
              </a:xfrm>
              <a:prstGeom prst="rect">
                <a:avLst/>
              </a:prstGeom>
              <a:blipFill>
                <a:blip r:embed="rId3"/>
                <a:stretch>
                  <a:fillRect l="-1437" t="-2174" r="-575" b="-86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3"/>
              <p:cNvSpPr>
                <a:spLocks noChangeArrowheads="1"/>
              </p:cNvSpPr>
              <p:nvPr/>
            </p:nvSpPr>
            <p:spPr bwMode="auto">
              <a:xfrm>
                <a:off x="7056276" y="4895810"/>
                <a:ext cx="1857753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sz="1600" b="0" i="1" dirty="0"/>
                  <a:t>Emission probability</a:t>
                </a:r>
                <a:br>
                  <a:rPr lang="en-US" altLang="fr-FR" sz="1600" b="0" i="1" dirty="0"/>
                </a:br>
                <a:r>
                  <a:rPr lang="en-US" altLang="fr-FR" sz="1600" b="0" i="1" dirty="0"/>
                  <a:t>of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sz="1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fr-FR" sz="1600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fr-FR" sz="1600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altLang="fr-FR" sz="1600" b="0" i="1" dirty="0"/>
              </a:p>
            </p:txBody>
          </p:sp>
        </mc:Choice>
        <mc:Fallback xmlns="">
          <p:sp>
            <p:nvSpPr>
              <p:cNvPr id="10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6276" y="4895810"/>
                <a:ext cx="1857753" cy="585418"/>
              </a:xfrm>
              <a:prstGeom prst="rect">
                <a:avLst/>
              </a:prstGeom>
              <a:blipFill>
                <a:blip r:embed="rId4"/>
                <a:stretch>
                  <a:fillRect l="-1974" t="-3125" r="-658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6"/>
          <p:cNvGrpSpPr>
            <a:grpSpLocks/>
          </p:cNvGrpSpPr>
          <p:nvPr/>
        </p:nvGrpSpPr>
        <p:grpSpPr bwMode="auto">
          <a:xfrm>
            <a:off x="1074924" y="1632743"/>
            <a:ext cx="3447253" cy="1192269"/>
            <a:chOff x="720" y="768"/>
            <a:chExt cx="2304" cy="816"/>
          </a:xfrm>
        </p:grpSpPr>
        <p:sp>
          <p:nvSpPr>
            <p:cNvPr id="12" name="Line 3"/>
            <p:cNvSpPr>
              <a:spLocks noChangeShapeType="1"/>
            </p:cNvSpPr>
            <p:nvPr/>
          </p:nvSpPr>
          <p:spPr bwMode="auto">
            <a:xfrm>
              <a:off x="720" y="768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4"/>
            <p:cNvSpPr>
              <a:spLocks noChangeShapeType="1"/>
            </p:cNvSpPr>
            <p:nvPr/>
          </p:nvSpPr>
          <p:spPr bwMode="auto">
            <a:xfrm>
              <a:off x="720" y="768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>
              <a:off x="720" y="1584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10"/>
          <p:cNvGrpSpPr>
            <a:grpSpLocks/>
          </p:cNvGrpSpPr>
          <p:nvPr/>
        </p:nvGrpSpPr>
        <p:grpSpPr bwMode="auto">
          <a:xfrm>
            <a:off x="1074924" y="3175679"/>
            <a:ext cx="3447253" cy="1192269"/>
            <a:chOff x="720" y="1824"/>
            <a:chExt cx="2304" cy="816"/>
          </a:xfrm>
        </p:grpSpPr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720" y="1824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720" y="1824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720" y="2640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4"/>
          <p:cNvGrpSpPr>
            <a:grpSpLocks/>
          </p:cNvGrpSpPr>
          <p:nvPr/>
        </p:nvGrpSpPr>
        <p:grpSpPr bwMode="auto">
          <a:xfrm>
            <a:off x="1074924" y="4788749"/>
            <a:ext cx="3447253" cy="1192269"/>
            <a:chOff x="720" y="2928"/>
            <a:chExt cx="2304" cy="816"/>
          </a:xfrm>
        </p:grpSpPr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720" y="2928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720" y="2928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>
              <a:off x="720" y="3744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Freeform 15"/>
          <p:cNvSpPr>
            <a:spLocks/>
          </p:cNvSpPr>
          <p:nvPr/>
        </p:nvSpPr>
        <p:spPr bwMode="auto">
          <a:xfrm>
            <a:off x="1074924" y="4796055"/>
            <a:ext cx="1726619" cy="1186424"/>
          </a:xfrm>
          <a:custGeom>
            <a:avLst/>
            <a:gdLst>
              <a:gd name="T0" fmla="*/ 0 w 1154"/>
              <a:gd name="T1" fmla="*/ 811 h 812"/>
              <a:gd name="T2" fmla="*/ 35 w 1154"/>
              <a:gd name="T3" fmla="*/ 772 h 812"/>
              <a:gd name="T4" fmla="*/ 53 w 1154"/>
              <a:gd name="T5" fmla="*/ 736 h 812"/>
              <a:gd name="T6" fmla="*/ 71 w 1154"/>
              <a:gd name="T7" fmla="*/ 717 h 812"/>
              <a:gd name="T8" fmla="*/ 90 w 1154"/>
              <a:gd name="T9" fmla="*/ 690 h 812"/>
              <a:gd name="T10" fmla="*/ 117 w 1154"/>
              <a:gd name="T11" fmla="*/ 672 h 812"/>
              <a:gd name="T12" fmla="*/ 144 w 1154"/>
              <a:gd name="T13" fmla="*/ 663 h 812"/>
              <a:gd name="T14" fmla="*/ 171 w 1154"/>
              <a:gd name="T15" fmla="*/ 645 h 812"/>
              <a:gd name="T16" fmla="*/ 190 w 1154"/>
              <a:gd name="T17" fmla="*/ 636 h 812"/>
              <a:gd name="T18" fmla="*/ 217 w 1154"/>
              <a:gd name="T19" fmla="*/ 627 h 812"/>
              <a:gd name="T20" fmla="*/ 244 w 1154"/>
              <a:gd name="T21" fmla="*/ 627 h 812"/>
              <a:gd name="T22" fmla="*/ 271 w 1154"/>
              <a:gd name="T23" fmla="*/ 608 h 812"/>
              <a:gd name="T24" fmla="*/ 290 w 1154"/>
              <a:gd name="T25" fmla="*/ 608 h 812"/>
              <a:gd name="T26" fmla="*/ 317 w 1154"/>
              <a:gd name="T27" fmla="*/ 590 h 812"/>
              <a:gd name="T28" fmla="*/ 344 w 1154"/>
              <a:gd name="T29" fmla="*/ 572 h 812"/>
              <a:gd name="T30" fmla="*/ 371 w 1154"/>
              <a:gd name="T31" fmla="*/ 554 h 812"/>
              <a:gd name="T32" fmla="*/ 390 w 1154"/>
              <a:gd name="T33" fmla="*/ 536 h 812"/>
              <a:gd name="T34" fmla="*/ 417 w 1154"/>
              <a:gd name="T35" fmla="*/ 527 h 812"/>
              <a:gd name="T36" fmla="*/ 426 w 1154"/>
              <a:gd name="T37" fmla="*/ 508 h 812"/>
              <a:gd name="T38" fmla="*/ 453 w 1154"/>
              <a:gd name="T39" fmla="*/ 490 h 812"/>
              <a:gd name="T40" fmla="*/ 481 w 1154"/>
              <a:gd name="T41" fmla="*/ 472 h 812"/>
              <a:gd name="T42" fmla="*/ 508 w 1154"/>
              <a:gd name="T43" fmla="*/ 463 h 812"/>
              <a:gd name="T44" fmla="*/ 535 w 1154"/>
              <a:gd name="T45" fmla="*/ 445 h 812"/>
              <a:gd name="T46" fmla="*/ 562 w 1154"/>
              <a:gd name="T47" fmla="*/ 427 h 812"/>
              <a:gd name="T48" fmla="*/ 581 w 1154"/>
              <a:gd name="T49" fmla="*/ 418 h 812"/>
              <a:gd name="T50" fmla="*/ 599 w 1154"/>
              <a:gd name="T51" fmla="*/ 399 h 812"/>
              <a:gd name="T52" fmla="*/ 626 w 1154"/>
              <a:gd name="T53" fmla="*/ 381 h 812"/>
              <a:gd name="T54" fmla="*/ 653 w 1154"/>
              <a:gd name="T55" fmla="*/ 354 h 812"/>
              <a:gd name="T56" fmla="*/ 690 w 1154"/>
              <a:gd name="T57" fmla="*/ 327 h 812"/>
              <a:gd name="T58" fmla="*/ 717 w 1154"/>
              <a:gd name="T59" fmla="*/ 309 h 812"/>
              <a:gd name="T60" fmla="*/ 735 w 1154"/>
              <a:gd name="T61" fmla="*/ 290 h 812"/>
              <a:gd name="T62" fmla="*/ 762 w 1154"/>
              <a:gd name="T63" fmla="*/ 281 h 812"/>
              <a:gd name="T64" fmla="*/ 781 w 1154"/>
              <a:gd name="T65" fmla="*/ 263 h 812"/>
              <a:gd name="T66" fmla="*/ 808 w 1154"/>
              <a:gd name="T67" fmla="*/ 254 h 812"/>
              <a:gd name="T68" fmla="*/ 844 w 1154"/>
              <a:gd name="T69" fmla="*/ 236 h 812"/>
              <a:gd name="T70" fmla="*/ 872 w 1154"/>
              <a:gd name="T71" fmla="*/ 218 h 812"/>
              <a:gd name="T72" fmla="*/ 899 w 1154"/>
              <a:gd name="T73" fmla="*/ 199 h 812"/>
              <a:gd name="T74" fmla="*/ 926 w 1154"/>
              <a:gd name="T75" fmla="*/ 172 h 812"/>
              <a:gd name="T76" fmla="*/ 953 w 1154"/>
              <a:gd name="T77" fmla="*/ 154 h 812"/>
              <a:gd name="T78" fmla="*/ 972 w 1154"/>
              <a:gd name="T79" fmla="*/ 145 h 812"/>
              <a:gd name="T80" fmla="*/ 999 w 1154"/>
              <a:gd name="T81" fmla="*/ 118 h 812"/>
              <a:gd name="T82" fmla="*/ 1026 w 1154"/>
              <a:gd name="T83" fmla="*/ 109 h 812"/>
              <a:gd name="T84" fmla="*/ 1035 w 1154"/>
              <a:gd name="T85" fmla="*/ 90 h 812"/>
              <a:gd name="T86" fmla="*/ 1062 w 1154"/>
              <a:gd name="T87" fmla="*/ 81 h 812"/>
              <a:gd name="T88" fmla="*/ 1081 w 1154"/>
              <a:gd name="T89" fmla="*/ 63 h 812"/>
              <a:gd name="T90" fmla="*/ 1108 w 1154"/>
              <a:gd name="T91" fmla="*/ 45 h 812"/>
              <a:gd name="T92" fmla="*/ 1135 w 1154"/>
              <a:gd name="T93" fmla="*/ 27 h 812"/>
              <a:gd name="T94" fmla="*/ 1153 w 1154"/>
              <a:gd name="T95" fmla="*/ 0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54" h="812">
                <a:moveTo>
                  <a:pt x="0" y="811"/>
                </a:moveTo>
                <a:lnTo>
                  <a:pt x="35" y="772"/>
                </a:lnTo>
                <a:lnTo>
                  <a:pt x="53" y="736"/>
                </a:lnTo>
                <a:lnTo>
                  <a:pt x="71" y="717"/>
                </a:lnTo>
                <a:lnTo>
                  <a:pt x="90" y="690"/>
                </a:lnTo>
                <a:lnTo>
                  <a:pt x="117" y="672"/>
                </a:lnTo>
                <a:lnTo>
                  <a:pt x="144" y="663"/>
                </a:lnTo>
                <a:lnTo>
                  <a:pt x="171" y="645"/>
                </a:lnTo>
                <a:lnTo>
                  <a:pt x="190" y="636"/>
                </a:lnTo>
                <a:lnTo>
                  <a:pt x="217" y="627"/>
                </a:lnTo>
                <a:lnTo>
                  <a:pt x="244" y="627"/>
                </a:lnTo>
                <a:lnTo>
                  <a:pt x="271" y="608"/>
                </a:lnTo>
                <a:lnTo>
                  <a:pt x="290" y="608"/>
                </a:lnTo>
                <a:lnTo>
                  <a:pt x="317" y="590"/>
                </a:lnTo>
                <a:lnTo>
                  <a:pt x="344" y="572"/>
                </a:lnTo>
                <a:lnTo>
                  <a:pt x="371" y="554"/>
                </a:lnTo>
                <a:lnTo>
                  <a:pt x="390" y="536"/>
                </a:lnTo>
                <a:lnTo>
                  <a:pt x="417" y="527"/>
                </a:lnTo>
                <a:lnTo>
                  <a:pt x="426" y="508"/>
                </a:lnTo>
                <a:lnTo>
                  <a:pt x="453" y="490"/>
                </a:lnTo>
                <a:lnTo>
                  <a:pt x="481" y="472"/>
                </a:lnTo>
                <a:lnTo>
                  <a:pt x="508" y="463"/>
                </a:lnTo>
                <a:lnTo>
                  <a:pt x="535" y="445"/>
                </a:lnTo>
                <a:lnTo>
                  <a:pt x="562" y="427"/>
                </a:lnTo>
                <a:lnTo>
                  <a:pt x="581" y="418"/>
                </a:lnTo>
                <a:lnTo>
                  <a:pt x="599" y="399"/>
                </a:lnTo>
                <a:lnTo>
                  <a:pt x="626" y="381"/>
                </a:lnTo>
                <a:lnTo>
                  <a:pt x="653" y="354"/>
                </a:lnTo>
                <a:lnTo>
                  <a:pt x="690" y="327"/>
                </a:lnTo>
                <a:lnTo>
                  <a:pt x="717" y="309"/>
                </a:lnTo>
                <a:lnTo>
                  <a:pt x="735" y="290"/>
                </a:lnTo>
                <a:lnTo>
                  <a:pt x="762" y="281"/>
                </a:lnTo>
                <a:lnTo>
                  <a:pt x="781" y="263"/>
                </a:lnTo>
                <a:lnTo>
                  <a:pt x="808" y="254"/>
                </a:lnTo>
                <a:lnTo>
                  <a:pt x="844" y="236"/>
                </a:lnTo>
                <a:lnTo>
                  <a:pt x="872" y="218"/>
                </a:lnTo>
                <a:lnTo>
                  <a:pt x="899" y="199"/>
                </a:lnTo>
                <a:lnTo>
                  <a:pt x="926" y="172"/>
                </a:lnTo>
                <a:lnTo>
                  <a:pt x="953" y="154"/>
                </a:lnTo>
                <a:lnTo>
                  <a:pt x="972" y="145"/>
                </a:lnTo>
                <a:lnTo>
                  <a:pt x="999" y="118"/>
                </a:lnTo>
                <a:lnTo>
                  <a:pt x="1026" y="109"/>
                </a:lnTo>
                <a:lnTo>
                  <a:pt x="1035" y="90"/>
                </a:lnTo>
                <a:lnTo>
                  <a:pt x="1062" y="81"/>
                </a:lnTo>
                <a:lnTo>
                  <a:pt x="1081" y="63"/>
                </a:lnTo>
                <a:lnTo>
                  <a:pt x="1108" y="45"/>
                </a:lnTo>
                <a:lnTo>
                  <a:pt x="1135" y="27"/>
                </a:lnTo>
                <a:lnTo>
                  <a:pt x="1153" y="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1086894" y="3175680"/>
            <a:ext cx="1713154" cy="1183502"/>
          </a:xfrm>
          <a:custGeom>
            <a:avLst/>
            <a:gdLst>
              <a:gd name="T0" fmla="*/ 1144 w 1145"/>
              <a:gd name="T1" fmla="*/ 0 h 810"/>
              <a:gd name="T2" fmla="*/ 1144 w 1145"/>
              <a:gd name="T3" fmla="*/ 36 h 810"/>
              <a:gd name="T4" fmla="*/ 1064 w 1145"/>
              <a:gd name="T5" fmla="*/ 45 h 810"/>
              <a:gd name="T6" fmla="*/ 1045 w 1145"/>
              <a:gd name="T7" fmla="*/ 63 h 810"/>
              <a:gd name="T8" fmla="*/ 1027 w 1145"/>
              <a:gd name="T9" fmla="*/ 82 h 810"/>
              <a:gd name="T10" fmla="*/ 991 w 1145"/>
              <a:gd name="T11" fmla="*/ 109 h 810"/>
              <a:gd name="T12" fmla="*/ 964 w 1145"/>
              <a:gd name="T13" fmla="*/ 136 h 810"/>
              <a:gd name="T14" fmla="*/ 945 w 1145"/>
              <a:gd name="T15" fmla="*/ 154 h 810"/>
              <a:gd name="T16" fmla="*/ 918 w 1145"/>
              <a:gd name="T17" fmla="*/ 191 h 810"/>
              <a:gd name="T18" fmla="*/ 900 w 1145"/>
              <a:gd name="T19" fmla="*/ 218 h 810"/>
              <a:gd name="T20" fmla="*/ 873 w 1145"/>
              <a:gd name="T21" fmla="*/ 254 h 810"/>
              <a:gd name="T22" fmla="*/ 854 w 1145"/>
              <a:gd name="T23" fmla="*/ 272 h 810"/>
              <a:gd name="T24" fmla="*/ 836 w 1145"/>
              <a:gd name="T25" fmla="*/ 300 h 810"/>
              <a:gd name="T26" fmla="*/ 818 w 1145"/>
              <a:gd name="T27" fmla="*/ 327 h 810"/>
              <a:gd name="T28" fmla="*/ 791 w 1145"/>
              <a:gd name="T29" fmla="*/ 345 h 810"/>
              <a:gd name="T30" fmla="*/ 763 w 1145"/>
              <a:gd name="T31" fmla="*/ 372 h 810"/>
              <a:gd name="T32" fmla="*/ 736 w 1145"/>
              <a:gd name="T33" fmla="*/ 381 h 810"/>
              <a:gd name="T34" fmla="*/ 709 w 1145"/>
              <a:gd name="T35" fmla="*/ 400 h 810"/>
              <a:gd name="T36" fmla="*/ 682 w 1145"/>
              <a:gd name="T37" fmla="*/ 409 h 810"/>
              <a:gd name="T38" fmla="*/ 663 w 1145"/>
              <a:gd name="T39" fmla="*/ 418 h 810"/>
              <a:gd name="T40" fmla="*/ 636 w 1145"/>
              <a:gd name="T41" fmla="*/ 436 h 810"/>
              <a:gd name="T42" fmla="*/ 609 w 1145"/>
              <a:gd name="T43" fmla="*/ 463 h 810"/>
              <a:gd name="T44" fmla="*/ 582 w 1145"/>
              <a:gd name="T45" fmla="*/ 472 h 810"/>
              <a:gd name="T46" fmla="*/ 554 w 1145"/>
              <a:gd name="T47" fmla="*/ 481 h 810"/>
              <a:gd name="T48" fmla="*/ 527 w 1145"/>
              <a:gd name="T49" fmla="*/ 500 h 810"/>
              <a:gd name="T50" fmla="*/ 491 w 1145"/>
              <a:gd name="T51" fmla="*/ 518 h 810"/>
              <a:gd name="T52" fmla="*/ 463 w 1145"/>
              <a:gd name="T53" fmla="*/ 545 h 810"/>
              <a:gd name="T54" fmla="*/ 436 w 1145"/>
              <a:gd name="T55" fmla="*/ 572 h 810"/>
              <a:gd name="T56" fmla="*/ 409 w 1145"/>
              <a:gd name="T57" fmla="*/ 590 h 810"/>
              <a:gd name="T58" fmla="*/ 382 w 1145"/>
              <a:gd name="T59" fmla="*/ 609 h 810"/>
              <a:gd name="T60" fmla="*/ 363 w 1145"/>
              <a:gd name="T61" fmla="*/ 618 h 810"/>
              <a:gd name="T62" fmla="*/ 336 w 1145"/>
              <a:gd name="T63" fmla="*/ 627 h 810"/>
              <a:gd name="T64" fmla="*/ 309 w 1145"/>
              <a:gd name="T65" fmla="*/ 645 h 810"/>
              <a:gd name="T66" fmla="*/ 282 w 1145"/>
              <a:gd name="T67" fmla="*/ 654 h 810"/>
              <a:gd name="T68" fmla="*/ 254 w 1145"/>
              <a:gd name="T69" fmla="*/ 663 h 810"/>
              <a:gd name="T70" fmla="*/ 218 w 1145"/>
              <a:gd name="T71" fmla="*/ 672 h 810"/>
              <a:gd name="T72" fmla="*/ 191 w 1145"/>
              <a:gd name="T73" fmla="*/ 690 h 810"/>
              <a:gd name="T74" fmla="*/ 163 w 1145"/>
              <a:gd name="T75" fmla="*/ 700 h 810"/>
              <a:gd name="T76" fmla="*/ 136 w 1145"/>
              <a:gd name="T77" fmla="*/ 718 h 810"/>
              <a:gd name="T78" fmla="*/ 109 w 1145"/>
              <a:gd name="T79" fmla="*/ 727 h 810"/>
              <a:gd name="T80" fmla="*/ 82 w 1145"/>
              <a:gd name="T81" fmla="*/ 736 h 810"/>
              <a:gd name="T82" fmla="*/ 63 w 1145"/>
              <a:gd name="T83" fmla="*/ 745 h 810"/>
              <a:gd name="T84" fmla="*/ 36 w 1145"/>
              <a:gd name="T85" fmla="*/ 763 h 810"/>
              <a:gd name="T86" fmla="*/ 18 w 1145"/>
              <a:gd name="T87" fmla="*/ 790 h 810"/>
              <a:gd name="T88" fmla="*/ 0 w 1145"/>
              <a:gd name="T89" fmla="*/ 809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45" h="810">
                <a:moveTo>
                  <a:pt x="1144" y="0"/>
                </a:moveTo>
                <a:lnTo>
                  <a:pt x="1144" y="36"/>
                </a:lnTo>
                <a:lnTo>
                  <a:pt x="1064" y="45"/>
                </a:lnTo>
                <a:lnTo>
                  <a:pt x="1045" y="63"/>
                </a:lnTo>
                <a:lnTo>
                  <a:pt x="1027" y="82"/>
                </a:lnTo>
                <a:lnTo>
                  <a:pt x="991" y="109"/>
                </a:lnTo>
                <a:lnTo>
                  <a:pt x="964" y="136"/>
                </a:lnTo>
                <a:lnTo>
                  <a:pt x="945" y="154"/>
                </a:lnTo>
                <a:lnTo>
                  <a:pt x="918" y="191"/>
                </a:lnTo>
                <a:lnTo>
                  <a:pt x="900" y="218"/>
                </a:lnTo>
                <a:lnTo>
                  <a:pt x="873" y="254"/>
                </a:lnTo>
                <a:lnTo>
                  <a:pt x="854" y="272"/>
                </a:lnTo>
                <a:lnTo>
                  <a:pt x="836" y="300"/>
                </a:lnTo>
                <a:lnTo>
                  <a:pt x="818" y="327"/>
                </a:lnTo>
                <a:lnTo>
                  <a:pt x="791" y="345"/>
                </a:lnTo>
                <a:lnTo>
                  <a:pt x="763" y="372"/>
                </a:lnTo>
                <a:lnTo>
                  <a:pt x="736" y="381"/>
                </a:lnTo>
                <a:lnTo>
                  <a:pt x="709" y="400"/>
                </a:lnTo>
                <a:lnTo>
                  <a:pt x="682" y="409"/>
                </a:lnTo>
                <a:lnTo>
                  <a:pt x="663" y="418"/>
                </a:lnTo>
                <a:lnTo>
                  <a:pt x="636" y="436"/>
                </a:lnTo>
                <a:lnTo>
                  <a:pt x="609" y="463"/>
                </a:lnTo>
                <a:lnTo>
                  <a:pt x="582" y="472"/>
                </a:lnTo>
                <a:lnTo>
                  <a:pt x="554" y="481"/>
                </a:lnTo>
                <a:lnTo>
                  <a:pt x="527" y="500"/>
                </a:lnTo>
                <a:lnTo>
                  <a:pt x="491" y="518"/>
                </a:lnTo>
                <a:lnTo>
                  <a:pt x="463" y="545"/>
                </a:lnTo>
                <a:lnTo>
                  <a:pt x="436" y="572"/>
                </a:lnTo>
                <a:lnTo>
                  <a:pt x="409" y="590"/>
                </a:lnTo>
                <a:lnTo>
                  <a:pt x="382" y="609"/>
                </a:lnTo>
                <a:lnTo>
                  <a:pt x="363" y="618"/>
                </a:lnTo>
                <a:lnTo>
                  <a:pt x="336" y="627"/>
                </a:lnTo>
                <a:lnTo>
                  <a:pt x="309" y="645"/>
                </a:lnTo>
                <a:lnTo>
                  <a:pt x="282" y="654"/>
                </a:lnTo>
                <a:lnTo>
                  <a:pt x="254" y="663"/>
                </a:lnTo>
                <a:lnTo>
                  <a:pt x="218" y="672"/>
                </a:lnTo>
                <a:lnTo>
                  <a:pt x="191" y="690"/>
                </a:lnTo>
                <a:lnTo>
                  <a:pt x="163" y="700"/>
                </a:lnTo>
                <a:lnTo>
                  <a:pt x="136" y="718"/>
                </a:lnTo>
                <a:lnTo>
                  <a:pt x="109" y="727"/>
                </a:lnTo>
                <a:lnTo>
                  <a:pt x="82" y="736"/>
                </a:lnTo>
                <a:lnTo>
                  <a:pt x="63" y="745"/>
                </a:lnTo>
                <a:lnTo>
                  <a:pt x="36" y="763"/>
                </a:lnTo>
                <a:lnTo>
                  <a:pt x="18" y="790"/>
                </a:lnTo>
                <a:lnTo>
                  <a:pt x="0" y="809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1086894" y="1632744"/>
            <a:ext cx="1713154" cy="1184964"/>
          </a:xfrm>
          <a:custGeom>
            <a:avLst/>
            <a:gdLst>
              <a:gd name="T0" fmla="*/ 1144 w 1145"/>
              <a:gd name="T1" fmla="*/ 0 h 811"/>
              <a:gd name="T2" fmla="*/ 1144 w 1145"/>
              <a:gd name="T3" fmla="*/ 38 h 811"/>
              <a:gd name="T4" fmla="*/ 1144 w 1145"/>
              <a:gd name="T5" fmla="*/ 47 h 811"/>
              <a:gd name="T6" fmla="*/ 1144 w 1145"/>
              <a:gd name="T7" fmla="*/ 56 h 811"/>
              <a:gd name="T8" fmla="*/ 1064 w 1145"/>
              <a:gd name="T9" fmla="*/ 74 h 811"/>
              <a:gd name="T10" fmla="*/ 1045 w 1145"/>
              <a:gd name="T11" fmla="*/ 83 h 811"/>
              <a:gd name="T12" fmla="*/ 1018 w 1145"/>
              <a:gd name="T13" fmla="*/ 101 h 811"/>
              <a:gd name="T14" fmla="*/ 991 w 1145"/>
              <a:gd name="T15" fmla="*/ 120 h 811"/>
              <a:gd name="T16" fmla="*/ 964 w 1145"/>
              <a:gd name="T17" fmla="*/ 138 h 811"/>
              <a:gd name="T18" fmla="*/ 945 w 1145"/>
              <a:gd name="T19" fmla="*/ 147 h 811"/>
              <a:gd name="T20" fmla="*/ 918 w 1145"/>
              <a:gd name="T21" fmla="*/ 165 h 811"/>
              <a:gd name="T22" fmla="*/ 891 w 1145"/>
              <a:gd name="T23" fmla="*/ 192 h 811"/>
              <a:gd name="T24" fmla="*/ 864 w 1145"/>
              <a:gd name="T25" fmla="*/ 211 h 811"/>
              <a:gd name="T26" fmla="*/ 845 w 1145"/>
              <a:gd name="T27" fmla="*/ 220 h 811"/>
              <a:gd name="T28" fmla="*/ 818 w 1145"/>
              <a:gd name="T29" fmla="*/ 238 h 811"/>
              <a:gd name="T30" fmla="*/ 791 w 1145"/>
              <a:gd name="T31" fmla="*/ 256 h 811"/>
              <a:gd name="T32" fmla="*/ 763 w 1145"/>
              <a:gd name="T33" fmla="*/ 274 h 811"/>
              <a:gd name="T34" fmla="*/ 727 w 1145"/>
              <a:gd name="T35" fmla="*/ 301 h 811"/>
              <a:gd name="T36" fmla="*/ 709 w 1145"/>
              <a:gd name="T37" fmla="*/ 320 h 811"/>
              <a:gd name="T38" fmla="*/ 673 w 1145"/>
              <a:gd name="T39" fmla="*/ 347 h 811"/>
              <a:gd name="T40" fmla="*/ 654 w 1145"/>
              <a:gd name="T41" fmla="*/ 365 h 811"/>
              <a:gd name="T42" fmla="*/ 627 w 1145"/>
              <a:gd name="T43" fmla="*/ 383 h 811"/>
              <a:gd name="T44" fmla="*/ 600 w 1145"/>
              <a:gd name="T45" fmla="*/ 392 h 811"/>
              <a:gd name="T46" fmla="*/ 563 w 1145"/>
              <a:gd name="T47" fmla="*/ 420 h 811"/>
              <a:gd name="T48" fmla="*/ 527 w 1145"/>
              <a:gd name="T49" fmla="*/ 438 h 811"/>
              <a:gd name="T50" fmla="*/ 500 w 1145"/>
              <a:gd name="T51" fmla="*/ 465 h 811"/>
              <a:gd name="T52" fmla="*/ 473 w 1145"/>
              <a:gd name="T53" fmla="*/ 483 h 811"/>
              <a:gd name="T54" fmla="*/ 454 w 1145"/>
              <a:gd name="T55" fmla="*/ 501 h 811"/>
              <a:gd name="T56" fmla="*/ 418 w 1145"/>
              <a:gd name="T57" fmla="*/ 520 h 811"/>
              <a:gd name="T58" fmla="*/ 382 w 1145"/>
              <a:gd name="T59" fmla="*/ 556 h 811"/>
              <a:gd name="T60" fmla="*/ 354 w 1145"/>
              <a:gd name="T61" fmla="*/ 574 h 811"/>
              <a:gd name="T62" fmla="*/ 318 w 1145"/>
              <a:gd name="T63" fmla="*/ 601 h 811"/>
              <a:gd name="T64" fmla="*/ 291 w 1145"/>
              <a:gd name="T65" fmla="*/ 619 h 811"/>
              <a:gd name="T66" fmla="*/ 263 w 1145"/>
              <a:gd name="T67" fmla="*/ 638 h 811"/>
              <a:gd name="T68" fmla="*/ 236 w 1145"/>
              <a:gd name="T69" fmla="*/ 656 h 811"/>
              <a:gd name="T70" fmla="*/ 209 w 1145"/>
              <a:gd name="T71" fmla="*/ 683 h 811"/>
              <a:gd name="T72" fmla="*/ 173 w 1145"/>
              <a:gd name="T73" fmla="*/ 701 h 811"/>
              <a:gd name="T74" fmla="*/ 154 w 1145"/>
              <a:gd name="T75" fmla="*/ 719 h 811"/>
              <a:gd name="T76" fmla="*/ 127 w 1145"/>
              <a:gd name="T77" fmla="*/ 729 h 811"/>
              <a:gd name="T78" fmla="*/ 100 w 1145"/>
              <a:gd name="T79" fmla="*/ 738 h 811"/>
              <a:gd name="T80" fmla="*/ 73 w 1145"/>
              <a:gd name="T81" fmla="*/ 756 h 811"/>
              <a:gd name="T82" fmla="*/ 54 w 1145"/>
              <a:gd name="T83" fmla="*/ 774 h 811"/>
              <a:gd name="T84" fmla="*/ 27 w 1145"/>
              <a:gd name="T85" fmla="*/ 792 h 811"/>
              <a:gd name="T86" fmla="*/ 0 w 1145"/>
              <a:gd name="T87" fmla="*/ 81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45" h="811">
                <a:moveTo>
                  <a:pt x="1144" y="0"/>
                </a:moveTo>
                <a:lnTo>
                  <a:pt x="1144" y="38"/>
                </a:lnTo>
                <a:lnTo>
                  <a:pt x="1144" y="47"/>
                </a:lnTo>
                <a:lnTo>
                  <a:pt x="1144" y="56"/>
                </a:lnTo>
                <a:lnTo>
                  <a:pt x="1064" y="74"/>
                </a:lnTo>
                <a:lnTo>
                  <a:pt x="1045" y="83"/>
                </a:lnTo>
                <a:lnTo>
                  <a:pt x="1018" y="101"/>
                </a:lnTo>
                <a:lnTo>
                  <a:pt x="991" y="120"/>
                </a:lnTo>
                <a:lnTo>
                  <a:pt x="964" y="138"/>
                </a:lnTo>
                <a:lnTo>
                  <a:pt x="945" y="147"/>
                </a:lnTo>
                <a:lnTo>
                  <a:pt x="918" y="165"/>
                </a:lnTo>
                <a:lnTo>
                  <a:pt x="891" y="192"/>
                </a:lnTo>
                <a:lnTo>
                  <a:pt x="864" y="211"/>
                </a:lnTo>
                <a:lnTo>
                  <a:pt x="845" y="220"/>
                </a:lnTo>
                <a:lnTo>
                  <a:pt x="818" y="238"/>
                </a:lnTo>
                <a:lnTo>
                  <a:pt x="791" y="256"/>
                </a:lnTo>
                <a:lnTo>
                  <a:pt x="763" y="274"/>
                </a:lnTo>
                <a:lnTo>
                  <a:pt x="727" y="301"/>
                </a:lnTo>
                <a:lnTo>
                  <a:pt x="709" y="320"/>
                </a:lnTo>
                <a:lnTo>
                  <a:pt x="673" y="347"/>
                </a:lnTo>
                <a:lnTo>
                  <a:pt x="654" y="365"/>
                </a:lnTo>
                <a:lnTo>
                  <a:pt x="627" y="383"/>
                </a:lnTo>
                <a:lnTo>
                  <a:pt x="600" y="392"/>
                </a:lnTo>
                <a:lnTo>
                  <a:pt x="563" y="420"/>
                </a:lnTo>
                <a:lnTo>
                  <a:pt x="527" y="438"/>
                </a:lnTo>
                <a:lnTo>
                  <a:pt x="500" y="465"/>
                </a:lnTo>
                <a:lnTo>
                  <a:pt x="473" y="483"/>
                </a:lnTo>
                <a:lnTo>
                  <a:pt x="454" y="501"/>
                </a:lnTo>
                <a:lnTo>
                  <a:pt x="418" y="520"/>
                </a:lnTo>
                <a:lnTo>
                  <a:pt x="382" y="556"/>
                </a:lnTo>
                <a:lnTo>
                  <a:pt x="354" y="574"/>
                </a:lnTo>
                <a:lnTo>
                  <a:pt x="318" y="601"/>
                </a:lnTo>
                <a:lnTo>
                  <a:pt x="291" y="619"/>
                </a:lnTo>
                <a:lnTo>
                  <a:pt x="263" y="638"/>
                </a:lnTo>
                <a:lnTo>
                  <a:pt x="236" y="656"/>
                </a:lnTo>
                <a:lnTo>
                  <a:pt x="209" y="683"/>
                </a:lnTo>
                <a:lnTo>
                  <a:pt x="173" y="701"/>
                </a:lnTo>
                <a:lnTo>
                  <a:pt x="154" y="719"/>
                </a:lnTo>
                <a:lnTo>
                  <a:pt x="127" y="729"/>
                </a:lnTo>
                <a:lnTo>
                  <a:pt x="100" y="738"/>
                </a:lnTo>
                <a:lnTo>
                  <a:pt x="73" y="756"/>
                </a:lnTo>
                <a:lnTo>
                  <a:pt x="54" y="774"/>
                </a:lnTo>
                <a:lnTo>
                  <a:pt x="27" y="792"/>
                </a:lnTo>
                <a:lnTo>
                  <a:pt x="0" y="81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18"/>
          <p:cNvSpPr>
            <a:spLocks noChangeShapeType="1"/>
          </p:cNvSpPr>
          <p:nvPr/>
        </p:nvSpPr>
        <p:spPr bwMode="auto">
          <a:xfrm>
            <a:off x="2798551" y="1632743"/>
            <a:ext cx="789995" cy="1192269"/>
          </a:xfrm>
          <a:prstGeom prst="line">
            <a:avLst/>
          </a:prstGeom>
          <a:noFill/>
          <a:ln w="63500">
            <a:solidFill>
              <a:schemeClr val="accent3">
                <a:lumMod val="50000"/>
              </a:schemeClr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 flipV="1">
            <a:off x="2798551" y="2825012"/>
            <a:ext cx="789995" cy="350667"/>
          </a:xfrm>
          <a:prstGeom prst="line">
            <a:avLst/>
          </a:prstGeom>
          <a:noFill/>
          <a:ln w="50800">
            <a:solidFill>
              <a:schemeClr val="accent3">
                <a:lumMod val="50000"/>
              </a:schemeClr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0"/>
          <p:cNvSpPr>
            <a:spLocks noChangeShapeType="1"/>
          </p:cNvSpPr>
          <p:nvPr/>
        </p:nvSpPr>
        <p:spPr bwMode="auto">
          <a:xfrm flipV="1">
            <a:off x="2798551" y="2825012"/>
            <a:ext cx="789995" cy="1963737"/>
          </a:xfrm>
          <a:prstGeom prst="line">
            <a:avLst/>
          </a:prstGeom>
          <a:noFill/>
          <a:ln w="63500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21"/>
          <p:cNvSpPr>
            <a:spLocks/>
          </p:cNvSpPr>
          <p:nvPr/>
        </p:nvSpPr>
        <p:spPr bwMode="auto">
          <a:xfrm>
            <a:off x="3588547" y="2377912"/>
            <a:ext cx="409959" cy="448562"/>
          </a:xfrm>
          <a:custGeom>
            <a:avLst/>
            <a:gdLst>
              <a:gd name="T0" fmla="*/ 0 w 274"/>
              <a:gd name="T1" fmla="*/ 306 h 307"/>
              <a:gd name="T2" fmla="*/ 28 w 274"/>
              <a:gd name="T3" fmla="*/ 255 h 307"/>
              <a:gd name="T4" fmla="*/ 46 w 274"/>
              <a:gd name="T5" fmla="*/ 228 h 307"/>
              <a:gd name="T6" fmla="*/ 55 w 274"/>
              <a:gd name="T7" fmla="*/ 209 h 307"/>
              <a:gd name="T8" fmla="*/ 73 w 274"/>
              <a:gd name="T9" fmla="*/ 182 h 307"/>
              <a:gd name="T10" fmla="*/ 100 w 274"/>
              <a:gd name="T11" fmla="*/ 155 h 307"/>
              <a:gd name="T12" fmla="*/ 128 w 274"/>
              <a:gd name="T13" fmla="*/ 137 h 307"/>
              <a:gd name="T14" fmla="*/ 155 w 274"/>
              <a:gd name="T15" fmla="*/ 119 h 307"/>
              <a:gd name="T16" fmla="*/ 182 w 274"/>
              <a:gd name="T17" fmla="*/ 109 h 307"/>
              <a:gd name="T18" fmla="*/ 200 w 274"/>
              <a:gd name="T19" fmla="*/ 82 h 307"/>
              <a:gd name="T20" fmla="*/ 218 w 274"/>
              <a:gd name="T21" fmla="*/ 55 h 307"/>
              <a:gd name="T22" fmla="*/ 228 w 274"/>
              <a:gd name="T23" fmla="*/ 28 h 307"/>
              <a:gd name="T24" fmla="*/ 246 w 274"/>
              <a:gd name="T25" fmla="*/ 0 h 307"/>
              <a:gd name="T26" fmla="*/ 273 w 274"/>
              <a:gd name="T2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4" h="307">
                <a:moveTo>
                  <a:pt x="0" y="306"/>
                </a:moveTo>
                <a:lnTo>
                  <a:pt x="28" y="255"/>
                </a:lnTo>
                <a:lnTo>
                  <a:pt x="46" y="228"/>
                </a:lnTo>
                <a:lnTo>
                  <a:pt x="55" y="209"/>
                </a:lnTo>
                <a:lnTo>
                  <a:pt x="73" y="182"/>
                </a:lnTo>
                <a:lnTo>
                  <a:pt x="100" y="155"/>
                </a:lnTo>
                <a:lnTo>
                  <a:pt x="128" y="137"/>
                </a:lnTo>
                <a:lnTo>
                  <a:pt x="155" y="119"/>
                </a:lnTo>
                <a:lnTo>
                  <a:pt x="182" y="109"/>
                </a:lnTo>
                <a:lnTo>
                  <a:pt x="200" y="82"/>
                </a:lnTo>
                <a:lnTo>
                  <a:pt x="218" y="55"/>
                </a:lnTo>
                <a:lnTo>
                  <a:pt x="228" y="28"/>
                </a:lnTo>
                <a:lnTo>
                  <a:pt x="246" y="0"/>
                </a:lnTo>
                <a:lnTo>
                  <a:pt x="27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>
            <a:off x="2798551" y="1632743"/>
            <a:ext cx="789995" cy="2735205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3"/>
          <p:cNvSpPr>
            <a:spLocks noChangeShapeType="1"/>
          </p:cNvSpPr>
          <p:nvPr/>
        </p:nvSpPr>
        <p:spPr bwMode="auto">
          <a:xfrm>
            <a:off x="2798551" y="3175679"/>
            <a:ext cx="789995" cy="1192269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4"/>
          <p:cNvSpPr>
            <a:spLocks noChangeShapeType="1"/>
          </p:cNvSpPr>
          <p:nvPr/>
        </p:nvSpPr>
        <p:spPr bwMode="auto">
          <a:xfrm flipV="1">
            <a:off x="2798551" y="4367948"/>
            <a:ext cx="789995" cy="420801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5"/>
          <p:cNvSpPr>
            <a:spLocks noChangeShapeType="1"/>
          </p:cNvSpPr>
          <p:nvPr/>
        </p:nvSpPr>
        <p:spPr bwMode="auto">
          <a:xfrm>
            <a:off x="2798551" y="1632743"/>
            <a:ext cx="789995" cy="4348274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26"/>
          <p:cNvSpPr>
            <a:spLocks noChangeShapeType="1"/>
          </p:cNvSpPr>
          <p:nvPr/>
        </p:nvSpPr>
        <p:spPr bwMode="auto">
          <a:xfrm>
            <a:off x="2798551" y="3175679"/>
            <a:ext cx="789995" cy="280533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>
            <a:off x="2798551" y="4788749"/>
            <a:ext cx="789995" cy="1192269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377582" y="6073068"/>
            <a:ext cx="512961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fr-FR"/>
              <a:t>t+1</a:t>
            </a: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55162" y="6073068"/>
            <a:ext cx="262892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fr-FR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0"/>
              <p:cNvSpPr>
                <a:spLocks noChangeArrowheads="1"/>
              </p:cNvSpPr>
              <p:nvPr/>
            </p:nvSpPr>
            <p:spPr bwMode="auto">
              <a:xfrm>
                <a:off x="35496" y="1626539"/>
                <a:ext cx="1046505" cy="369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fr-FR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fr-FR" dirty="0"/>
              </a:p>
            </p:txBody>
          </p:sp>
        </mc:Choice>
        <mc:Fallback xmlns="">
          <p:sp>
            <p:nvSpPr>
              <p:cNvPr id="38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1626539"/>
                <a:ext cx="1046505" cy="369974"/>
              </a:xfrm>
              <a:prstGeom prst="rect">
                <a:avLst/>
              </a:prstGeom>
              <a:blipFill>
                <a:blip r:embed="rId5"/>
                <a:stretch>
                  <a:fillRect l="-5263" t="-9836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1"/>
              <p:cNvSpPr>
                <a:spLocks noChangeArrowheads="1"/>
              </p:cNvSpPr>
              <p:nvPr/>
            </p:nvSpPr>
            <p:spPr bwMode="auto">
              <a:xfrm>
                <a:off x="35496" y="3239608"/>
                <a:ext cx="1051313" cy="369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fr-FR" dirty="0"/>
              </a:p>
            </p:txBody>
          </p:sp>
        </mc:Choice>
        <mc:Fallback xmlns="">
          <p:sp>
            <p:nvSpPr>
              <p:cNvPr id="39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3239608"/>
                <a:ext cx="1051313" cy="369974"/>
              </a:xfrm>
              <a:prstGeom prst="rect">
                <a:avLst/>
              </a:prstGeom>
              <a:blipFill>
                <a:blip r:embed="rId6"/>
                <a:stretch>
                  <a:fillRect l="-5233" t="-8197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2"/>
              <p:cNvSpPr>
                <a:spLocks noChangeArrowheads="1"/>
              </p:cNvSpPr>
              <p:nvPr/>
            </p:nvSpPr>
            <p:spPr bwMode="auto">
              <a:xfrm>
                <a:off x="35496" y="4852677"/>
                <a:ext cx="1045992" cy="369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fr-FR" dirty="0"/>
              </a:p>
            </p:txBody>
          </p:sp>
        </mc:Choice>
        <mc:Fallback xmlns="">
          <p:sp>
            <p:nvSpPr>
              <p:cNvPr id="40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4852677"/>
                <a:ext cx="1045992" cy="369974"/>
              </a:xfrm>
              <a:prstGeom prst="rect">
                <a:avLst/>
              </a:prstGeom>
              <a:blipFill>
                <a:blip r:embed="rId7"/>
                <a:stretch>
                  <a:fillRect l="-5263" t="-8197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 33"/>
          <p:cNvSpPr>
            <a:spLocks/>
          </p:cNvSpPr>
          <p:nvPr/>
        </p:nvSpPr>
        <p:spPr bwMode="auto">
          <a:xfrm>
            <a:off x="1712307" y="1632743"/>
            <a:ext cx="728652" cy="761241"/>
          </a:xfrm>
          <a:custGeom>
            <a:avLst/>
            <a:gdLst>
              <a:gd name="T0" fmla="*/ 486 w 487"/>
              <a:gd name="T1" fmla="*/ 0 h 521"/>
              <a:gd name="T2" fmla="*/ 446 w 487"/>
              <a:gd name="T3" fmla="*/ 38 h 521"/>
              <a:gd name="T4" fmla="*/ 427 w 487"/>
              <a:gd name="T5" fmla="*/ 47 h 521"/>
              <a:gd name="T6" fmla="*/ 400 w 487"/>
              <a:gd name="T7" fmla="*/ 74 h 521"/>
              <a:gd name="T8" fmla="*/ 373 w 487"/>
              <a:gd name="T9" fmla="*/ 92 h 521"/>
              <a:gd name="T10" fmla="*/ 355 w 487"/>
              <a:gd name="T11" fmla="*/ 111 h 521"/>
              <a:gd name="T12" fmla="*/ 336 w 487"/>
              <a:gd name="T13" fmla="*/ 129 h 521"/>
              <a:gd name="T14" fmla="*/ 318 w 487"/>
              <a:gd name="T15" fmla="*/ 156 h 521"/>
              <a:gd name="T16" fmla="*/ 300 w 487"/>
              <a:gd name="T17" fmla="*/ 183 h 521"/>
              <a:gd name="T18" fmla="*/ 273 w 487"/>
              <a:gd name="T19" fmla="*/ 211 h 521"/>
              <a:gd name="T20" fmla="*/ 245 w 487"/>
              <a:gd name="T21" fmla="*/ 247 h 521"/>
              <a:gd name="T22" fmla="*/ 218 w 487"/>
              <a:gd name="T23" fmla="*/ 274 h 521"/>
              <a:gd name="T24" fmla="*/ 191 w 487"/>
              <a:gd name="T25" fmla="*/ 301 h 521"/>
              <a:gd name="T26" fmla="*/ 182 w 487"/>
              <a:gd name="T27" fmla="*/ 320 h 521"/>
              <a:gd name="T28" fmla="*/ 155 w 487"/>
              <a:gd name="T29" fmla="*/ 338 h 521"/>
              <a:gd name="T30" fmla="*/ 136 w 487"/>
              <a:gd name="T31" fmla="*/ 356 h 521"/>
              <a:gd name="T32" fmla="*/ 118 w 487"/>
              <a:gd name="T33" fmla="*/ 383 h 521"/>
              <a:gd name="T34" fmla="*/ 91 w 487"/>
              <a:gd name="T35" fmla="*/ 401 h 521"/>
              <a:gd name="T36" fmla="*/ 73 w 487"/>
              <a:gd name="T37" fmla="*/ 420 h 521"/>
              <a:gd name="T38" fmla="*/ 55 w 487"/>
              <a:gd name="T39" fmla="*/ 447 h 521"/>
              <a:gd name="T40" fmla="*/ 45 w 487"/>
              <a:gd name="T41" fmla="*/ 474 h 521"/>
              <a:gd name="T42" fmla="*/ 18 w 487"/>
              <a:gd name="T43" fmla="*/ 501 h 521"/>
              <a:gd name="T44" fmla="*/ 0 w 487"/>
              <a:gd name="T45" fmla="*/ 52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87" h="521">
                <a:moveTo>
                  <a:pt x="486" y="0"/>
                </a:moveTo>
                <a:lnTo>
                  <a:pt x="446" y="38"/>
                </a:lnTo>
                <a:lnTo>
                  <a:pt x="427" y="47"/>
                </a:lnTo>
                <a:lnTo>
                  <a:pt x="400" y="74"/>
                </a:lnTo>
                <a:lnTo>
                  <a:pt x="373" y="92"/>
                </a:lnTo>
                <a:lnTo>
                  <a:pt x="355" y="111"/>
                </a:lnTo>
                <a:lnTo>
                  <a:pt x="336" y="129"/>
                </a:lnTo>
                <a:lnTo>
                  <a:pt x="318" y="156"/>
                </a:lnTo>
                <a:lnTo>
                  <a:pt x="300" y="183"/>
                </a:lnTo>
                <a:lnTo>
                  <a:pt x="273" y="211"/>
                </a:lnTo>
                <a:lnTo>
                  <a:pt x="245" y="247"/>
                </a:lnTo>
                <a:lnTo>
                  <a:pt x="218" y="274"/>
                </a:lnTo>
                <a:lnTo>
                  <a:pt x="191" y="301"/>
                </a:lnTo>
                <a:lnTo>
                  <a:pt x="182" y="320"/>
                </a:lnTo>
                <a:lnTo>
                  <a:pt x="155" y="338"/>
                </a:lnTo>
                <a:lnTo>
                  <a:pt x="136" y="356"/>
                </a:lnTo>
                <a:lnTo>
                  <a:pt x="118" y="383"/>
                </a:lnTo>
                <a:lnTo>
                  <a:pt x="91" y="401"/>
                </a:lnTo>
                <a:lnTo>
                  <a:pt x="73" y="420"/>
                </a:lnTo>
                <a:lnTo>
                  <a:pt x="55" y="447"/>
                </a:lnTo>
                <a:lnTo>
                  <a:pt x="45" y="474"/>
                </a:lnTo>
                <a:lnTo>
                  <a:pt x="18" y="501"/>
                </a:lnTo>
                <a:lnTo>
                  <a:pt x="0" y="52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34"/>
          <p:cNvSpPr>
            <a:spLocks/>
          </p:cNvSpPr>
          <p:nvPr/>
        </p:nvSpPr>
        <p:spPr bwMode="auto">
          <a:xfrm>
            <a:off x="1779637" y="3175680"/>
            <a:ext cx="589505" cy="797768"/>
          </a:xfrm>
          <a:custGeom>
            <a:avLst/>
            <a:gdLst>
              <a:gd name="T0" fmla="*/ 393 w 394"/>
              <a:gd name="T1" fmla="*/ 0 h 546"/>
              <a:gd name="T2" fmla="*/ 373 w 394"/>
              <a:gd name="T3" fmla="*/ 36 h 546"/>
              <a:gd name="T4" fmla="*/ 364 w 394"/>
              <a:gd name="T5" fmla="*/ 63 h 546"/>
              <a:gd name="T6" fmla="*/ 346 w 394"/>
              <a:gd name="T7" fmla="*/ 91 h 546"/>
              <a:gd name="T8" fmla="*/ 328 w 394"/>
              <a:gd name="T9" fmla="*/ 127 h 546"/>
              <a:gd name="T10" fmla="*/ 319 w 394"/>
              <a:gd name="T11" fmla="*/ 154 h 546"/>
              <a:gd name="T12" fmla="*/ 300 w 394"/>
              <a:gd name="T13" fmla="*/ 172 h 546"/>
              <a:gd name="T14" fmla="*/ 282 w 394"/>
              <a:gd name="T15" fmla="*/ 191 h 546"/>
              <a:gd name="T16" fmla="*/ 264 w 394"/>
              <a:gd name="T17" fmla="*/ 227 h 546"/>
              <a:gd name="T18" fmla="*/ 246 w 394"/>
              <a:gd name="T19" fmla="*/ 254 h 546"/>
              <a:gd name="T20" fmla="*/ 228 w 394"/>
              <a:gd name="T21" fmla="*/ 291 h 546"/>
              <a:gd name="T22" fmla="*/ 200 w 394"/>
              <a:gd name="T23" fmla="*/ 318 h 546"/>
              <a:gd name="T24" fmla="*/ 182 w 394"/>
              <a:gd name="T25" fmla="*/ 345 h 546"/>
              <a:gd name="T26" fmla="*/ 155 w 394"/>
              <a:gd name="T27" fmla="*/ 354 h 546"/>
              <a:gd name="T28" fmla="*/ 128 w 394"/>
              <a:gd name="T29" fmla="*/ 381 h 546"/>
              <a:gd name="T30" fmla="*/ 110 w 394"/>
              <a:gd name="T31" fmla="*/ 400 h 546"/>
              <a:gd name="T32" fmla="*/ 91 w 394"/>
              <a:gd name="T33" fmla="*/ 427 h 546"/>
              <a:gd name="T34" fmla="*/ 91 w 394"/>
              <a:gd name="T35" fmla="*/ 454 h 546"/>
              <a:gd name="T36" fmla="*/ 82 w 394"/>
              <a:gd name="T37" fmla="*/ 481 h 546"/>
              <a:gd name="T38" fmla="*/ 55 w 394"/>
              <a:gd name="T39" fmla="*/ 491 h 546"/>
              <a:gd name="T40" fmla="*/ 28 w 394"/>
              <a:gd name="T41" fmla="*/ 500 h 546"/>
              <a:gd name="T42" fmla="*/ 0 w 394"/>
              <a:gd name="T43" fmla="*/ 518 h 546"/>
              <a:gd name="T44" fmla="*/ 19 w 394"/>
              <a:gd name="T45" fmla="*/ 518 h 546"/>
              <a:gd name="T46" fmla="*/ 46 w 394"/>
              <a:gd name="T47" fmla="*/ 518 h 546"/>
              <a:gd name="T48" fmla="*/ 19 w 394"/>
              <a:gd name="T49" fmla="*/ 536 h 546"/>
              <a:gd name="T50" fmla="*/ 0 w 394"/>
              <a:gd name="T51" fmla="*/ 545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94" h="546">
                <a:moveTo>
                  <a:pt x="393" y="0"/>
                </a:moveTo>
                <a:lnTo>
                  <a:pt x="373" y="36"/>
                </a:lnTo>
                <a:lnTo>
                  <a:pt x="364" y="63"/>
                </a:lnTo>
                <a:lnTo>
                  <a:pt x="346" y="91"/>
                </a:lnTo>
                <a:lnTo>
                  <a:pt x="328" y="127"/>
                </a:lnTo>
                <a:lnTo>
                  <a:pt x="319" y="154"/>
                </a:lnTo>
                <a:lnTo>
                  <a:pt x="300" y="172"/>
                </a:lnTo>
                <a:lnTo>
                  <a:pt x="282" y="191"/>
                </a:lnTo>
                <a:lnTo>
                  <a:pt x="264" y="227"/>
                </a:lnTo>
                <a:lnTo>
                  <a:pt x="246" y="254"/>
                </a:lnTo>
                <a:lnTo>
                  <a:pt x="228" y="291"/>
                </a:lnTo>
                <a:lnTo>
                  <a:pt x="200" y="318"/>
                </a:lnTo>
                <a:lnTo>
                  <a:pt x="182" y="345"/>
                </a:lnTo>
                <a:lnTo>
                  <a:pt x="155" y="354"/>
                </a:lnTo>
                <a:lnTo>
                  <a:pt x="128" y="381"/>
                </a:lnTo>
                <a:lnTo>
                  <a:pt x="110" y="400"/>
                </a:lnTo>
                <a:lnTo>
                  <a:pt x="91" y="427"/>
                </a:lnTo>
                <a:lnTo>
                  <a:pt x="91" y="454"/>
                </a:lnTo>
                <a:lnTo>
                  <a:pt x="82" y="481"/>
                </a:lnTo>
                <a:lnTo>
                  <a:pt x="55" y="491"/>
                </a:lnTo>
                <a:lnTo>
                  <a:pt x="28" y="500"/>
                </a:lnTo>
                <a:lnTo>
                  <a:pt x="0" y="518"/>
                </a:lnTo>
                <a:lnTo>
                  <a:pt x="19" y="518"/>
                </a:lnTo>
                <a:lnTo>
                  <a:pt x="46" y="518"/>
                </a:lnTo>
                <a:lnTo>
                  <a:pt x="19" y="536"/>
                </a:lnTo>
                <a:lnTo>
                  <a:pt x="0" y="545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35"/>
          <p:cNvSpPr>
            <a:spLocks/>
          </p:cNvSpPr>
          <p:nvPr/>
        </p:nvSpPr>
        <p:spPr bwMode="auto">
          <a:xfrm>
            <a:off x="2107305" y="4788750"/>
            <a:ext cx="261836" cy="460251"/>
          </a:xfrm>
          <a:custGeom>
            <a:avLst/>
            <a:gdLst>
              <a:gd name="T0" fmla="*/ 174 w 175"/>
              <a:gd name="T1" fmla="*/ 0 h 315"/>
              <a:gd name="T2" fmla="*/ 154 w 175"/>
              <a:gd name="T3" fmla="*/ 41 h 315"/>
              <a:gd name="T4" fmla="*/ 145 w 175"/>
              <a:gd name="T5" fmla="*/ 68 h 315"/>
              <a:gd name="T6" fmla="*/ 136 w 175"/>
              <a:gd name="T7" fmla="*/ 95 h 315"/>
              <a:gd name="T8" fmla="*/ 118 w 175"/>
              <a:gd name="T9" fmla="*/ 114 h 315"/>
              <a:gd name="T10" fmla="*/ 109 w 175"/>
              <a:gd name="T11" fmla="*/ 141 h 315"/>
              <a:gd name="T12" fmla="*/ 91 w 175"/>
              <a:gd name="T13" fmla="*/ 168 h 315"/>
              <a:gd name="T14" fmla="*/ 72 w 175"/>
              <a:gd name="T15" fmla="*/ 186 h 315"/>
              <a:gd name="T16" fmla="*/ 63 w 175"/>
              <a:gd name="T17" fmla="*/ 214 h 315"/>
              <a:gd name="T18" fmla="*/ 45 w 175"/>
              <a:gd name="T19" fmla="*/ 241 h 315"/>
              <a:gd name="T20" fmla="*/ 27 w 175"/>
              <a:gd name="T21" fmla="*/ 268 h 315"/>
              <a:gd name="T22" fmla="*/ 9 w 175"/>
              <a:gd name="T23" fmla="*/ 295 h 315"/>
              <a:gd name="T24" fmla="*/ 0 w 175"/>
              <a:gd name="T25" fmla="*/ 314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5" h="315">
                <a:moveTo>
                  <a:pt x="174" y="0"/>
                </a:moveTo>
                <a:lnTo>
                  <a:pt x="154" y="41"/>
                </a:lnTo>
                <a:lnTo>
                  <a:pt x="145" y="68"/>
                </a:lnTo>
                <a:lnTo>
                  <a:pt x="136" y="95"/>
                </a:lnTo>
                <a:lnTo>
                  <a:pt x="118" y="114"/>
                </a:lnTo>
                <a:lnTo>
                  <a:pt x="109" y="141"/>
                </a:lnTo>
                <a:lnTo>
                  <a:pt x="91" y="168"/>
                </a:lnTo>
                <a:lnTo>
                  <a:pt x="72" y="186"/>
                </a:lnTo>
                <a:lnTo>
                  <a:pt x="63" y="214"/>
                </a:lnTo>
                <a:lnTo>
                  <a:pt x="45" y="241"/>
                </a:lnTo>
                <a:lnTo>
                  <a:pt x="27" y="268"/>
                </a:lnTo>
                <a:lnTo>
                  <a:pt x="9" y="295"/>
                </a:lnTo>
                <a:lnTo>
                  <a:pt x="0" y="314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Freeform 45"/>
          <p:cNvSpPr>
            <a:spLocks/>
          </p:cNvSpPr>
          <p:nvPr/>
        </p:nvSpPr>
        <p:spPr bwMode="auto">
          <a:xfrm>
            <a:off x="3588547" y="3920848"/>
            <a:ext cx="409959" cy="448562"/>
          </a:xfrm>
          <a:custGeom>
            <a:avLst/>
            <a:gdLst>
              <a:gd name="T0" fmla="*/ 0 w 274"/>
              <a:gd name="T1" fmla="*/ 306 h 307"/>
              <a:gd name="T2" fmla="*/ 28 w 274"/>
              <a:gd name="T3" fmla="*/ 255 h 307"/>
              <a:gd name="T4" fmla="*/ 46 w 274"/>
              <a:gd name="T5" fmla="*/ 228 h 307"/>
              <a:gd name="T6" fmla="*/ 55 w 274"/>
              <a:gd name="T7" fmla="*/ 209 h 307"/>
              <a:gd name="T8" fmla="*/ 73 w 274"/>
              <a:gd name="T9" fmla="*/ 182 h 307"/>
              <a:gd name="T10" fmla="*/ 100 w 274"/>
              <a:gd name="T11" fmla="*/ 155 h 307"/>
              <a:gd name="T12" fmla="*/ 128 w 274"/>
              <a:gd name="T13" fmla="*/ 137 h 307"/>
              <a:gd name="T14" fmla="*/ 155 w 274"/>
              <a:gd name="T15" fmla="*/ 119 h 307"/>
              <a:gd name="T16" fmla="*/ 182 w 274"/>
              <a:gd name="T17" fmla="*/ 109 h 307"/>
              <a:gd name="T18" fmla="*/ 200 w 274"/>
              <a:gd name="T19" fmla="*/ 82 h 307"/>
              <a:gd name="T20" fmla="*/ 218 w 274"/>
              <a:gd name="T21" fmla="*/ 55 h 307"/>
              <a:gd name="T22" fmla="*/ 228 w 274"/>
              <a:gd name="T23" fmla="*/ 28 h 307"/>
              <a:gd name="T24" fmla="*/ 246 w 274"/>
              <a:gd name="T25" fmla="*/ 0 h 307"/>
              <a:gd name="T26" fmla="*/ 273 w 274"/>
              <a:gd name="T2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4" h="307">
                <a:moveTo>
                  <a:pt x="0" y="306"/>
                </a:moveTo>
                <a:lnTo>
                  <a:pt x="28" y="255"/>
                </a:lnTo>
                <a:lnTo>
                  <a:pt x="46" y="228"/>
                </a:lnTo>
                <a:lnTo>
                  <a:pt x="55" y="209"/>
                </a:lnTo>
                <a:lnTo>
                  <a:pt x="73" y="182"/>
                </a:lnTo>
                <a:lnTo>
                  <a:pt x="100" y="155"/>
                </a:lnTo>
                <a:lnTo>
                  <a:pt x="128" y="137"/>
                </a:lnTo>
                <a:lnTo>
                  <a:pt x="155" y="119"/>
                </a:lnTo>
                <a:lnTo>
                  <a:pt x="182" y="109"/>
                </a:lnTo>
                <a:lnTo>
                  <a:pt x="200" y="82"/>
                </a:lnTo>
                <a:lnTo>
                  <a:pt x="218" y="55"/>
                </a:lnTo>
                <a:lnTo>
                  <a:pt x="228" y="28"/>
                </a:lnTo>
                <a:lnTo>
                  <a:pt x="246" y="0"/>
                </a:lnTo>
                <a:lnTo>
                  <a:pt x="27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46"/>
          <p:cNvSpPr>
            <a:spLocks/>
          </p:cNvSpPr>
          <p:nvPr/>
        </p:nvSpPr>
        <p:spPr bwMode="auto">
          <a:xfrm>
            <a:off x="3588547" y="5533917"/>
            <a:ext cx="409959" cy="448562"/>
          </a:xfrm>
          <a:custGeom>
            <a:avLst/>
            <a:gdLst>
              <a:gd name="T0" fmla="*/ 0 w 274"/>
              <a:gd name="T1" fmla="*/ 306 h 307"/>
              <a:gd name="T2" fmla="*/ 28 w 274"/>
              <a:gd name="T3" fmla="*/ 255 h 307"/>
              <a:gd name="T4" fmla="*/ 46 w 274"/>
              <a:gd name="T5" fmla="*/ 228 h 307"/>
              <a:gd name="T6" fmla="*/ 55 w 274"/>
              <a:gd name="T7" fmla="*/ 209 h 307"/>
              <a:gd name="T8" fmla="*/ 73 w 274"/>
              <a:gd name="T9" fmla="*/ 182 h 307"/>
              <a:gd name="T10" fmla="*/ 100 w 274"/>
              <a:gd name="T11" fmla="*/ 155 h 307"/>
              <a:gd name="T12" fmla="*/ 128 w 274"/>
              <a:gd name="T13" fmla="*/ 137 h 307"/>
              <a:gd name="T14" fmla="*/ 155 w 274"/>
              <a:gd name="T15" fmla="*/ 119 h 307"/>
              <a:gd name="T16" fmla="*/ 182 w 274"/>
              <a:gd name="T17" fmla="*/ 109 h 307"/>
              <a:gd name="T18" fmla="*/ 200 w 274"/>
              <a:gd name="T19" fmla="*/ 82 h 307"/>
              <a:gd name="T20" fmla="*/ 218 w 274"/>
              <a:gd name="T21" fmla="*/ 55 h 307"/>
              <a:gd name="T22" fmla="*/ 228 w 274"/>
              <a:gd name="T23" fmla="*/ 28 h 307"/>
              <a:gd name="T24" fmla="*/ 246 w 274"/>
              <a:gd name="T25" fmla="*/ 0 h 307"/>
              <a:gd name="T26" fmla="*/ 273 w 274"/>
              <a:gd name="T2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4" h="307">
                <a:moveTo>
                  <a:pt x="0" y="306"/>
                </a:moveTo>
                <a:lnTo>
                  <a:pt x="28" y="255"/>
                </a:lnTo>
                <a:lnTo>
                  <a:pt x="46" y="228"/>
                </a:lnTo>
                <a:lnTo>
                  <a:pt x="55" y="209"/>
                </a:lnTo>
                <a:lnTo>
                  <a:pt x="73" y="182"/>
                </a:lnTo>
                <a:lnTo>
                  <a:pt x="100" y="155"/>
                </a:lnTo>
                <a:lnTo>
                  <a:pt x="128" y="137"/>
                </a:lnTo>
                <a:lnTo>
                  <a:pt x="155" y="119"/>
                </a:lnTo>
                <a:lnTo>
                  <a:pt x="182" y="109"/>
                </a:lnTo>
                <a:lnTo>
                  <a:pt x="200" y="82"/>
                </a:lnTo>
                <a:lnTo>
                  <a:pt x="218" y="55"/>
                </a:lnTo>
                <a:lnTo>
                  <a:pt x="228" y="28"/>
                </a:lnTo>
                <a:lnTo>
                  <a:pt x="246" y="0"/>
                </a:lnTo>
                <a:lnTo>
                  <a:pt x="27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791614" y="2168856"/>
            <a:ext cx="252002" cy="684001"/>
            <a:chOff x="791614" y="2168856"/>
            <a:chExt cx="252002" cy="684001"/>
          </a:xfrm>
        </p:grpSpPr>
        <p:sp>
          <p:nvSpPr>
            <p:cNvPr id="47" name="Freeform 6"/>
            <p:cNvSpPr>
              <a:spLocks/>
            </p:cNvSpPr>
            <p:nvPr/>
          </p:nvSpPr>
          <p:spPr bwMode="auto">
            <a:xfrm rot="16200000">
              <a:off x="939071" y="2242122"/>
              <a:ext cx="58477" cy="45436"/>
            </a:xfrm>
            <a:custGeom>
              <a:avLst/>
              <a:gdLst>
                <a:gd name="T0" fmla="*/ 71 w 99"/>
                <a:gd name="T1" fmla="*/ 98 h 108"/>
                <a:gd name="T2" fmla="*/ 98 w 99"/>
                <a:gd name="T3" fmla="*/ 0 h 108"/>
                <a:gd name="T4" fmla="*/ 0 w 99"/>
                <a:gd name="T5" fmla="*/ 27 h 108"/>
                <a:gd name="T6" fmla="*/ 75 w 99"/>
                <a:gd name="T7" fmla="*/ 107 h 108"/>
                <a:gd name="T8" fmla="*/ 71 w 99"/>
                <a:gd name="T9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8">
                  <a:moveTo>
                    <a:pt x="71" y="98"/>
                  </a:moveTo>
                  <a:lnTo>
                    <a:pt x="98" y="0"/>
                  </a:lnTo>
                  <a:lnTo>
                    <a:pt x="0" y="27"/>
                  </a:lnTo>
                  <a:lnTo>
                    <a:pt x="75" y="107"/>
                  </a:lnTo>
                  <a:lnTo>
                    <a:pt x="71" y="9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7"/>
            <p:cNvSpPr>
              <a:spLocks/>
            </p:cNvSpPr>
            <p:nvPr/>
          </p:nvSpPr>
          <p:spPr bwMode="auto">
            <a:xfrm rot="16200000">
              <a:off x="952145" y="2273290"/>
              <a:ext cx="65565" cy="37443"/>
            </a:xfrm>
            <a:custGeom>
              <a:avLst/>
              <a:gdLst>
                <a:gd name="T0" fmla="*/ 103 w 111"/>
                <a:gd name="T1" fmla="*/ 73 h 89"/>
                <a:gd name="T2" fmla="*/ 32 w 111"/>
                <a:gd name="T3" fmla="*/ 0 h 89"/>
                <a:gd name="T4" fmla="*/ 0 w 111"/>
                <a:gd name="T5" fmla="*/ 88 h 89"/>
                <a:gd name="T6" fmla="*/ 110 w 111"/>
                <a:gd name="T7" fmla="*/ 76 h 89"/>
                <a:gd name="T8" fmla="*/ 103 w 111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9">
                  <a:moveTo>
                    <a:pt x="103" y="73"/>
                  </a:moveTo>
                  <a:lnTo>
                    <a:pt x="32" y="0"/>
                  </a:lnTo>
                  <a:lnTo>
                    <a:pt x="0" y="88"/>
                  </a:lnTo>
                  <a:lnTo>
                    <a:pt x="110" y="76"/>
                  </a:lnTo>
                  <a:lnTo>
                    <a:pt x="103" y="7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8"/>
            <p:cNvSpPr>
              <a:spLocks/>
            </p:cNvSpPr>
            <p:nvPr/>
          </p:nvSpPr>
          <p:spPr bwMode="auto">
            <a:xfrm rot="16200000">
              <a:off x="854072" y="2341303"/>
              <a:ext cx="276436" cy="37863"/>
            </a:xfrm>
            <a:custGeom>
              <a:avLst/>
              <a:gdLst>
                <a:gd name="T0" fmla="*/ 467 w 468"/>
                <a:gd name="T1" fmla="*/ 89 h 90"/>
                <a:gd name="T2" fmla="*/ 358 w 468"/>
                <a:gd name="T3" fmla="*/ 23 h 90"/>
                <a:gd name="T4" fmla="*/ 234 w 468"/>
                <a:gd name="T5" fmla="*/ 0 h 90"/>
                <a:gd name="T6" fmla="*/ 203 w 468"/>
                <a:gd name="T7" fmla="*/ 0 h 90"/>
                <a:gd name="T8" fmla="*/ 172 w 468"/>
                <a:gd name="T9" fmla="*/ 4 h 90"/>
                <a:gd name="T10" fmla="*/ 111 w 468"/>
                <a:gd name="T11" fmla="*/ 22 h 90"/>
                <a:gd name="T12" fmla="*/ 0 w 468"/>
                <a:gd name="T13" fmla="*/ 8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90">
                  <a:moveTo>
                    <a:pt x="467" y="89"/>
                  </a:moveTo>
                  <a:lnTo>
                    <a:pt x="358" y="23"/>
                  </a:lnTo>
                  <a:lnTo>
                    <a:pt x="234" y="0"/>
                  </a:lnTo>
                  <a:lnTo>
                    <a:pt x="203" y="0"/>
                  </a:lnTo>
                  <a:lnTo>
                    <a:pt x="172" y="4"/>
                  </a:lnTo>
                  <a:lnTo>
                    <a:pt x="111" y="22"/>
                  </a:lnTo>
                  <a:lnTo>
                    <a:pt x="0" y="8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Oval 9"/>
            <p:cNvSpPr>
              <a:spLocks noChangeArrowheads="1"/>
            </p:cNvSpPr>
            <p:nvPr/>
          </p:nvSpPr>
          <p:spPr bwMode="auto">
            <a:xfrm rot="16200000">
              <a:off x="845093" y="2115377"/>
              <a:ext cx="112228" cy="21918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0"/>
            <p:cNvSpPr>
              <a:spLocks/>
            </p:cNvSpPr>
            <p:nvPr/>
          </p:nvSpPr>
          <p:spPr bwMode="auto">
            <a:xfrm rot="16200000">
              <a:off x="933311" y="2522143"/>
              <a:ext cx="56114" cy="44174"/>
            </a:xfrm>
            <a:custGeom>
              <a:avLst/>
              <a:gdLst>
                <a:gd name="T0" fmla="*/ 68 w 95"/>
                <a:gd name="T1" fmla="*/ 95 h 105"/>
                <a:gd name="T2" fmla="*/ 94 w 95"/>
                <a:gd name="T3" fmla="*/ 0 h 105"/>
                <a:gd name="T4" fmla="*/ 0 w 95"/>
                <a:gd name="T5" fmla="*/ 26 h 105"/>
                <a:gd name="T6" fmla="*/ 74 w 95"/>
                <a:gd name="T7" fmla="*/ 104 h 105"/>
                <a:gd name="T8" fmla="*/ 68 w 95"/>
                <a:gd name="T9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5">
                  <a:moveTo>
                    <a:pt x="68" y="95"/>
                  </a:moveTo>
                  <a:lnTo>
                    <a:pt x="94" y="0"/>
                  </a:lnTo>
                  <a:lnTo>
                    <a:pt x="0" y="26"/>
                  </a:lnTo>
                  <a:lnTo>
                    <a:pt x="74" y="104"/>
                  </a:lnTo>
                  <a:lnTo>
                    <a:pt x="68" y="9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 rot="16200000">
              <a:off x="949245" y="2547238"/>
              <a:ext cx="63793" cy="38284"/>
            </a:xfrm>
            <a:custGeom>
              <a:avLst/>
              <a:gdLst>
                <a:gd name="T0" fmla="*/ 102 w 108"/>
                <a:gd name="T1" fmla="*/ 75 h 91"/>
                <a:gd name="T2" fmla="*/ 32 w 108"/>
                <a:gd name="T3" fmla="*/ 0 h 91"/>
                <a:gd name="T4" fmla="*/ 0 w 108"/>
                <a:gd name="T5" fmla="*/ 90 h 91"/>
                <a:gd name="T6" fmla="*/ 107 w 108"/>
                <a:gd name="T7" fmla="*/ 78 h 91"/>
                <a:gd name="T8" fmla="*/ 102 w 108"/>
                <a:gd name="T9" fmla="*/ 7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1">
                  <a:moveTo>
                    <a:pt x="102" y="75"/>
                  </a:moveTo>
                  <a:lnTo>
                    <a:pt x="32" y="0"/>
                  </a:lnTo>
                  <a:lnTo>
                    <a:pt x="0" y="90"/>
                  </a:lnTo>
                  <a:lnTo>
                    <a:pt x="107" y="78"/>
                  </a:lnTo>
                  <a:lnTo>
                    <a:pt x="102" y="7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 rot="16200000">
              <a:off x="853570" y="2622294"/>
              <a:ext cx="274073" cy="37022"/>
            </a:xfrm>
            <a:custGeom>
              <a:avLst/>
              <a:gdLst>
                <a:gd name="T0" fmla="*/ 463 w 464"/>
                <a:gd name="T1" fmla="*/ 87 h 88"/>
                <a:gd name="T2" fmla="*/ 356 w 464"/>
                <a:gd name="T3" fmla="*/ 22 h 88"/>
                <a:gd name="T4" fmla="*/ 233 w 464"/>
                <a:gd name="T5" fmla="*/ 0 h 88"/>
                <a:gd name="T6" fmla="*/ 203 w 464"/>
                <a:gd name="T7" fmla="*/ 0 h 88"/>
                <a:gd name="T8" fmla="*/ 171 w 464"/>
                <a:gd name="T9" fmla="*/ 4 h 88"/>
                <a:gd name="T10" fmla="*/ 110 w 464"/>
                <a:gd name="T11" fmla="*/ 21 h 88"/>
                <a:gd name="T12" fmla="*/ 0 w 464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88">
                  <a:moveTo>
                    <a:pt x="463" y="87"/>
                  </a:moveTo>
                  <a:lnTo>
                    <a:pt x="356" y="22"/>
                  </a:lnTo>
                  <a:lnTo>
                    <a:pt x="233" y="0"/>
                  </a:lnTo>
                  <a:lnTo>
                    <a:pt x="203" y="0"/>
                  </a:lnTo>
                  <a:lnTo>
                    <a:pt x="171" y="4"/>
                  </a:lnTo>
                  <a:lnTo>
                    <a:pt x="110" y="21"/>
                  </a:lnTo>
                  <a:lnTo>
                    <a:pt x="0" y="8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Oval 13"/>
            <p:cNvSpPr>
              <a:spLocks noChangeArrowheads="1"/>
            </p:cNvSpPr>
            <p:nvPr/>
          </p:nvSpPr>
          <p:spPr bwMode="auto">
            <a:xfrm rot="16200000">
              <a:off x="843912" y="2392403"/>
              <a:ext cx="114591" cy="21918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 rot="16200000">
              <a:off x="935961" y="2801997"/>
              <a:ext cx="56705" cy="45015"/>
            </a:xfrm>
            <a:custGeom>
              <a:avLst/>
              <a:gdLst>
                <a:gd name="T0" fmla="*/ 70 w 96"/>
                <a:gd name="T1" fmla="*/ 97 h 107"/>
                <a:gd name="T2" fmla="*/ 95 w 96"/>
                <a:gd name="T3" fmla="*/ 0 h 107"/>
                <a:gd name="T4" fmla="*/ 0 w 96"/>
                <a:gd name="T5" fmla="*/ 27 h 107"/>
                <a:gd name="T6" fmla="*/ 74 w 96"/>
                <a:gd name="T7" fmla="*/ 106 h 107"/>
                <a:gd name="T8" fmla="*/ 70 w 96"/>
                <a:gd name="T9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7">
                  <a:moveTo>
                    <a:pt x="70" y="97"/>
                  </a:moveTo>
                  <a:lnTo>
                    <a:pt x="95" y="0"/>
                  </a:lnTo>
                  <a:lnTo>
                    <a:pt x="0" y="27"/>
                  </a:lnTo>
                  <a:lnTo>
                    <a:pt x="74" y="106"/>
                  </a:lnTo>
                  <a:lnTo>
                    <a:pt x="70" y="9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5"/>
            <p:cNvSpPr>
              <a:spLocks noChangeArrowheads="1"/>
            </p:cNvSpPr>
            <p:nvPr/>
          </p:nvSpPr>
          <p:spPr bwMode="auto">
            <a:xfrm rot="16200000">
              <a:off x="845093" y="2670021"/>
              <a:ext cx="112228" cy="219186"/>
            </a:xfrm>
            <a:prstGeom prst="ellipse">
              <a:avLst/>
            </a:prstGeom>
            <a:noFill/>
            <a:ln w="381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16"/>
            <p:cNvSpPr>
              <a:spLocks noChangeArrowheads="1"/>
            </p:cNvSpPr>
            <p:nvPr/>
          </p:nvSpPr>
          <p:spPr bwMode="auto">
            <a:xfrm rot="16200000">
              <a:off x="957228" y="2188789"/>
              <a:ext cx="100415" cy="7236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17"/>
            <p:cNvSpPr>
              <a:spLocks noChangeArrowheads="1"/>
            </p:cNvSpPr>
            <p:nvPr/>
          </p:nvSpPr>
          <p:spPr bwMode="auto">
            <a:xfrm rot="16200000">
              <a:off x="957228" y="2465225"/>
              <a:ext cx="100415" cy="7236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18"/>
            <p:cNvSpPr>
              <a:spLocks noChangeArrowheads="1"/>
            </p:cNvSpPr>
            <p:nvPr/>
          </p:nvSpPr>
          <p:spPr bwMode="auto">
            <a:xfrm rot="16200000">
              <a:off x="954865" y="2743433"/>
              <a:ext cx="105140" cy="7236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" name="Group 5"/>
          <p:cNvGrpSpPr>
            <a:grpSpLocks/>
          </p:cNvGrpSpPr>
          <p:nvPr/>
        </p:nvGrpSpPr>
        <p:grpSpPr bwMode="auto">
          <a:xfrm rot="16200000">
            <a:off x="575581" y="3933108"/>
            <a:ext cx="684000" cy="252000"/>
            <a:chOff x="1248" y="3024"/>
            <a:chExt cx="1158" cy="599"/>
          </a:xfrm>
        </p:grpSpPr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2194" y="3390"/>
              <a:ext cx="99" cy="108"/>
            </a:xfrm>
            <a:custGeom>
              <a:avLst/>
              <a:gdLst>
                <a:gd name="T0" fmla="*/ 71 w 99"/>
                <a:gd name="T1" fmla="*/ 98 h 108"/>
                <a:gd name="T2" fmla="*/ 98 w 99"/>
                <a:gd name="T3" fmla="*/ 0 h 108"/>
                <a:gd name="T4" fmla="*/ 0 w 99"/>
                <a:gd name="T5" fmla="*/ 27 h 108"/>
                <a:gd name="T6" fmla="*/ 75 w 99"/>
                <a:gd name="T7" fmla="*/ 107 h 108"/>
                <a:gd name="T8" fmla="*/ 71 w 99"/>
                <a:gd name="T9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8">
                  <a:moveTo>
                    <a:pt x="71" y="98"/>
                  </a:moveTo>
                  <a:lnTo>
                    <a:pt x="98" y="0"/>
                  </a:lnTo>
                  <a:lnTo>
                    <a:pt x="0" y="27"/>
                  </a:lnTo>
                  <a:lnTo>
                    <a:pt x="75" y="107"/>
                  </a:lnTo>
                  <a:lnTo>
                    <a:pt x="71" y="9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7"/>
            <p:cNvSpPr>
              <a:spLocks/>
            </p:cNvSpPr>
            <p:nvPr/>
          </p:nvSpPr>
          <p:spPr bwMode="auto">
            <a:xfrm>
              <a:off x="2142" y="3439"/>
              <a:ext cx="111" cy="89"/>
            </a:xfrm>
            <a:custGeom>
              <a:avLst/>
              <a:gdLst>
                <a:gd name="T0" fmla="*/ 103 w 111"/>
                <a:gd name="T1" fmla="*/ 73 h 89"/>
                <a:gd name="T2" fmla="*/ 32 w 111"/>
                <a:gd name="T3" fmla="*/ 0 h 89"/>
                <a:gd name="T4" fmla="*/ 0 w 111"/>
                <a:gd name="T5" fmla="*/ 88 h 89"/>
                <a:gd name="T6" fmla="*/ 110 w 111"/>
                <a:gd name="T7" fmla="*/ 76 h 89"/>
                <a:gd name="T8" fmla="*/ 103 w 111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9">
                  <a:moveTo>
                    <a:pt x="103" y="73"/>
                  </a:moveTo>
                  <a:lnTo>
                    <a:pt x="32" y="0"/>
                  </a:lnTo>
                  <a:lnTo>
                    <a:pt x="0" y="88"/>
                  </a:lnTo>
                  <a:lnTo>
                    <a:pt x="110" y="76"/>
                  </a:lnTo>
                  <a:lnTo>
                    <a:pt x="103" y="7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1848" y="3456"/>
              <a:ext cx="468" cy="90"/>
            </a:xfrm>
            <a:custGeom>
              <a:avLst/>
              <a:gdLst>
                <a:gd name="T0" fmla="*/ 467 w 468"/>
                <a:gd name="T1" fmla="*/ 89 h 90"/>
                <a:gd name="T2" fmla="*/ 358 w 468"/>
                <a:gd name="T3" fmla="*/ 23 h 90"/>
                <a:gd name="T4" fmla="*/ 234 w 468"/>
                <a:gd name="T5" fmla="*/ 0 h 90"/>
                <a:gd name="T6" fmla="*/ 203 w 468"/>
                <a:gd name="T7" fmla="*/ 0 h 90"/>
                <a:gd name="T8" fmla="*/ 172 w 468"/>
                <a:gd name="T9" fmla="*/ 4 h 90"/>
                <a:gd name="T10" fmla="*/ 111 w 468"/>
                <a:gd name="T11" fmla="*/ 22 h 90"/>
                <a:gd name="T12" fmla="*/ 0 w 468"/>
                <a:gd name="T13" fmla="*/ 8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90">
                  <a:moveTo>
                    <a:pt x="467" y="89"/>
                  </a:moveTo>
                  <a:lnTo>
                    <a:pt x="358" y="23"/>
                  </a:lnTo>
                  <a:lnTo>
                    <a:pt x="234" y="0"/>
                  </a:lnTo>
                  <a:lnTo>
                    <a:pt x="203" y="0"/>
                  </a:lnTo>
                  <a:lnTo>
                    <a:pt x="172" y="4"/>
                  </a:lnTo>
                  <a:lnTo>
                    <a:pt x="111" y="22"/>
                  </a:lnTo>
                  <a:lnTo>
                    <a:pt x="0" y="8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2216" y="3024"/>
              <a:ext cx="190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10"/>
            <p:cNvSpPr>
              <a:spLocks/>
            </p:cNvSpPr>
            <p:nvPr/>
          </p:nvSpPr>
          <p:spPr bwMode="auto">
            <a:xfrm>
              <a:off x="1723" y="3375"/>
              <a:ext cx="95" cy="105"/>
            </a:xfrm>
            <a:custGeom>
              <a:avLst/>
              <a:gdLst>
                <a:gd name="T0" fmla="*/ 68 w 95"/>
                <a:gd name="T1" fmla="*/ 95 h 105"/>
                <a:gd name="T2" fmla="*/ 94 w 95"/>
                <a:gd name="T3" fmla="*/ 0 h 105"/>
                <a:gd name="T4" fmla="*/ 0 w 95"/>
                <a:gd name="T5" fmla="*/ 26 h 105"/>
                <a:gd name="T6" fmla="*/ 74 w 95"/>
                <a:gd name="T7" fmla="*/ 104 h 105"/>
                <a:gd name="T8" fmla="*/ 68 w 95"/>
                <a:gd name="T9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5">
                  <a:moveTo>
                    <a:pt x="68" y="95"/>
                  </a:moveTo>
                  <a:lnTo>
                    <a:pt x="94" y="0"/>
                  </a:lnTo>
                  <a:lnTo>
                    <a:pt x="0" y="26"/>
                  </a:lnTo>
                  <a:lnTo>
                    <a:pt x="74" y="104"/>
                  </a:lnTo>
                  <a:lnTo>
                    <a:pt x="68" y="9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1"/>
            <p:cNvSpPr>
              <a:spLocks/>
            </p:cNvSpPr>
            <p:nvPr/>
          </p:nvSpPr>
          <p:spPr bwMode="auto">
            <a:xfrm>
              <a:off x="1679" y="3429"/>
              <a:ext cx="108" cy="91"/>
            </a:xfrm>
            <a:custGeom>
              <a:avLst/>
              <a:gdLst>
                <a:gd name="T0" fmla="*/ 102 w 108"/>
                <a:gd name="T1" fmla="*/ 75 h 91"/>
                <a:gd name="T2" fmla="*/ 32 w 108"/>
                <a:gd name="T3" fmla="*/ 0 h 91"/>
                <a:gd name="T4" fmla="*/ 0 w 108"/>
                <a:gd name="T5" fmla="*/ 90 h 91"/>
                <a:gd name="T6" fmla="*/ 107 w 108"/>
                <a:gd name="T7" fmla="*/ 78 h 91"/>
                <a:gd name="T8" fmla="*/ 102 w 108"/>
                <a:gd name="T9" fmla="*/ 7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1">
                  <a:moveTo>
                    <a:pt x="102" y="75"/>
                  </a:moveTo>
                  <a:lnTo>
                    <a:pt x="32" y="0"/>
                  </a:lnTo>
                  <a:lnTo>
                    <a:pt x="0" y="90"/>
                  </a:lnTo>
                  <a:lnTo>
                    <a:pt x="107" y="78"/>
                  </a:lnTo>
                  <a:lnTo>
                    <a:pt x="102" y="7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2"/>
            <p:cNvSpPr>
              <a:spLocks/>
            </p:cNvSpPr>
            <p:nvPr/>
          </p:nvSpPr>
          <p:spPr bwMode="auto">
            <a:xfrm>
              <a:off x="1375" y="3453"/>
              <a:ext cx="464" cy="88"/>
            </a:xfrm>
            <a:custGeom>
              <a:avLst/>
              <a:gdLst>
                <a:gd name="T0" fmla="*/ 463 w 464"/>
                <a:gd name="T1" fmla="*/ 87 h 88"/>
                <a:gd name="T2" fmla="*/ 356 w 464"/>
                <a:gd name="T3" fmla="*/ 22 h 88"/>
                <a:gd name="T4" fmla="*/ 233 w 464"/>
                <a:gd name="T5" fmla="*/ 0 h 88"/>
                <a:gd name="T6" fmla="*/ 203 w 464"/>
                <a:gd name="T7" fmla="*/ 0 h 88"/>
                <a:gd name="T8" fmla="*/ 171 w 464"/>
                <a:gd name="T9" fmla="*/ 4 h 88"/>
                <a:gd name="T10" fmla="*/ 110 w 464"/>
                <a:gd name="T11" fmla="*/ 21 h 88"/>
                <a:gd name="T12" fmla="*/ 0 w 464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88">
                  <a:moveTo>
                    <a:pt x="463" y="87"/>
                  </a:moveTo>
                  <a:lnTo>
                    <a:pt x="356" y="22"/>
                  </a:lnTo>
                  <a:lnTo>
                    <a:pt x="233" y="0"/>
                  </a:lnTo>
                  <a:lnTo>
                    <a:pt x="203" y="0"/>
                  </a:lnTo>
                  <a:lnTo>
                    <a:pt x="171" y="4"/>
                  </a:lnTo>
                  <a:lnTo>
                    <a:pt x="110" y="21"/>
                  </a:lnTo>
                  <a:lnTo>
                    <a:pt x="0" y="8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Oval 13"/>
            <p:cNvSpPr>
              <a:spLocks noChangeArrowheads="1"/>
            </p:cNvSpPr>
            <p:nvPr/>
          </p:nvSpPr>
          <p:spPr bwMode="auto">
            <a:xfrm>
              <a:off x="1745" y="3024"/>
              <a:ext cx="194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1248" y="3381"/>
              <a:ext cx="96" cy="107"/>
            </a:xfrm>
            <a:custGeom>
              <a:avLst/>
              <a:gdLst>
                <a:gd name="T0" fmla="*/ 70 w 96"/>
                <a:gd name="T1" fmla="*/ 97 h 107"/>
                <a:gd name="T2" fmla="*/ 95 w 96"/>
                <a:gd name="T3" fmla="*/ 0 h 107"/>
                <a:gd name="T4" fmla="*/ 0 w 96"/>
                <a:gd name="T5" fmla="*/ 27 h 107"/>
                <a:gd name="T6" fmla="*/ 74 w 96"/>
                <a:gd name="T7" fmla="*/ 106 h 107"/>
                <a:gd name="T8" fmla="*/ 70 w 96"/>
                <a:gd name="T9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7">
                  <a:moveTo>
                    <a:pt x="70" y="97"/>
                  </a:moveTo>
                  <a:lnTo>
                    <a:pt x="95" y="0"/>
                  </a:lnTo>
                  <a:lnTo>
                    <a:pt x="0" y="27"/>
                  </a:lnTo>
                  <a:lnTo>
                    <a:pt x="74" y="106"/>
                  </a:lnTo>
                  <a:lnTo>
                    <a:pt x="70" y="9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Oval 15"/>
            <p:cNvSpPr>
              <a:spLocks noChangeArrowheads="1"/>
            </p:cNvSpPr>
            <p:nvPr/>
          </p:nvSpPr>
          <p:spPr bwMode="auto">
            <a:xfrm>
              <a:off x="1277" y="3024"/>
              <a:ext cx="190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Oval 16"/>
            <p:cNvSpPr>
              <a:spLocks noChangeArrowheads="1"/>
            </p:cNvSpPr>
            <p:nvPr/>
          </p:nvSpPr>
          <p:spPr bwMode="auto">
            <a:xfrm>
              <a:off x="2226" y="3451"/>
              <a:ext cx="170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7"/>
            <p:cNvSpPr>
              <a:spLocks noChangeArrowheads="1"/>
            </p:cNvSpPr>
            <p:nvPr/>
          </p:nvSpPr>
          <p:spPr bwMode="auto">
            <a:xfrm>
              <a:off x="1758" y="3451"/>
              <a:ext cx="170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8"/>
            <p:cNvSpPr>
              <a:spLocks noChangeArrowheads="1"/>
            </p:cNvSpPr>
            <p:nvPr/>
          </p:nvSpPr>
          <p:spPr bwMode="auto">
            <a:xfrm>
              <a:off x="1283" y="3451"/>
              <a:ext cx="178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" name="Group 5"/>
          <p:cNvGrpSpPr>
            <a:grpSpLocks/>
          </p:cNvGrpSpPr>
          <p:nvPr/>
        </p:nvGrpSpPr>
        <p:grpSpPr bwMode="auto">
          <a:xfrm rot="16200000">
            <a:off x="575554" y="5589292"/>
            <a:ext cx="684000" cy="252000"/>
            <a:chOff x="1248" y="3024"/>
            <a:chExt cx="1158" cy="599"/>
          </a:xfrm>
        </p:grpSpPr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2194" y="3390"/>
              <a:ext cx="99" cy="108"/>
            </a:xfrm>
            <a:custGeom>
              <a:avLst/>
              <a:gdLst>
                <a:gd name="T0" fmla="*/ 71 w 99"/>
                <a:gd name="T1" fmla="*/ 98 h 108"/>
                <a:gd name="T2" fmla="*/ 98 w 99"/>
                <a:gd name="T3" fmla="*/ 0 h 108"/>
                <a:gd name="T4" fmla="*/ 0 w 99"/>
                <a:gd name="T5" fmla="*/ 27 h 108"/>
                <a:gd name="T6" fmla="*/ 75 w 99"/>
                <a:gd name="T7" fmla="*/ 107 h 108"/>
                <a:gd name="T8" fmla="*/ 71 w 99"/>
                <a:gd name="T9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8">
                  <a:moveTo>
                    <a:pt x="71" y="98"/>
                  </a:moveTo>
                  <a:lnTo>
                    <a:pt x="98" y="0"/>
                  </a:lnTo>
                  <a:lnTo>
                    <a:pt x="0" y="27"/>
                  </a:lnTo>
                  <a:lnTo>
                    <a:pt x="75" y="107"/>
                  </a:lnTo>
                  <a:lnTo>
                    <a:pt x="71" y="9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"/>
            <p:cNvSpPr>
              <a:spLocks/>
            </p:cNvSpPr>
            <p:nvPr/>
          </p:nvSpPr>
          <p:spPr bwMode="auto">
            <a:xfrm>
              <a:off x="2142" y="3439"/>
              <a:ext cx="111" cy="89"/>
            </a:xfrm>
            <a:custGeom>
              <a:avLst/>
              <a:gdLst>
                <a:gd name="T0" fmla="*/ 103 w 111"/>
                <a:gd name="T1" fmla="*/ 73 h 89"/>
                <a:gd name="T2" fmla="*/ 32 w 111"/>
                <a:gd name="T3" fmla="*/ 0 h 89"/>
                <a:gd name="T4" fmla="*/ 0 w 111"/>
                <a:gd name="T5" fmla="*/ 88 h 89"/>
                <a:gd name="T6" fmla="*/ 110 w 111"/>
                <a:gd name="T7" fmla="*/ 76 h 89"/>
                <a:gd name="T8" fmla="*/ 103 w 111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9">
                  <a:moveTo>
                    <a:pt x="103" y="73"/>
                  </a:moveTo>
                  <a:lnTo>
                    <a:pt x="32" y="0"/>
                  </a:lnTo>
                  <a:lnTo>
                    <a:pt x="0" y="88"/>
                  </a:lnTo>
                  <a:lnTo>
                    <a:pt x="110" y="76"/>
                  </a:lnTo>
                  <a:lnTo>
                    <a:pt x="103" y="7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8"/>
            <p:cNvSpPr>
              <a:spLocks/>
            </p:cNvSpPr>
            <p:nvPr/>
          </p:nvSpPr>
          <p:spPr bwMode="auto">
            <a:xfrm>
              <a:off x="1848" y="3456"/>
              <a:ext cx="468" cy="90"/>
            </a:xfrm>
            <a:custGeom>
              <a:avLst/>
              <a:gdLst>
                <a:gd name="T0" fmla="*/ 467 w 468"/>
                <a:gd name="T1" fmla="*/ 89 h 90"/>
                <a:gd name="T2" fmla="*/ 358 w 468"/>
                <a:gd name="T3" fmla="*/ 23 h 90"/>
                <a:gd name="T4" fmla="*/ 234 w 468"/>
                <a:gd name="T5" fmla="*/ 0 h 90"/>
                <a:gd name="T6" fmla="*/ 203 w 468"/>
                <a:gd name="T7" fmla="*/ 0 h 90"/>
                <a:gd name="T8" fmla="*/ 172 w 468"/>
                <a:gd name="T9" fmla="*/ 4 h 90"/>
                <a:gd name="T10" fmla="*/ 111 w 468"/>
                <a:gd name="T11" fmla="*/ 22 h 90"/>
                <a:gd name="T12" fmla="*/ 0 w 468"/>
                <a:gd name="T13" fmla="*/ 8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90">
                  <a:moveTo>
                    <a:pt x="467" y="89"/>
                  </a:moveTo>
                  <a:lnTo>
                    <a:pt x="358" y="23"/>
                  </a:lnTo>
                  <a:lnTo>
                    <a:pt x="234" y="0"/>
                  </a:lnTo>
                  <a:lnTo>
                    <a:pt x="203" y="0"/>
                  </a:lnTo>
                  <a:lnTo>
                    <a:pt x="172" y="4"/>
                  </a:lnTo>
                  <a:lnTo>
                    <a:pt x="111" y="22"/>
                  </a:lnTo>
                  <a:lnTo>
                    <a:pt x="0" y="8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Oval 9"/>
            <p:cNvSpPr>
              <a:spLocks noChangeArrowheads="1"/>
            </p:cNvSpPr>
            <p:nvPr/>
          </p:nvSpPr>
          <p:spPr bwMode="auto">
            <a:xfrm>
              <a:off x="2216" y="3024"/>
              <a:ext cx="190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10"/>
            <p:cNvSpPr>
              <a:spLocks/>
            </p:cNvSpPr>
            <p:nvPr/>
          </p:nvSpPr>
          <p:spPr bwMode="auto">
            <a:xfrm>
              <a:off x="1723" y="3375"/>
              <a:ext cx="95" cy="105"/>
            </a:xfrm>
            <a:custGeom>
              <a:avLst/>
              <a:gdLst>
                <a:gd name="T0" fmla="*/ 68 w 95"/>
                <a:gd name="T1" fmla="*/ 95 h 105"/>
                <a:gd name="T2" fmla="*/ 94 w 95"/>
                <a:gd name="T3" fmla="*/ 0 h 105"/>
                <a:gd name="T4" fmla="*/ 0 w 95"/>
                <a:gd name="T5" fmla="*/ 26 h 105"/>
                <a:gd name="T6" fmla="*/ 74 w 95"/>
                <a:gd name="T7" fmla="*/ 104 h 105"/>
                <a:gd name="T8" fmla="*/ 68 w 95"/>
                <a:gd name="T9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5">
                  <a:moveTo>
                    <a:pt x="68" y="95"/>
                  </a:moveTo>
                  <a:lnTo>
                    <a:pt x="94" y="0"/>
                  </a:lnTo>
                  <a:lnTo>
                    <a:pt x="0" y="26"/>
                  </a:lnTo>
                  <a:lnTo>
                    <a:pt x="74" y="104"/>
                  </a:lnTo>
                  <a:lnTo>
                    <a:pt x="68" y="9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1"/>
            <p:cNvSpPr>
              <a:spLocks/>
            </p:cNvSpPr>
            <p:nvPr/>
          </p:nvSpPr>
          <p:spPr bwMode="auto">
            <a:xfrm>
              <a:off x="1679" y="3429"/>
              <a:ext cx="108" cy="91"/>
            </a:xfrm>
            <a:custGeom>
              <a:avLst/>
              <a:gdLst>
                <a:gd name="T0" fmla="*/ 102 w 108"/>
                <a:gd name="T1" fmla="*/ 75 h 91"/>
                <a:gd name="T2" fmla="*/ 32 w 108"/>
                <a:gd name="T3" fmla="*/ 0 h 91"/>
                <a:gd name="T4" fmla="*/ 0 w 108"/>
                <a:gd name="T5" fmla="*/ 90 h 91"/>
                <a:gd name="T6" fmla="*/ 107 w 108"/>
                <a:gd name="T7" fmla="*/ 78 h 91"/>
                <a:gd name="T8" fmla="*/ 102 w 108"/>
                <a:gd name="T9" fmla="*/ 7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1">
                  <a:moveTo>
                    <a:pt x="102" y="75"/>
                  </a:moveTo>
                  <a:lnTo>
                    <a:pt x="32" y="0"/>
                  </a:lnTo>
                  <a:lnTo>
                    <a:pt x="0" y="90"/>
                  </a:lnTo>
                  <a:lnTo>
                    <a:pt x="107" y="78"/>
                  </a:lnTo>
                  <a:lnTo>
                    <a:pt x="102" y="7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2"/>
            <p:cNvSpPr>
              <a:spLocks/>
            </p:cNvSpPr>
            <p:nvPr/>
          </p:nvSpPr>
          <p:spPr bwMode="auto">
            <a:xfrm>
              <a:off x="1375" y="3453"/>
              <a:ext cx="464" cy="88"/>
            </a:xfrm>
            <a:custGeom>
              <a:avLst/>
              <a:gdLst>
                <a:gd name="T0" fmla="*/ 463 w 464"/>
                <a:gd name="T1" fmla="*/ 87 h 88"/>
                <a:gd name="T2" fmla="*/ 356 w 464"/>
                <a:gd name="T3" fmla="*/ 22 h 88"/>
                <a:gd name="T4" fmla="*/ 233 w 464"/>
                <a:gd name="T5" fmla="*/ 0 h 88"/>
                <a:gd name="T6" fmla="*/ 203 w 464"/>
                <a:gd name="T7" fmla="*/ 0 h 88"/>
                <a:gd name="T8" fmla="*/ 171 w 464"/>
                <a:gd name="T9" fmla="*/ 4 h 88"/>
                <a:gd name="T10" fmla="*/ 110 w 464"/>
                <a:gd name="T11" fmla="*/ 21 h 88"/>
                <a:gd name="T12" fmla="*/ 0 w 464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88">
                  <a:moveTo>
                    <a:pt x="463" y="87"/>
                  </a:moveTo>
                  <a:lnTo>
                    <a:pt x="356" y="22"/>
                  </a:lnTo>
                  <a:lnTo>
                    <a:pt x="233" y="0"/>
                  </a:lnTo>
                  <a:lnTo>
                    <a:pt x="203" y="0"/>
                  </a:lnTo>
                  <a:lnTo>
                    <a:pt x="171" y="4"/>
                  </a:lnTo>
                  <a:lnTo>
                    <a:pt x="110" y="21"/>
                  </a:lnTo>
                  <a:lnTo>
                    <a:pt x="0" y="8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Oval 13"/>
            <p:cNvSpPr>
              <a:spLocks noChangeArrowheads="1"/>
            </p:cNvSpPr>
            <p:nvPr/>
          </p:nvSpPr>
          <p:spPr bwMode="auto">
            <a:xfrm>
              <a:off x="1745" y="3024"/>
              <a:ext cx="194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14"/>
            <p:cNvSpPr>
              <a:spLocks/>
            </p:cNvSpPr>
            <p:nvPr/>
          </p:nvSpPr>
          <p:spPr bwMode="auto">
            <a:xfrm>
              <a:off x="1248" y="3381"/>
              <a:ext cx="96" cy="107"/>
            </a:xfrm>
            <a:custGeom>
              <a:avLst/>
              <a:gdLst>
                <a:gd name="T0" fmla="*/ 70 w 96"/>
                <a:gd name="T1" fmla="*/ 97 h 107"/>
                <a:gd name="T2" fmla="*/ 95 w 96"/>
                <a:gd name="T3" fmla="*/ 0 h 107"/>
                <a:gd name="T4" fmla="*/ 0 w 96"/>
                <a:gd name="T5" fmla="*/ 27 h 107"/>
                <a:gd name="T6" fmla="*/ 74 w 96"/>
                <a:gd name="T7" fmla="*/ 106 h 107"/>
                <a:gd name="T8" fmla="*/ 70 w 96"/>
                <a:gd name="T9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7">
                  <a:moveTo>
                    <a:pt x="70" y="97"/>
                  </a:moveTo>
                  <a:lnTo>
                    <a:pt x="95" y="0"/>
                  </a:lnTo>
                  <a:lnTo>
                    <a:pt x="0" y="27"/>
                  </a:lnTo>
                  <a:lnTo>
                    <a:pt x="74" y="106"/>
                  </a:lnTo>
                  <a:lnTo>
                    <a:pt x="70" y="9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Oval 15"/>
            <p:cNvSpPr>
              <a:spLocks noChangeArrowheads="1"/>
            </p:cNvSpPr>
            <p:nvPr/>
          </p:nvSpPr>
          <p:spPr bwMode="auto">
            <a:xfrm>
              <a:off x="1277" y="3024"/>
              <a:ext cx="190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Oval 16"/>
            <p:cNvSpPr>
              <a:spLocks noChangeArrowheads="1"/>
            </p:cNvSpPr>
            <p:nvPr/>
          </p:nvSpPr>
          <p:spPr bwMode="auto">
            <a:xfrm>
              <a:off x="2226" y="3451"/>
              <a:ext cx="170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Oval 17"/>
            <p:cNvSpPr>
              <a:spLocks noChangeArrowheads="1"/>
            </p:cNvSpPr>
            <p:nvPr/>
          </p:nvSpPr>
          <p:spPr bwMode="auto">
            <a:xfrm>
              <a:off x="1758" y="3451"/>
              <a:ext cx="170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Oval 18"/>
            <p:cNvSpPr>
              <a:spLocks noChangeArrowheads="1"/>
            </p:cNvSpPr>
            <p:nvPr/>
          </p:nvSpPr>
          <p:spPr bwMode="auto">
            <a:xfrm>
              <a:off x="1283" y="3451"/>
              <a:ext cx="178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/>
              <p:cNvSpPr txBox="1"/>
              <p:nvPr/>
            </p:nvSpPr>
            <p:spPr>
              <a:xfrm>
                <a:off x="4247964" y="2564904"/>
                <a:ext cx="4802276" cy="1117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𝐼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  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lim>
                                        </m:limLow>
                                      </m:fName>
                                      <m:e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 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p>
                                        </m:sSub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8" name="ZoneText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964" y="2564904"/>
                <a:ext cx="4802276" cy="1117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necteur droit avec flèche 88"/>
          <p:cNvCxnSpPr>
            <a:stCxn id="7" idx="2"/>
          </p:cNvCxnSpPr>
          <p:nvPr/>
        </p:nvCxnSpPr>
        <p:spPr>
          <a:xfrm flipH="1">
            <a:off x="5040067" y="2214218"/>
            <a:ext cx="315186" cy="786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" idx="2"/>
          </p:cNvCxnSpPr>
          <p:nvPr/>
        </p:nvCxnSpPr>
        <p:spPr>
          <a:xfrm flipH="1">
            <a:off x="7662477" y="2214218"/>
            <a:ext cx="539926" cy="4265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10" idx="0"/>
          </p:cNvCxnSpPr>
          <p:nvPr/>
        </p:nvCxnSpPr>
        <p:spPr>
          <a:xfrm flipV="1">
            <a:off x="7985153" y="3639064"/>
            <a:ext cx="223256" cy="1256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>
            <a:stCxn id="9" idx="0"/>
          </p:cNvCxnSpPr>
          <p:nvPr/>
        </p:nvCxnSpPr>
        <p:spPr>
          <a:xfrm flipV="1">
            <a:off x="5870690" y="3639064"/>
            <a:ext cx="869918" cy="824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4" name="Espace réservé du pied de page 9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5" name="Espace réservé du numéro de diapositive 9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069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Viterbi decoding &amp; word sequences</a:t>
            </a:r>
            <a:br>
              <a:rPr lang="en-US" dirty="0"/>
            </a:br>
            <a:r>
              <a:rPr lang="en-US" dirty="0"/>
              <a:t>first case: </a:t>
            </a:r>
            <a:r>
              <a:rPr lang="en-US" dirty="0">
                <a:solidFill>
                  <a:srgbClr val="C00000"/>
                </a:solidFill>
              </a:rPr>
              <a:t>with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41"/>
              <p:cNvSpPr>
                <a:spLocks noChangeArrowheads="1"/>
              </p:cNvSpPr>
              <p:nvPr/>
            </p:nvSpPr>
            <p:spPr bwMode="auto">
              <a:xfrm>
                <a:off x="5842888" y="5571978"/>
                <a:ext cx="1996893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sz="1600" b="0" i="1" u="sng" dirty="0">
                    <a:solidFill>
                      <a:srgbClr val="C00000"/>
                    </a:solidFill>
                  </a:rPr>
                  <a:t>Language model</a:t>
                </a:r>
                <a:br>
                  <a:rPr lang="en-US" altLang="fr-FR" sz="1600" b="0" i="1" dirty="0">
                    <a:solidFill>
                      <a:srgbClr val="C00000"/>
                    </a:solidFill>
                  </a:rPr>
                </a:br>
                <a:r>
                  <a:rPr lang="en-US" altLang="fr-FR" sz="1600" b="0" i="1" dirty="0">
                    <a:solidFill>
                      <a:srgbClr val="C00000"/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altLang="fr-FR" sz="1600" b="0" i="1" smtClean="0">
                        <a:solidFill>
                          <a:srgbClr val="C00000"/>
                        </a:solidFill>
                        <a:latin typeface="Cambria Math"/>
                      </a:rPr>
                      <m:t>𝑃</m:t>
                    </m:r>
                    <m:r>
                      <a:rPr lang="en-US" altLang="fr-FR" sz="1600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fr-FR" sz="1600" b="0" i="1" smtClean="0">
                        <a:solidFill>
                          <a:srgbClr val="C00000"/>
                        </a:solidFill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fr-FR" sz="1600" b="0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fr-FR" sz="1600" b="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6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888" y="5571978"/>
                <a:ext cx="1996893" cy="585418"/>
              </a:xfrm>
              <a:prstGeom prst="rect">
                <a:avLst/>
              </a:prstGeom>
              <a:blipFill>
                <a:blip r:embed="rId3"/>
                <a:stretch>
                  <a:fillRect l="-1524" t="-3125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6"/>
          <p:cNvGrpSpPr>
            <a:grpSpLocks/>
          </p:cNvGrpSpPr>
          <p:nvPr/>
        </p:nvGrpSpPr>
        <p:grpSpPr bwMode="auto">
          <a:xfrm>
            <a:off x="1074924" y="1632743"/>
            <a:ext cx="3447253" cy="1192269"/>
            <a:chOff x="720" y="768"/>
            <a:chExt cx="2304" cy="816"/>
          </a:xfrm>
        </p:grpSpPr>
        <p:sp>
          <p:nvSpPr>
            <p:cNvPr id="99" name="Line 3"/>
            <p:cNvSpPr>
              <a:spLocks noChangeShapeType="1"/>
            </p:cNvSpPr>
            <p:nvPr/>
          </p:nvSpPr>
          <p:spPr bwMode="auto">
            <a:xfrm>
              <a:off x="720" y="768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0" name="Line 4"/>
            <p:cNvSpPr>
              <a:spLocks noChangeShapeType="1"/>
            </p:cNvSpPr>
            <p:nvPr/>
          </p:nvSpPr>
          <p:spPr bwMode="auto">
            <a:xfrm>
              <a:off x="720" y="768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1" name="Line 5"/>
            <p:cNvSpPr>
              <a:spLocks noChangeShapeType="1"/>
            </p:cNvSpPr>
            <p:nvPr/>
          </p:nvSpPr>
          <p:spPr bwMode="auto">
            <a:xfrm>
              <a:off x="720" y="1584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02" name="Group 10"/>
          <p:cNvGrpSpPr>
            <a:grpSpLocks/>
          </p:cNvGrpSpPr>
          <p:nvPr/>
        </p:nvGrpSpPr>
        <p:grpSpPr bwMode="auto">
          <a:xfrm>
            <a:off x="1074924" y="3175679"/>
            <a:ext cx="3447253" cy="1192269"/>
            <a:chOff x="720" y="1824"/>
            <a:chExt cx="2304" cy="816"/>
          </a:xfrm>
        </p:grpSpPr>
        <p:sp>
          <p:nvSpPr>
            <p:cNvPr id="103" name="Line 7"/>
            <p:cNvSpPr>
              <a:spLocks noChangeShapeType="1"/>
            </p:cNvSpPr>
            <p:nvPr/>
          </p:nvSpPr>
          <p:spPr bwMode="auto">
            <a:xfrm>
              <a:off x="720" y="1824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" name="Line 8"/>
            <p:cNvSpPr>
              <a:spLocks noChangeShapeType="1"/>
            </p:cNvSpPr>
            <p:nvPr/>
          </p:nvSpPr>
          <p:spPr bwMode="auto">
            <a:xfrm>
              <a:off x="720" y="1824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5" name="Line 9"/>
            <p:cNvSpPr>
              <a:spLocks noChangeShapeType="1"/>
            </p:cNvSpPr>
            <p:nvPr/>
          </p:nvSpPr>
          <p:spPr bwMode="auto">
            <a:xfrm>
              <a:off x="720" y="2640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06" name="Group 14"/>
          <p:cNvGrpSpPr>
            <a:grpSpLocks/>
          </p:cNvGrpSpPr>
          <p:nvPr/>
        </p:nvGrpSpPr>
        <p:grpSpPr bwMode="auto">
          <a:xfrm>
            <a:off x="1074924" y="4788749"/>
            <a:ext cx="3447253" cy="1192269"/>
            <a:chOff x="720" y="2928"/>
            <a:chExt cx="2304" cy="816"/>
          </a:xfrm>
        </p:grpSpPr>
        <p:sp>
          <p:nvSpPr>
            <p:cNvPr id="107" name="Line 11"/>
            <p:cNvSpPr>
              <a:spLocks noChangeShapeType="1"/>
            </p:cNvSpPr>
            <p:nvPr/>
          </p:nvSpPr>
          <p:spPr bwMode="auto">
            <a:xfrm>
              <a:off x="720" y="2928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Line 12"/>
            <p:cNvSpPr>
              <a:spLocks noChangeShapeType="1"/>
            </p:cNvSpPr>
            <p:nvPr/>
          </p:nvSpPr>
          <p:spPr bwMode="auto">
            <a:xfrm>
              <a:off x="720" y="2928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Line 13"/>
            <p:cNvSpPr>
              <a:spLocks noChangeShapeType="1"/>
            </p:cNvSpPr>
            <p:nvPr/>
          </p:nvSpPr>
          <p:spPr bwMode="auto">
            <a:xfrm>
              <a:off x="720" y="3744"/>
              <a:ext cx="23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0" name="Freeform 15"/>
          <p:cNvSpPr>
            <a:spLocks/>
          </p:cNvSpPr>
          <p:nvPr/>
        </p:nvSpPr>
        <p:spPr bwMode="auto">
          <a:xfrm>
            <a:off x="1074924" y="4796055"/>
            <a:ext cx="1726619" cy="1186424"/>
          </a:xfrm>
          <a:custGeom>
            <a:avLst/>
            <a:gdLst>
              <a:gd name="T0" fmla="*/ 0 w 1154"/>
              <a:gd name="T1" fmla="*/ 811 h 812"/>
              <a:gd name="T2" fmla="*/ 35 w 1154"/>
              <a:gd name="T3" fmla="*/ 772 h 812"/>
              <a:gd name="T4" fmla="*/ 53 w 1154"/>
              <a:gd name="T5" fmla="*/ 736 h 812"/>
              <a:gd name="T6" fmla="*/ 71 w 1154"/>
              <a:gd name="T7" fmla="*/ 717 h 812"/>
              <a:gd name="T8" fmla="*/ 90 w 1154"/>
              <a:gd name="T9" fmla="*/ 690 h 812"/>
              <a:gd name="T10" fmla="*/ 117 w 1154"/>
              <a:gd name="T11" fmla="*/ 672 h 812"/>
              <a:gd name="T12" fmla="*/ 144 w 1154"/>
              <a:gd name="T13" fmla="*/ 663 h 812"/>
              <a:gd name="T14" fmla="*/ 171 w 1154"/>
              <a:gd name="T15" fmla="*/ 645 h 812"/>
              <a:gd name="T16" fmla="*/ 190 w 1154"/>
              <a:gd name="T17" fmla="*/ 636 h 812"/>
              <a:gd name="T18" fmla="*/ 217 w 1154"/>
              <a:gd name="T19" fmla="*/ 627 h 812"/>
              <a:gd name="T20" fmla="*/ 244 w 1154"/>
              <a:gd name="T21" fmla="*/ 627 h 812"/>
              <a:gd name="T22" fmla="*/ 271 w 1154"/>
              <a:gd name="T23" fmla="*/ 608 h 812"/>
              <a:gd name="T24" fmla="*/ 290 w 1154"/>
              <a:gd name="T25" fmla="*/ 608 h 812"/>
              <a:gd name="T26" fmla="*/ 317 w 1154"/>
              <a:gd name="T27" fmla="*/ 590 h 812"/>
              <a:gd name="T28" fmla="*/ 344 w 1154"/>
              <a:gd name="T29" fmla="*/ 572 h 812"/>
              <a:gd name="T30" fmla="*/ 371 w 1154"/>
              <a:gd name="T31" fmla="*/ 554 h 812"/>
              <a:gd name="T32" fmla="*/ 390 w 1154"/>
              <a:gd name="T33" fmla="*/ 536 h 812"/>
              <a:gd name="T34" fmla="*/ 417 w 1154"/>
              <a:gd name="T35" fmla="*/ 527 h 812"/>
              <a:gd name="T36" fmla="*/ 426 w 1154"/>
              <a:gd name="T37" fmla="*/ 508 h 812"/>
              <a:gd name="T38" fmla="*/ 453 w 1154"/>
              <a:gd name="T39" fmla="*/ 490 h 812"/>
              <a:gd name="T40" fmla="*/ 481 w 1154"/>
              <a:gd name="T41" fmla="*/ 472 h 812"/>
              <a:gd name="T42" fmla="*/ 508 w 1154"/>
              <a:gd name="T43" fmla="*/ 463 h 812"/>
              <a:gd name="T44" fmla="*/ 535 w 1154"/>
              <a:gd name="T45" fmla="*/ 445 h 812"/>
              <a:gd name="T46" fmla="*/ 562 w 1154"/>
              <a:gd name="T47" fmla="*/ 427 h 812"/>
              <a:gd name="T48" fmla="*/ 581 w 1154"/>
              <a:gd name="T49" fmla="*/ 418 h 812"/>
              <a:gd name="T50" fmla="*/ 599 w 1154"/>
              <a:gd name="T51" fmla="*/ 399 h 812"/>
              <a:gd name="T52" fmla="*/ 626 w 1154"/>
              <a:gd name="T53" fmla="*/ 381 h 812"/>
              <a:gd name="T54" fmla="*/ 653 w 1154"/>
              <a:gd name="T55" fmla="*/ 354 h 812"/>
              <a:gd name="T56" fmla="*/ 690 w 1154"/>
              <a:gd name="T57" fmla="*/ 327 h 812"/>
              <a:gd name="T58" fmla="*/ 717 w 1154"/>
              <a:gd name="T59" fmla="*/ 309 h 812"/>
              <a:gd name="T60" fmla="*/ 735 w 1154"/>
              <a:gd name="T61" fmla="*/ 290 h 812"/>
              <a:gd name="T62" fmla="*/ 762 w 1154"/>
              <a:gd name="T63" fmla="*/ 281 h 812"/>
              <a:gd name="T64" fmla="*/ 781 w 1154"/>
              <a:gd name="T65" fmla="*/ 263 h 812"/>
              <a:gd name="T66" fmla="*/ 808 w 1154"/>
              <a:gd name="T67" fmla="*/ 254 h 812"/>
              <a:gd name="T68" fmla="*/ 844 w 1154"/>
              <a:gd name="T69" fmla="*/ 236 h 812"/>
              <a:gd name="T70" fmla="*/ 872 w 1154"/>
              <a:gd name="T71" fmla="*/ 218 h 812"/>
              <a:gd name="T72" fmla="*/ 899 w 1154"/>
              <a:gd name="T73" fmla="*/ 199 h 812"/>
              <a:gd name="T74" fmla="*/ 926 w 1154"/>
              <a:gd name="T75" fmla="*/ 172 h 812"/>
              <a:gd name="T76" fmla="*/ 953 w 1154"/>
              <a:gd name="T77" fmla="*/ 154 h 812"/>
              <a:gd name="T78" fmla="*/ 972 w 1154"/>
              <a:gd name="T79" fmla="*/ 145 h 812"/>
              <a:gd name="T80" fmla="*/ 999 w 1154"/>
              <a:gd name="T81" fmla="*/ 118 h 812"/>
              <a:gd name="T82" fmla="*/ 1026 w 1154"/>
              <a:gd name="T83" fmla="*/ 109 h 812"/>
              <a:gd name="T84" fmla="*/ 1035 w 1154"/>
              <a:gd name="T85" fmla="*/ 90 h 812"/>
              <a:gd name="T86" fmla="*/ 1062 w 1154"/>
              <a:gd name="T87" fmla="*/ 81 h 812"/>
              <a:gd name="T88" fmla="*/ 1081 w 1154"/>
              <a:gd name="T89" fmla="*/ 63 h 812"/>
              <a:gd name="T90" fmla="*/ 1108 w 1154"/>
              <a:gd name="T91" fmla="*/ 45 h 812"/>
              <a:gd name="T92" fmla="*/ 1135 w 1154"/>
              <a:gd name="T93" fmla="*/ 27 h 812"/>
              <a:gd name="T94" fmla="*/ 1153 w 1154"/>
              <a:gd name="T95" fmla="*/ 0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54" h="812">
                <a:moveTo>
                  <a:pt x="0" y="811"/>
                </a:moveTo>
                <a:lnTo>
                  <a:pt x="35" y="772"/>
                </a:lnTo>
                <a:lnTo>
                  <a:pt x="53" y="736"/>
                </a:lnTo>
                <a:lnTo>
                  <a:pt x="71" y="717"/>
                </a:lnTo>
                <a:lnTo>
                  <a:pt x="90" y="690"/>
                </a:lnTo>
                <a:lnTo>
                  <a:pt x="117" y="672"/>
                </a:lnTo>
                <a:lnTo>
                  <a:pt x="144" y="663"/>
                </a:lnTo>
                <a:lnTo>
                  <a:pt x="171" y="645"/>
                </a:lnTo>
                <a:lnTo>
                  <a:pt x="190" y="636"/>
                </a:lnTo>
                <a:lnTo>
                  <a:pt x="217" y="627"/>
                </a:lnTo>
                <a:lnTo>
                  <a:pt x="244" y="627"/>
                </a:lnTo>
                <a:lnTo>
                  <a:pt x="271" y="608"/>
                </a:lnTo>
                <a:lnTo>
                  <a:pt x="290" y="608"/>
                </a:lnTo>
                <a:lnTo>
                  <a:pt x="317" y="590"/>
                </a:lnTo>
                <a:lnTo>
                  <a:pt x="344" y="572"/>
                </a:lnTo>
                <a:lnTo>
                  <a:pt x="371" y="554"/>
                </a:lnTo>
                <a:lnTo>
                  <a:pt x="390" y="536"/>
                </a:lnTo>
                <a:lnTo>
                  <a:pt x="417" y="527"/>
                </a:lnTo>
                <a:lnTo>
                  <a:pt x="426" y="508"/>
                </a:lnTo>
                <a:lnTo>
                  <a:pt x="453" y="490"/>
                </a:lnTo>
                <a:lnTo>
                  <a:pt x="481" y="472"/>
                </a:lnTo>
                <a:lnTo>
                  <a:pt x="508" y="463"/>
                </a:lnTo>
                <a:lnTo>
                  <a:pt x="535" y="445"/>
                </a:lnTo>
                <a:lnTo>
                  <a:pt x="562" y="427"/>
                </a:lnTo>
                <a:lnTo>
                  <a:pt x="581" y="418"/>
                </a:lnTo>
                <a:lnTo>
                  <a:pt x="599" y="399"/>
                </a:lnTo>
                <a:lnTo>
                  <a:pt x="626" y="381"/>
                </a:lnTo>
                <a:lnTo>
                  <a:pt x="653" y="354"/>
                </a:lnTo>
                <a:lnTo>
                  <a:pt x="690" y="327"/>
                </a:lnTo>
                <a:lnTo>
                  <a:pt x="717" y="309"/>
                </a:lnTo>
                <a:lnTo>
                  <a:pt x="735" y="290"/>
                </a:lnTo>
                <a:lnTo>
                  <a:pt x="762" y="281"/>
                </a:lnTo>
                <a:lnTo>
                  <a:pt x="781" y="263"/>
                </a:lnTo>
                <a:lnTo>
                  <a:pt x="808" y="254"/>
                </a:lnTo>
                <a:lnTo>
                  <a:pt x="844" y="236"/>
                </a:lnTo>
                <a:lnTo>
                  <a:pt x="872" y="218"/>
                </a:lnTo>
                <a:lnTo>
                  <a:pt x="899" y="199"/>
                </a:lnTo>
                <a:lnTo>
                  <a:pt x="926" y="172"/>
                </a:lnTo>
                <a:lnTo>
                  <a:pt x="953" y="154"/>
                </a:lnTo>
                <a:lnTo>
                  <a:pt x="972" y="145"/>
                </a:lnTo>
                <a:lnTo>
                  <a:pt x="999" y="118"/>
                </a:lnTo>
                <a:lnTo>
                  <a:pt x="1026" y="109"/>
                </a:lnTo>
                <a:lnTo>
                  <a:pt x="1035" y="90"/>
                </a:lnTo>
                <a:lnTo>
                  <a:pt x="1062" y="81"/>
                </a:lnTo>
                <a:lnTo>
                  <a:pt x="1081" y="63"/>
                </a:lnTo>
                <a:lnTo>
                  <a:pt x="1108" y="45"/>
                </a:lnTo>
                <a:lnTo>
                  <a:pt x="1135" y="27"/>
                </a:lnTo>
                <a:lnTo>
                  <a:pt x="1153" y="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1" name="Freeform 16"/>
          <p:cNvSpPr>
            <a:spLocks/>
          </p:cNvSpPr>
          <p:nvPr/>
        </p:nvSpPr>
        <p:spPr bwMode="auto">
          <a:xfrm>
            <a:off x="1086894" y="3175680"/>
            <a:ext cx="1713154" cy="1183502"/>
          </a:xfrm>
          <a:custGeom>
            <a:avLst/>
            <a:gdLst>
              <a:gd name="T0" fmla="*/ 1144 w 1145"/>
              <a:gd name="T1" fmla="*/ 0 h 810"/>
              <a:gd name="T2" fmla="*/ 1144 w 1145"/>
              <a:gd name="T3" fmla="*/ 36 h 810"/>
              <a:gd name="T4" fmla="*/ 1064 w 1145"/>
              <a:gd name="T5" fmla="*/ 45 h 810"/>
              <a:gd name="T6" fmla="*/ 1045 w 1145"/>
              <a:gd name="T7" fmla="*/ 63 h 810"/>
              <a:gd name="T8" fmla="*/ 1027 w 1145"/>
              <a:gd name="T9" fmla="*/ 82 h 810"/>
              <a:gd name="T10" fmla="*/ 991 w 1145"/>
              <a:gd name="T11" fmla="*/ 109 h 810"/>
              <a:gd name="T12" fmla="*/ 964 w 1145"/>
              <a:gd name="T13" fmla="*/ 136 h 810"/>
              <a:gd name="T14" fmla="*/ 945 w 1145"/>
              <a:gd name="T15" fmla="*/ 154 h 810"/>
              <a:gd name="T16" fmla="*/ 918 w 1145"/>
              <a:gd name="T17" fmla="*/ 191 h 810"/>
              <a:gd name="T18" fmla="*/ 900 w 1145"/>
              <a:gd name="T19" fmla="*/ 218 h 810"/>
              <a:gd name="T20" fmla="*/ 873 w 1145"/>
              <a:gd name="T21" fmla="*/ 254 h 810"/>
              <a:gd name="T22" fmla="*/ 854 w 1145"/>
              <a:gd name="T23" fmla="*/ 272 h 810"/>
              <a:gd name="T24" fmla="*/ 836 w 1145"/>
              <a:gd name="T25" fmla="*/ 300 h 810"/>
              <a:gd name="T26" fmla="*/ 818 w 1145"/>
              <a:gd name="T27" fmla="*/ 327 h 810"/>
              <a:gd name="T28" fmla="*/ 791 w 1145"/>
              <a:gd name="T29" fmla="*/ 345 h 810"/>
              <a:gd name="T30" fmla="*/ 763 w 1145"/>
              <a:gd name="T31" fmla="*/ 372 h 810"/>
              <a:gd name="T32" fmla="*/ 736 w 1145"/>
              <a:gd name="T33" fmla="*/ 381 h 810"/>
              <a:gd name="T34" fmla="*/ 709 w 1145"/>
              <a:gd name="T35" fmla="*/ 400 h 810"/>
              <a:gd name="T36" fmla="*/ 682 w 1145"/>
              <a:gd name="T37" fmla="*/ 409 h 810"/>
              <a:gd name="T38" fmla="*/ 663 w 1145"/>
              <a:gd name="T39" fmla="*/ 418 h 810"/>
              <a:gd name="T40" fmla="*/ 636 w 1145"/>
              <a:gd name="T41" fmla="*/ 436 h 810"/>
              <a:gd name="T42" fmla="*/ 609 w 1145"/>
              <a:gd name="T43" fmla="*/ 463 h 810"/>
              <a:gd name="T44" fmla="*/ 582 w 1145"/>
              <a:gd name="T45" fmla="*/ 472 h 810"/>
              <a:gd name="T46" fmla="*/ 554 w 1145"/>
              <a:gd name="T47" fmla="*/ 481 h 810"/>
              <a:gd name="T48" fmla="*/ 527 w 1145"/>
              <a:gd name="T49" fmla="*/ 500 h 810"/>
              <a:gd name="T50" fmla="*/ 491 w 1145"/>
              <a:gd name="T51" fmla="*/ 518 h 810"/>
              <a:gd name="T52" fmla="*/ 463 w 1145"/>
              <a:gd name="T53" fmla="*/ 545 h 810"/>
              <a:gd name="T54" fmla="*/ 436 w 1145"/>
              <a:gd name="T55" fmla="*/ 572 h 810"/>
              <a:gd name="T56" fmla="*/ 409 w 1145"/>
              <a:gd name="T57" fmla="*/ 590 h 810"/>
              <a:gd name="T58" fmla="*/ 382 w 1145"/>
              <a:gd name="T59" fmla="*/ 609 h 810"/>
              <a:gd name="T60" fmla="*/ 363 w 1145"/>
              <a:gd name="T61" fmla="*/ 618 h 810"/>
              <a:gd name="T62" fmla="*/ 336 w 1145"/>
              <a:gd name="T63" fmla="*/ 627 h 810"/>
              <a:gd name="T64" fmla="*/ 309 w 1145"/>
              <a:gd name="T65" fmla="*/ 645 h 810"/>
              <a:gd name="T66" fmla="*/ 282 w 1145"/>
              <a:gd name="T67" fmla="*/ 654 h 810"/>
              <a:gd name="T68" fmla="*/ 254 w 1145"/>
              <a:gd name="T69" fmla="*/ 663 h 810"/>
              <a:gd name="T70" fmla="*/ 218 w 1145"/>
              <a:gd name="T71" fmla="*/ 672 h 810"/>
              <a:gd name="T72" fmla="*/ 191 w 1145"/>
              <a:gd name="T73" fmla="*/ 690 h 810"/>
              <a:gd name="T74" fmla="*/ 163 w 1145"/>
              <a:gd name="T75" fmla="*/ 700 h 810"/>
              <a:gd name="T76" fmla="*/ 136 w 1145"/>
              <a:gd name="T77" fmla="*/ 718 h 810"/>
              <a:gd name="T78" fmla="*/ 109 w 1145"/>
              <a:gd name="T79" fmla="*/ 727 h 810"/>
              <a:gd name="T80" fmla="*/ 82 w 1145"/>
              <a:gd name="T81" fmla="*/ 736 h 810"/>
              <a:gd name="T82" fmla="*/ 63 w 1145"/>
              <a:gd name="T83" fmla="*/ 745 h 810"/>
              <a:gd name="T84" fmla="*/ 36 w 1145"/>
              <a:gd name="T85" fmla="*/ 763 h 810"/>
              <a:gd name="T86" fmla="*/ 18 w 1145"/>
              <a:gd name="T87" fmla="*/ 790 h 810"/>
              <a:gd name="T88" fmla="*/ 0 w 1145"/>
              <a:gd name="T89" fmla="*/ 809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45" h="810">
                <a:moveTo>
                  <a:pt x="1144" y="0"/>
                </a:moveTo>
                <a:lnTo>
                  <a:pt x="1144" y="36"/>
                </a:lnTo>
                <a:lnTo>
                  <a:pt x="1064" y="45"/>
                </a:lnTo>
                <a:lnTo>
                  <a:pt x="1045" y="63"/>
                </a:lnTo>
                <a:lnTo>
                  <a:pt x="1027" y="82"/>
                </a:lnTo>
                <a:lnTo>
                  <a:pt x="991" y="109"/>
                </a:lnTo>
                <a:lnTo>
                  <a:pt x="964" y="136"/>
                </a:lnTo>
                <a:lnTo>
                  <a:pt x="945" y="154"/>
                </a:lnTo>
                <a:lnTo>
                  <a:pt x="918" y="191"/>
                </a:lnTo>
                <a:lnTo>
                  <a:pt x="900" y="218"/>
                </a:lnTo>
                <a:lnTo>
                  <a:pt x="873" y="254"/>
                </a:lnTo>
                <a:lnTo>
                  <a:pt x="854" y="272"/>
                </a:lnTo>
                <a:lnTo>
                  <a:pt x="836" y="300"/>
                </a:lnTo>
                <a:lnTo>
                  <a:pt x="818" y="327"/>
                </a:lnTo>
                <a:lnTo>
                  <a:pt x="791" y="345"/>
                </a:lnTo>
                <a:lnTo>
                  <a:pt x="763" y="372"/>
                </a:lnTo>
                <a:lnTo>
                  <a:pt x="736" y="381"/>
                </a:lnTo>
                <a:lnTo>
                  <a:pt x="709" y="400"/>
                </a:lnTo>
                <a:lnTo>
                  <a:pt x="682" y="409"/>
                </a:lnTo>
                <a:lnTo>
                  <a:pt x="663" y="418"/>
                </a:lnTo>
                <a:lnTo>
                  <a:pt x="636" y="436"/>
                </a:lnTo>
                <a:lnTo>
                  <a:pt x="609" y="463"/>
                </a:lnTo>
                <a:lnTo>
                  <a:pt x="582" y="472"/>
                </a:lnTo>
                <a:lnTo>
                  <a:pt x="554" y="481"/>
                </a:lnTo>
                <a:lnTo>
                  <a:pt x="527" y="500"/>
                </a:lnTo>
                <a:lnTo>
                  <a:pt x="491" y="518"/>
                </a:lnTo>
                <a:lnTo>
                  <a:pt x="463" y="545"/>
                </a:lnTo>
                <a:lnTo>
                  <a:pt x="436" y="572"/>
                </a:lnTo>
                <a:lnTo>
                  <a:pt x="409" y="590"/>
                </a:lnTo>
                <a:lnTo>
                  <a:pt x="382" y="609"/>
                </a:lnTo>
                <a:lnTo>
                  <a:pt x="363" y="618"/>
                </a:lnTo>
                <a:lnTo>
                  <a:pt x="336" y="627"/>
                </a:lnTo>
                <a:lnTo>
                  <a:pt x="309" y="645"/>
                </a:lnTo>
                <a:lnTo>
                  <a:pt x="282" y="654"/>
                </a:lnTo>
                <a:lnTo>
                  <a:pt x="254" y="663"/>
                </a:lnTo>
                <a:lnTo>
                  <a:pt x="218" y="672"/>
                </a:lnTo>
                <a:lnTo>
                  <a:pt x="191" y="690"/>
                </a:lnTo>
                <a:lnTo>
                  <a:pt x="163" y="700"/>
                </a:lnTo>
                <a:lnTo>
                  <a:pt x="136" y="718"/>
                </a:lnTo>
                <a:lnTo>
                  <a:pt x="109" y="727"/>
                </a:lnTo>
                <a:lnTo>
                  <a:pt x="82" y="736"/>
                </a:lnTo>
                <a:lnTo>
                  <a:pt x="63" y="745"/>
                </a:lnTo>
                <a:lnTo>
                  <a:pt x="36" y="763"/>
                </a:lnTo>
                <a:lnTo>
                  <a:pt x="18" y="790"/>
                </a:lnTo>
                <a:lnTo>
                  <a:pt x="0" y="809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2" name="Freeform 17"/>
          <p:cNvSpPr>
            <a:spLocks/>
          </p:cNvSpPr>
          <p:nvPr/>
        </p:nvSpPr>
        <p:spPr bwMode="auto">
          <a:xfrm>
            <a:off x="1086894" y="1632744"/>
            <a:ext cx="1713154" cy="1184964"/>
          </a:xfrm>
          <a:custGeom>
            <a:avLst/>
            <a:gdLst>
              <a:gd name="T0" fmla="*/ 1144 w 1145"/>
              <a:gd name="T1" fmla="*/ 0 h 811"/>
              <a:gd name="T2" fmla="*/ 1144 w 1145"/>
              <a:gd name="T3" fmla="*/ 38 h 811"/>
              <a:gd name="T4" fmla="*/ 1144 w 1145"/>
              <a:gd name="T5" fmla="*/ 47 h 811"/>
              <a:gd name="T6" fmla="*/ 1144 w 1145"/>
              <a:gd name="T7" fmla="*/ 56 h 811"/>
              <a:gd name="T8" fmla="*/ 1064 w 1145"/>
              <a:gd name="T9" fmla="*/ 74 h 811"/>
              <a:gd name="T10" fmla="*/ 1045 w 1145"/>
              <a:gd name="T11" fmla="*/ 83 h 811"/>
              <a:gd name="T12" fmla="*/ 1018 w 1145"/>
              <a:gd name="T13" fmla="*/ 101 h 811"/>
              <a:gd name="T14" fmla="*/ 991 w 1145"/>
              <a:gd name="T15" fmla="*/ 120 h 811"/>
              <a:gd name="T16" fmla="*/ 964 w 1145"/>
              <a:gd name="T17" fmla="*/ 138 h 811"/>
              <a:gd name="T18" fmla="*/ 945 w 1145"/>
              <a:gd name="T19" fmla="*/ 147 h 811"/>
              <a:gd name="T20" fmla="*/ 918 w 1145"/>
              <a:gd name="T21" fmla="*/ 165 h 811"/>
              <a:gd name="T22" fmla="*/ 891 w 1145"/>
              <a:gd name="T23" fmla="*/ 192 h 811"/>
              <a:gd name="T24" fmla="*/ 864 w 1145"/>
              <a:gd name="T25" fmla="*/ 211 h 811"/>
              <a:gd name="T26" fmla="*/ 845 w 1145"/>
              <a:gd name="T27" fmla="*/ 220 h 811"/>
              <a:gd name="T28" fmla="*/ 818 w 1145"/>
              <a:gd name="T29" fmla="*/ 238 h 811"/>
              <a:gd name="T30" fmla="*/ 791 w 1145"/>
              <a:gd name="T31" fmla="*/ 256 h 811"/>
              <a:gd name="T32" fmla="*/ 763 w 1145"/>
              <a:gd name="T33" fmla="*/ 274 h 811"/>
              <a:gd name="T34" fmla="*/ 727 w 1145"/>
              <a:gd name="T35" fmla="*/ 301 h 811"/>
              <a:gd name="T36" fmla="*/ 709 w 1145"/>
              <a:gd name="T37" fmla="*/ 320 h 811"/>
              <a:gd name="T38" fmla="*/ 673 w 1145"/>
              <a:gd name="T39" fmla="*/ 347 h 811"/>
              <a:gd name="T40" fmla="*/ 654 w 1145"/>
              <a:gd name="T41" fmla="*/ 365 h 811"/>
              <a:gd name="T42" fmla="*/ 627 w 1145"/>
              <a:gd name="T43" fmla="*/ 383 h 811"/>
              <a:gd name="T44" fmla="*/ 600 w 1145"/>
              <a:gd name="T45" fmla="*/ 392 h 811"/>
              <a:gd name="T46" fmla="*/ 563 w 1145"/>
              <a:gd name="T47" fmla="*/ 420 h 811"/>
              <a:gd name="T48" fmla="*/ 527 w 1145"/>
              <a:gd name="T49" fmla="*/ 438 h 811"/>
              <a:gd name="T50" fmla="*/ 500 w 1145"/>
              <a:gd name="T51" fmla="*/ 465 h 811"/>
              <a:gd name="T52" fmla="*/ 473 w 1145"/>
              <a:gd name="T53" fmla="*/ 483 h 811"/>
              <a:gd name="T54" fmla="*/ 454 w 1145"/>
              <a:gd name="T55" fmla="*/ 501 h 811"/>
              <a:gd name="T56" fmla="*/ 418 w 1145"/>
              <a:gd name="T57" fmla="*/ 520 h 811"/>
              <a:gd name="T58" fmla="*/ 382 w 1145"/>
              <a:gd name="T59" fmla="*/ 556 h 811"/>
              <a:gd name="T60" fmla="*/ 354 w 1145"/>
              <a:gd name="T61" fmla="*/ 574 h 811"/>
              <a:gd name="T62" fmla="*/ 318 w 1145"/>
              <a:gd name="T63" fmla="*/ 601 h 811"/>
              <a:gd name="T64" fmla="*/ 291 w 1145"/>
              <a:gd name="T65" fmla="*/ 619 h 811"/>
              <a:gd name="T66" fmla="*/ 263 w 1145"/>
              <a:gd name="T67" fmla="*/ 638 h 811"/>
              <a:gd name="T68" fmla="*/ 236 w 1145"/>
              <a:gd name="T69" fmla="*/ 656 h 811"/>
              <a:gd name="T70" fmla="*/ 209 w 1145"/>
              <a:gd name="T71" fmla="*/ 683 h 811"/>
              <a:gd name="T72" fmla="*/ 173 w 1145"/>
              <a:gd name="T73" fmla="*/ 701 h 811"/>
              <a:gd name="T74" fmla="*/ 154 w 1145"/>
              <a:gd name="T75" fmla="*/ 719 h 811"/>
              <a:gd name="T76" fmla="*/ 127 w 1145"/>
              <a:gd name="T77" fmla="*/ 729 h 811"/>
              <a:gd name="T78" fmla="*/ 100 w 1145"/>
              <a:gd name="T79" fmla="*/ 738 h 811"/>
              <a:gd name="T80" fmla="*/ 73 w 1145"/>
              <a:gd name="T81" fmla="*/ 756 h 811"/>
              <a:gd name="T82" fmla="*/ 54 w 1145"/>
              <a:gd name="T83" fmla="*/ 774 h 811"/>
              <a:gd name="T84" fmla="*/ 27 w 1145"/>
              <a:gd name="T85" fmla="*/ 792 h 811"/>
              <a:gd name="T86" fmla="*/ 0 w 1145"/>
              <a:gd name="T87" fmla="*/ 81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45" h="811">
                <a:moveTo>
                  <a:pt x="1144" y="0"/>
                </a:moveTo>
                <a:lnTo>
                  <a:pt x="1144" y="38"/>
                </a:lnTo>
                <a:lnTo>
                  <a:pt x="1144" y="47"/>
                </a:lnTo>
                <a:lnTo>
                  <a:pt x="1144" y="56"/>
                </a:lnTo>
                <a:lnTo>
                  <a:pt x="1064" y="74"/>
                </a:lnTo>
                <a:lnTo>
                  <a:pt x="1045" y="83"/>
                </a:lnTo>
                <a:lnTo>
                  <a:pt x="1018" y="101"/>
                </a:lnTo>
                <a:lnTo>
                  <a:pt x="991" y="120"/>
                </a:lnTo>
                <a:lnTo>
                  <a:pt x="964" y="138"/>
                </a:lnTo>
                <a:lnTo>
                  <a:pt x="945" y="147"/>
                </a:lnTo>
                <a:lnTo>
                  <a:pt x="918" y="165"/>
                </a:lnTo>
                <a:lnTo>
                  <a:pt x="891" y="192"/>
                </a:lnTo>
                <a:lnTo>
                  <a:pt x="864" y="211"/>
                </a:lnTo>
                <a:lnTo>
                  <a:pt x="845" y="220"/>
                </a:lnTo>
                <a:lnTo>
                  <a:pt x="818" y="238"/>
                </a:lnTo>
                <a:lnTo>
                  <a:pt x="791" y="256"/>
                </a:lnTo>
                <a:lnTo>
                  <a:pt x="763" y="274"/>
                </a:lnTo>
                <a:lnTo>
                  <a:pt x="727" y="301"/>
                </a:lnTo>
                <a:lnTo>
                  <a:pt x="709" y="320"/>
                </a:lnTo>
                <a:lnTo>
                  <a:pt x="673" y="347"/>
                </a:lnTo>
                <a:lnTo>
                  <a:pt x="654" y="365"/>
                </a:lnTo>
                <a:lnTo>
                  <a:pt x="627" y="383"/>
                </a:lnTo>
                <a:lnTo>
                  <a:pt x="600" y="392"/>
                </a:lnTo>
                <a:lnTo>
                  <a:pt x="563" y="420"/>
                </a:lnTo>
                <a:lnTo>
                  <a:pt x="527" y="438"/>
                </a:lnTo>
                <a:lnTo>
                  <a:pt x="500" y="465"/>
                </a:lnTo>
                <a:lnTo>
                  <a:pt x="473" y="483"/>
                </a:lnTo>
                <a:lnTo>
                  <a:pt x="454" y="501"/>
                </a:lnTo>
                <a:lnTo>
                  <a:pt x="418" y="520"/>
                </a:lnTo>
                <a:lnTo>
                  <a:pt x="382" y="556"/>
                </a:lnTo>
                <a:lnTo>
                  <a:pt x="354" y="574"/>
                </a:lnTo>
                <a:lnTo>
                  <a:pt x="318" y="601"/>
                </a:lnTo>
                <a:lnTo>
                  <a:pt x="291" y="619"/>
                </a:lnTo>
                <a:lnTo>
                  <a:pt x="263" y="638"/>
                </a:lnTo>
                <a:lnTo>
                  <a:pt x="236" y="656"/>
                </a:lnTo>
                <a:lnTo>
                  <a:pt x="209" y="683"/>
                </a:lnTo>
                <a:lnTo>
                  <a:pt x="173" y="701"/>
                </a:lnTo>
                <a:lnTo>
                  <a:pt x="154" y="719"/>
                </a:lnTo>
                <a:lnTo>
                  <a:pt x="127" y="729"/>
                </a:lnTo>
                <a:lnTo>
                  <a:pt x="100" y="738"/>
                </a:lnTo>
                <a:lnTo>
                  <a:pt x="73" y="756"/>
                </a:lnTo>
                <a:lnTo>
                  <a:pt x="54" y="774"/>
                </a:lnTo>
                <a:lnTo>
                  <a:pt x="27" y="792"/>
                </a:lnTo>
                <a:lnTo>
                  <a:pt x="0" y="81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3" name="Line 18"/>
          <p:cNvSpPr>
            <a:spLocks noChangeShapeType="1"/>
          </p:cNvSpPr>
          <p:nvPr/>
        </p:nvSpPr>
        <p:spPr bwMode="auto">
          <a:xfrm>
            <a:off x="2798551" y="1632743"/>
            <a:ext cx="789995" cy="1192269"/>
          </a:xfrm>
          <a:prstGeom prst="line">
            <a:avLst/>
          </a:prstGeom>
          <a:noFill/>
          <a:ln w="63500">
            <a:solidFill>
              <a:srgbClr val="C0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4" name="Line 19"/>
          <p:cNvSpPr>
            <a:spLocks noChangeShapeType="1"/>
          </p:cNvSpPr>
          <p:nvPr/>
        </p:nvSpPr>
        <p:spPr bwMode="auto">
          <a:xfrm flipV="1">
            <a:off x="2798551" y="2825012"/>
            <a:ext cx="789995" cy="350667"/>
          </a:xfrm>
          <a:prstGeom prst="line">
            <a:avLst/>
          </a:prstGeom>
          <a:noFill/>
          <a:ln w="50800">
            <a:solidFill>
              <a:srgbClr val="C000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5" name="Line 20"/>
          <p:cNvSpPr>
            <a:spLocks noChangeShapeType="1"/>
          </p:cNvSpPr>
          <p:nvPr/>
        </p:nvSpPr>
        <p:spPr bwMode="auto">
          <a:xfrm flipV="1">
            <a:off x="2798551" y="2825012"/>
            <a:ext cx="789995" cy="1963737"/>
          </a:xfrm>
          <a:prstGeom prst="line">
            <a:avLst/>
          </a:prstGeom>
          <a:noFill/>
          <a:ln w="63500">
            <a:solidFill>
              <a:srgbClr val="C00000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6" name="Freeform 21"/>
          <p:cNvSpPr>
            <a:spLocks/>
          </p:cNvSpPr>
          <p:nvPr/>
        </p:nvSpPr>
        <p:spPr bwMode="auto">
          <a:xfrm>
            <a:off x="3588547" y="2377912"/>
            <a:ext cx="409959" cy="448562"/>
          </a:xfrm>
          <a:custGeom>
            <a:avLst/>
            <a:gdLst>
              <a:gd name="T0" fmla="*/ 0 w 274"/>
              <a:gd name="T1" fmla="*/ 306 h 307"/>
              <a:gd name="T2" fmla="*/ 28 w 274"/>
              <a:gd name="T3" fmla="*/ 255 h 307"/>
              <a:gd name="T4" fmla="*/ 46 w 274"/>
              <a:gd name="T5" fmla="*/ 228 h 307"/>
              <a:gd name="T6" fmla="*/ 55 w 274"/>
              <a:gd name="T7" fmla="*/ 209 h 307"/>
              <a:gd name="T8" fmla="*/ 73 w 274"/>
              <a:gd name="T9" fmla="*/ 182 h 307"/>
              <a:gd name="T10" fmla="*/ 100 w 274"/>
              <a:gd name="T11" fmla="*/ 155 h 307"/>
              <a:gd name="T12" fmla="*/ 128 w 274"/>
              <a:gd name="T13" fmla="*/ 137 h 307"/>
              <a:gd name="T14" fmla="*/ 155 w 274"/>
              <a:gd name="T15" fmla="*/ 119 h 307"/>
              <a:gd name="T16" fmla="*/ 182 w 274"/>
              <a:gd name="T17" fmla="*/ 109 h 307"/>
              <a:gd name="T18" fmla="*/ 200 w 274"/>
              <a:gd name="T19" fmla="*/ 82 h 307"/>
              <a:gd name="T20" fmla="*/ 218 w 274"/>
              <a:gd name="T21" fmla="*/ 55 h 307"/>
              <a:gd name="T22" fmla="*/ 228 w 274"/>
              <a:gd name="T23" fmla="*/ 28 h 307"/>
              <a:gd name="T24" fmla="*/ 246 w 274"/>
              <a:gd name="T25" fmla="*/ 0 h 307"/>
              <a:gd name="T26" fmla="*/ 273 w 274"/>
              <a:gd name="T2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4" h="307">
                <a:moveTo>
                  <a:pt x="0" y="306"/>
                </a:moveTo>
                <a:lnTo>
                  <a:pt x="28" y="255"/>
                </a:lnTo>
                <a:lnTo>
                  <a:pt x="46" y="228"/>
                </a:lnTo>
                <a:lnTo>
                  <a:pt x="55" y="209"/>
                </a:lnTo>
                <a:lnTo>
                  <a:pt x="73" y="182"/>
                </a:lnTo>
                <a:lnTo>
                  <a:pt x="100" y="155"/>
                </a:lnTo>
                <a:lnTo>
                  <a:pt x="128" y="137"/>
                </a:lnTo>
                <a:lnTo>
                  <a:pt x="155" y="119"/>
                </a:lnTo>
                <a:lnTo>
                  <a:pt x="182" y="109"/>
                </a:lnTo>
                <a:lnTo>
                  <a:pt x="200" y="82"/>
                </a:lnTo>
                <a:lnTo>
                  <a:pt x="218" y="55"/>
                </a:lnTo>
                <a:lnTo>
                  <a:pt x="228" y="28"/>
                </a:lnTo>
                <a:lnTo>
                  <a:pt x="246" y="0"/>
                </a:lnTo>
                <a:lnTo>
                  <a:pt x="27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7" name="Line 22"/>
          <p:cNvSpPr>
            <a:spLocks noChangeShapeType="1"/>
          </p:cNvSpPr>
          <p:nvPr/>
        </p:nvSpPr>
        <p:spPr bwMode="auto">
          <a:xfrm>
            <a:off x="2798551" y="1632743"/>
            <a:ext cx="789995" cy="2735205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8" name="Line 23"/>
          <p:cNvSpPr>
            <a:spLocks noChangeShapeType="1"/>
          </p:cNvSpPr>
          <p:nvPr/>
        </p:nvSpPr>
        <p:spPr bwMode="auto">
          <a:xfrm>
            <a:off x="2798551" y="3175679"/>
            <a:ext cx="789995" cy="1192269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9" name="Line 24"/>
          <p:cNvSpPr>
            <a:spLocks noChangeShapeType="1"/>
          </p:cNvSpPr>
          <p:nvPr/>
        </p:nvSpPr>
        <p:spPr bwMode="auto">
          <a:xfrm flipV="1">
            <a:off x="2798551" y="4367948"/>
            <a:ext cx="789995" cy="420801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0" name="Line 25"/>
          <p:cNvSpPr>
            <a:spLocks noChangeShapeType="1"/>
          </p:cNvSpPr>
          <p:nvPr/>
        </p:nvSpPr>
        <p:spPr bwMode="auto">
          <a:xfrm>
            <a:off x="2798551" y="1632743"/>
            <a:ext cx="789995" cy="4348274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1" name="Line 26"/>
          <p:cNvSpPr>
            <a:spLocks noChangeShapeType="1"/>
          </p:cNvSpPr>
          <p:nvPr/>
        </p:nvSpPr>
        <p:spPr bwMode="auto">
          <a:xfrm>
            <a:off x="2798551" y="3175679"/>
            <a:ext cx="789995" cy="280533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2" name="Line 27"/>
          <p:cNvSpPr>
            <a:spLocks noChangeShapeType="1"/>
          </p:cNvSpPr>
          <p:nvPr/>
        </p:nvSpPr>
        <p:spPr bwMode="auto">
          <a:xfrm>
            <a:off x="2798551" y="4788749"/>
            <a:ext cx="789995" cy="1192269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olid"/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3" name="Rectangle 28"/>
          <p:cNvSpPr>
            <a:spLocks noChangeArrowheads="1"/>
          </p:cNvSpPr>
          <p:nvPr/>
        </p:nvSpPr>
        <p:spPr bwMode="auto">
          <a:xfrm>
            <a:off x="3377582" y="6073068"/>
            <a:ext cx="512961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fr-FR" dirty="0"/>
              <a:t>t+1</a:t>
            </a:r>
          </a:p>
        </p:txBody>
      </p:sp>
      <p:sp>
        <p:nvSpPr>
          <p:cNvPr id="124" name="Rectangle 29"/>
          <p:cNvSpPr>
            <a:spLocks noChangeArrowheads="1"/>
          </p:cNvSpPr>
          <p:nvPr/>
        </p:nvSpPr>
        <p:spPr bwMode="auto">
          <a:xfrm>
            <a:off x="2755162" y="6073068"/>
            <a:ext cx="262892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fr-FR" dirty="0"/>
              <a:t>t</a:t>
            </a:r>
          </a:p>
        </p:txBody>
      </p:sp>
      <p:sp>
        <p:nvSpPr>
          <p:cNvPr id="128" name="Freeform 33"/>
          <p:cNvSpPr>
            <a:spLocks/>
          </p:cNvSpPr>
          <p:nvPr/>
        </p:nvSpPr>
        <p:spPr bwMode="auto">
          <a:xfrm>
            <a:off x="1712307" y="1632743"/>
            <a:ext cx="728652" cy="761241"/>
          </a:xfrm>
          <a:custGeom>
            <a:avLst/>
            <a:gdLst>
              <a:gd name="T0" fmla="*/ 486 w 487"/>
              <a:gd name="T1" fmla="*/ 0 h 521"/>
              <a:gd name="T2" fmla="*/ 446 w 487"/>
              <a:gd name="T3" fmla="*/ 38 h 521"/>
              <a:gd name="T4" fmla="*/ 427 w 487"/>
              <a:gd name="T5" fmla="*/ 47 h 521"/>
              <a:gd name="T6" fmla="*/ 400 w 487"/>
              <a:gd name="T7" fmla="*/ 74 h 521"/>
              <a:gd name="T8" fmla="*/ 373 w 487"/>
              <a:gd name="T9" fmla="*/ 92 h 521"/>
              <a:gd name="T10" fmla="*/ 355 w 487"/>
              <a:gd name="T11" fmla="*/ 111 h 521"/>
              <a:gd name="T12" fmla="*/ 336 w 487"/>
              <a:gd name="T13" fmla="*/ 129 h 521"/>
              <a:gd name="T14" fmla="*/ 318 w 487"/>
              <a:gd name="T15" fmla="*/ 156 h 521"/>
              <a:gd name="T16" fmla="*/ 300 w 487"/>
              <a:gd name="T17" fmla="*/ 183 h 521"/>
              <a:gd name="T18" fmla="*/ 273 w 487"/>
              <a:gd name="T19" fmla="*/ 211 h 521"/>
              <a:gd name="T20" fmla="*/ 245 w 487"/>
              <a:gd name="T21" fmla="*/ 247 h 521"/>
              <a:gd name="T22" fmla="*/ 218 w 487"/>
              <a:gd name="T23" fmla="*/ 274 h 521"/>
              <a:gd name="T24" fmla="*/ 191 w 487"/>
              <a:gd name="T25" fmla="*/ 301 h 521"/>
              <a:gd name="T26" fmla="*/ 182 w 487"/>
              <a:gd name="T27" fmla="*/ 320 h 521"/>
              <a:gd name="T28" fmla="*/ 155 w 487"/>
              <a:gd name="T29" fmla="*/ 338 h 521"/>
              <a:gd name="T30" fmla="*/ 136 w 487"/>
              <a:gd name="T31" fmla="*/ 356 h 521"/>
              <a:gd name="T32" fmla="*/ 118 w 487"/>
              <a:gd name="T33" fmla="*/ 383 h 521"/>
              <a:gd name="T34" fmla="*/ 91 w 487"/>
              <a:gd name="T35" fmla="*/ 401 h 521"/>
              <a:gd name="T36" fmla="*/ 73 w 487"/>
              <a:gd name="T37" fmla="*/ 420 h 521"/>
              <a:gd name="T38" fmla="*/ 55 w 487"/>
              <a:gd name="T39" fmla="*/ 447 h 521"/>
              <a:gd name="T40" fmla="*/ 45 w 487"/>
              <a:gd name="T41" fmla="*/ 474 h 521"/>
              <a:gd name="T42" fmla="*/ 18 w 487"/>
              <a:gd name="T43" fmla="*/ 501 h 521"/>
              <a:gd name="T44" fmla="*/ 0 w 487"/>
              <a:gd name="T45" fmla="*/ 520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87" h="521">
                <a:moveTo>
                  <a:pt x="486" y="0"/>
                </a:moveTo>
                <a:lnTo>
                  <a:pt x="446" y="38"/>
                </a:lnTo>
                <a:lnTo>
                  <a:pt x="427" y="47"/>
                </a:lnTo>
                <a:lnTo>
                  <a:pt x="400" y="74"/>
                </a:lnTo>
                <a:lnTo>
                  <a:pt x="373" y="92"/>
                </a:lnTo>
                <a:lnTo>
                  <a:pt x="355" y="111"/>
                </a:lnTo>
                <a:lnTo>
                  <a:pt x="336" y="129"/>
                </a:lnTo>
                <a:lnTo>
                  <a:pt x="318" y="156"/>
                </a:lnTo>
                <a:lnTo>
                  <a:pt x="300" y="183"/>
                </a:lnTo>
                <a:lnTo>
                  <a:pt x="273" y="211"/>
                </a:lnTo>
                <a:lnTo>
                  <a:pt x="245" y="247"/>
                </a:lnTo>
                <a:lnTo>
                  <a:pt x="218" y="274"/>
                </a:lnTo>
                <a:lnTo>
                  <a:pt x="191" y="301"/>
                </a:lnTo>
                <a:lnTo>
                  <a:pt x="182" y="320"/>
                </a:lnTo>
                <a:lnTo>
                  <a:pt x="155" y="338"/>
                </a:lnTo>
                <a:lnTo>
                  <a:pt x="136" y="356"/>
                </a:lnTo>
                <a:lnTo>
                  <a:pt x="118" y="383"/>
                </a:lnTo>
                <a:lnTo>
                  <a:pt x="91" y="401"/>
                </a:lnTo>
                <a:lnTo>
                  <a:pt x="73" y="420"/>
                </a:lnTo>
                <a:lnTo>
                  <a:pt x="55" y="447"/>
                </a:lnTo>
                <a:lnTo>
                  <a:pt x="45" y="474"/>
                </a:lnTo>
                <a:lnTo>
                  <a:pt x="18" y="501"/>
                </a:lnTo>
                <a:lnTo>
                  <a:pt x="0" y="52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9" name="Freeform 34"/>
          <p:cNvSpPr>
            <a:spLocks/>
          </p:cNvSpPr>
          <p:nvPr/>
        </p:nvSpPr>
        <p:spPr bwMode="auto">
          <a:xfrm>
            <a:off x="1779637" y="3175680"/>
            <a:ext cx="589505" cy="797768"/>
          </a:xfrm>
          <a:custGeom>
            <a:avLst/>
            <a:gdLst>
              <a:gd name="T0" fmla="*/ 393 w 394"/>
              <a:gd name="T1" fmla="*/ 0 h 546"/>
              <a:gd name="T2" fmla="*/ 373 w 394"/>
              <a:gd name="T3" fmla="*/ 36 h 546"/>
              <a:gd name="T4" fmla="*/ 364 w 394"/>
              <a:gd name="T5" fmla="*/ 63 h 546"/>
              <a:gd name="T6" fmla="*/ 346 w 394"/>
              <a:gd name="T7" fmla="*/ 91 h 546"/>
              <a:gd name="T8" fmla="*/ 328 w 394"/>
              <a:gd name="T9" fmla="*/ 127 h 546"/>
              <a:gd name="T10" fmla="*/ 319 w 394"/>
              <a:gd name="T11" fmla="*/ 154 h 546"/>
              <a:gd name="T12" fmla="*/ 300 w 394"/>
              <a:gd name="T13" fmla="*/ 172 h 546"/>
              <a:gd name="T14" fmla="*/ 282 w 394"/>
              <a:gd name="T15" fmla="*/ 191 h 546"/>
              <a:gd name="T16" fmla="*/ 264 w 394"/>
              <a:gd name="T17" fmla="*/ 227 h 546"/>
              <a:gd name="T18" fmla="*/ 246 w 394"/>
              <a:gd name="T19" fmla="*/ 254 h 546"/>
              <a:gd name="T20" fmla="*/ 228 w 394"/>
              <a:gd name="T21" fmla="*/ 291 h 546"/>
              <a:gd name="T22" fmla="*/ 200 w 394"/>
              <a:gd name="T23" fmla="*/ 318 h 546"/>
              <a:gd name="T24" fmla="*/ 182 w 394"/>
              <a:gd name="T25" fmla="*/ 345 h 546"/>
              <a:gd name="T26" fmla="*/ 155 w 394"/>
              <a:gd name="T27" fmla="*/ 354 h 546"/>
              <a:gd name="T28" fmla="*/ 128 w 394"/>
              <a:gd name="T29" fmla="*/ 381 h 546"/>
              <a:gd name="T30" fmla="*/ 110 w 394"/>
              <a:gd name="T31" fmla="*/ 400 h 546"/>
              <a:gd name="T32" fmla="*/ 91 w 394"/>
              <a:gd name="T33" fmla="*/ 427 h 546"/>
              <a:gd name="T34" fmla="*/ 91 w 394"/>
              <a:gd name="T35" fmla="*/ 454 h 546"/>
              <a:gd name="T36" fmla="*/ 82 w 394"/>
              <a:gd name="T37" fmla="*/ 481 h 546"/>
              <a:gd name="T38" fmla="*/ 55 w 394"/>
              <a:gd name="T39" fmla="*/ 491 h 546"/>
              <a:gd name="T40" fmla="*/ 28 w 394"/>
              <a:gd name="T41" fmla="*/ 500 h 546"/>
              <a:gd name="T42" fmla="*/ 0 w 394"/>
              <a:gd name="T43" fmla="*/ 518 h 546"/>
              <a:gd name="T44" fmla="*/ 19 w 394"/>
              <a:gd name="T45" fmla="*/ 518 h 546"/>
              <a:gd name="T46" fmla="*/ 46 w 394"/>
              <a:gd name="T47" fmla="*/ 518 h 546"/>
              <a:gd name="T48" fmla="*/ 19 w 394"/>
              <a:gd name="T49" fmla="*/ 536 h 546"/>
              <a:gd name="T50" fmla="*/ 0 w 394"/>
              <a:gd name="T51" fmla="*/ 545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94" h="546">
                <a:moveTo>
                  <a:pt x="393" y="0"/>
                </a:moveTo>
                <a:lnTo>
                  <a:pt x="373" y="36"/>
                </a:lnTo>
                <a:lnTo>
                  <a:pt x="364" y="63"/>
                </a:lnTo>
                <a:lnTo>
                  <a:pt x="346" y="91"/>
                </a:lnTo>
                <a:lnTo>
                  <a:pt x="328" y="127"/>
                </a:lnTo>
                <a:lnTo>
                  <a:pt x="319" y="154"/>
                </a:lnTo>
                <a:lnTo>
                  <a:pt x="300" y="172"/>
                </a:lnTo>
                <a:lnTo>
                  <a:pt x="282" y="191"/>
                </a:lnTo>
                <a:lnTo>
                  <a:pt x="264" y="227"/>
                </a:lnTo>
                <a:lnTo>
                  <a:pt x="246" y="254"/>
                </a:lnTo>
                <a:lnTo>
                  <a:pt x="228" y="291"/>
                </a:lnTo>
                <a:lnTo>
                  <a:pt x="200" y="318"/>
                </a:lnTo>
                <a:lnTo>
                  <a:pt x="182" y="345"/>
                </a:lnTo>
                <a:lnTo>
                  <a:pt x="155" y="354"/>
                </a:lnTo>
                <a:lnTo>
                  <a:pt x="128" y="381"/>
                </a:lnTo>
                <a:lnTo>
                  <a:pt x="110" y="400"/>
                </a:lnTo>
                <a:lnTo>
                  <a:pt x="91" y="427"/>
                </a:lnTo>
                <a:lnTo>
                  <a:pt x="91" y="454"/>
                </a:lnTo>
                <a:lnTo>
                  <a:pt x="82" y="481"/>
                </a:lnTo>
                <a:lnTo>
                  <a:pt x="55" y="491"/>
                </a:lnTo>
                <a:lnTo>
                  <a:pt x="28" y="500"/>
                </a:lnTo>
                <a:lnTo>
                  <a:pt x="0" y="518"/>
                </a:lnTo>
                <a:lnTo>
                  <a:pt x="19" y="518"/>
                </a:lnTo>
                <a:lnTo>
                  <a:pt x="46" y="518"/>
                </a:lnTo>
                <a:lnTo>
                  <a:pt x="19" y="536"/>
                </a:lnTo>
                <a:lnTo>
                  <a:pt x="0" y="545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0" name="Freeform 35"/>
          <p:cNvSpPr>
            <a:spLocks/>
          </p:cNvSpPr>
          <p:nvPr/>
        </p:nvSpPr>
        <p:spPr bwMode="auto">
          <a:xfrm>
            <a:off x="2107305" y="4788750"/>
            <a:ext cx="261836" cy="460251"/>
          </a:xfrm>
          <a:custGeom>
            <a:avLst/>
            <a:gdLst>
              <a:gd name="T0" fmla="*/ 174 w 175"/>
              <a:gd name="T1" fmla="*/ 0 h 315"/>
              <a:gd name="T2" fmla="*/ 154 w 175"/>
              <a:gd name="T3" fmla="*/ 41 h 315"/>
              <a:gd name="T4" fmla="*/ 145 w 175"/>
              <a:gd name="T5" fmla="*/ 68 h 315"/>
              <a:gd name="T6" fmla="*/ 136 w 175"/>
              <a:gd name="T7" fmla="*/ 95 h 315"/>
              <a:gd name="T8" fmla="*/ 118 w 175"/>
              <a:gd name="T9" fmla="*/ 114 h 315"/>
              <a:gd name="T10" fmla="*/ 109 w 175"/>
              <a:gd name="T11" fmla="*/ 141 h 315"/>
              <a:gd name="T12" fmla="*/ 91 w 175"/>
              <a:gd name="T13" fmla="*/ 168 h 315"/>
              <a:gd name="T14" fmla="*/ 72 w 175"/>
              <a:gd name="T15" fmla="*/ 186 h 315"/>
              <a:gd name="T16" fmla="*/ 63 w 175"/>
              <a:gd name="T17" fmla="*/ 214 h 315"/>
              <a:gd name="T18" fmla="*/ 45 w 175"/>
              <a:gd name="T19" fmla="*/ 241 h 315"/>
              <a:gd name="T20" fmla="*/ 27 w 175"/>
              <a:gd name="T21" fmla="*/ 268 h 315"/>
              <a:gd name="T22" fmla="*/ 9 w 175"/>
              <a:gd name="T23" fmla="*/ 295 h 315"/>
              <a:gd name="T24" fmla="*/ 0 w 175"/>
              <a:gd name="T25" fmla="*/ 314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5" h="315">
                <a:moveTo>
                  <a:pt x="174" y="0"/>
                </a:moveTo>
                <a:lnTo>
                  <a:pt x="154" y="41"/>
                </a:lnTo>
                <a:lnTo>
                  <a:pt x="145" y="68"/>
                </a:lnTo>
                <a:lnTo>
                  <a:pt x="136" y="95"/>
                </a:lnTo>
                <a:lnTo>
                  <a:pt x="118" y="114"/>
                </a:lnTo>
                <a:lnTo>
                  <a:pt x="109" y="141"/>
                </a:lnTo>
                <a:lnTo>
                  <a:pt x="91" y="168"/>
                </a:lnTo>
                <a:lnTo>
                  <a:pt x="72" y="186"/>
                </a:lnTo>
                <a:lnTo>
                  <a:pt x="63" y="214"/>
                </a:lnTo>
                <a:lnTo>
                  <a:pt x="45" y="241"/>
                </a:lnTo>
                <a:lnTo>
                  <a:pt x="27" y="268"/>
                </a:lnTo>
                <a:lnTo>
                  <a:pt x="9" y="295"/>
                </a:lnTo>
                <a:lnTo>
                  <a:pt x="0" y="314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1" name="Freeform 45"/>
          <p:cNvSpPr>
            <a:spLocks/>
          </p:cNvSpPr>
          <p:nvPr/>
        </p:nvSpPr>
        <p:spPr bwMode="auto">
          <a:xfrm>
            <a:off x="3588547" y="3920848"/>
            <a:ext cx="409959" cy="448562"/>
          </a:xfrm>
          <a:custGeom>
            <a:avLst/>
            <a:gdLst>
              <a:gd name="T0" fmla="*/ 0 w 274"/>
              <a:gd name="T1" fmla="*/ 306 h 307"/>
              <a:gd name="T2" fmla="*/ 28 w 274"/>
              <a:gd name="T3" fmla="*/ 255 h 307"/>
              <a:gd name="T4" fmla="*/ 46 w 274"/>
              <a:gd name="T5" fmla="*/ 228 h 307"/>
              <a:gd name="T6" fmla="*/ 55 w 274"/>
              <a:gd name="T7" fmla="*/ 209 h 307"/>
              <a:gd name="T8" fmla="*/ 73 w 274"/>
              <a:gd name="T9" fmla="*/ 182 h 307"/>
              <a:gd name="T10" fmla="*/ 100 w 274"/>
              <a:gd name="T11" fmla="*/ 155 h 307"/>
              <a:gd name="T12" fmla="*/ 128 w 274"/>
              <a:gd name="T13" fmla="*/ 137 h 307"/>
              <a:gd name="T14" fmla="*/ 155 w 274"/>
              <a:gd name="T15" fmla="*/ 119 h 307"/>
              <a:gd name="T16" fmla="*/ 182 w 274"/>
              <a:gd name="T17" fmla="*/ 109 h 307"/>
              <a:gd name="T18" fmla="*/ 200 w 274"/>
              <a:gd name="T19" fmla="*/ 82 h 307"/>
              <a:gd name="T20" fmla="*/ 218 w 274"/>
              <a:gd name="T21" fmla="*/ 55 h 307"/>
              <a:gd name="T22" fmla="*/ 228 w 274"/>
              <a:gd name="T23" fmla="*/ 28 h 307"/>
              <a:gd name="T24" fmla="*/ 246 w 274"/>
              <a:gd name="T25" fmla="*/ 0 h 307"/>
              <a:gd name="T26" fmla="*/ 273 w 274"/>
              <a:gd name="T2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4" h="307">
                <a:moveTo>
                  <a:pt x="0" y="306"/>
                </a:moveTo>
                <a:lnTo>
                  <a:pt x="28" y="255"/>
                </a:lnTo>
                <a:lnTo>
                  <a:pt x="46" y="228"/>
                </a:lnTo>
                <a:lnTo>
                  <a:pt x="55" y="209"/>
                </a:lnTo>
                <a:lnTo>
                  <a:pt x="73" y="182"/>
                </a:lnTo>
                <a:lnTo>
                  <a:pt x="100" y="155"/>
                </a:lnTo>
                <a:lnTo>
                  <a:pt x="128" y="137"/>
                </a:lnTo>
                <a:lnTo>
                  <a:pt x="155" y="119"/>
                </a:lnTo>
                <a:lnTo>
                  <a:pt x="182" y="109"/>
                </a:lnTo>
                <a:lnTo>
                  <a:pt x="200" y="82"/>
                </a:lnTo>
                <a:lnTo>
                  <a:pt x="218" y="55"/>
                </a:lnTo>
                <a:lnTo>
                  <a:pt x="228" y="28"/>
                </a:lnTo>
                <a:lnTo>
                  <a:pt x="246" y="0"/>
                </a:lnTo>
                <a:lnTo>
                  <a:pt x="27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2" name="Freeform 46"/>
          <p:cNvSpPr>
            <a:spLocks/>
          </p:cNvSpPr>
          <p:nvPr/>
        </p:nvSpPr>
        <p:spPr bwMode="auto">
          <a:xfrm>
            <a:off x="3588547" y="5533917"/>
            <a:ext cx="409959" cy="448562"/>
          </a:xfrm>
          <a:custGeom>
            <a:avLst/>
            <a:gdLst>
              <a:gd name="T0" fmla="*/ 0 w 274"/>
              <a:gd name="T1" fmla="*/ 306 h 307"/>
              <a:gd name="T2" fmla="*/ 28 w 274"/>
              <a:gd name="T3" fmla="*/ 255 h 307"/>
              <a:gd name="T4" fmla="*/ 46 w 274"/>
              <a:gd name="T5" fmla="*/ 228 h 307"/>
              <a:gd name="T6" fmla="*/ 55 w 274"/>
              <a:gd name="T7" fmla="*/ 209 h 307"/>
              <a:gd name="T8" fmla="*/ 73 w 274"/>
              <a:gd name="T9" fmla="*/ 182 h 307"/>
              <a:gd name="T10" fmla="*/ 100 w 274"/>
              <a:gd name="T11" fmla="*/ 155 h 307"/>
              <a:gd name="T12" fmla="*/ 128 w 274"/>
              <a:gd name="T13" fmla="*/ 137 h 307"/>
              <a:gd name="T14" fmla="*/ 155 w 274"/>
              <a:gd name="T15" fmla="*/ 119 h 307"/>
              <a:gd name="T16" fmla="*/ 182 w 274"/>
              <a:gd name="T17" fmla="*/ 109 h 307"/>
              <a:gd name="T18" fmla="*/ 200 w 274"/>
              <a:gd name="T19" fmla="*/ 82 h 307"/>
              <a:gd name="T20" fmla="*/ 218 w 274"/>
              <a:gd name="T21" fmla="*/ 55 h 307"/>
              <a:gd name="T22" fmla="*/ 228 w 274"/>
              <a:gd name="T23" fmla="*/ 28 h 307"/>
              <a:gd name="T24" fmla="*/ 246 w 274"/>
              <a:gd name="T25" fmla="*/ 0 h 307"/>
              <a:gd name="T26" fmla="*/ 273 w 274"/>
              <a:gd name="T27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4" h="307">
                <a:moveTo>
                  <a:pt x="0" y="306"/>
                </a:moveTo>
                <a:lnTo>
                  <a:pt x="28" y="255"/>
                </a:lnTo>
                <a:lnTo>
                  <a:pt x="46" y="228"/>
                </a:lnTo>
                <a:lnTo>
                  <a:pt x="55" y="209"/>
                </a:lnTo>
                <a:lnTo>
                  <a:pt x="73" y="182"/>
                </a:lnTo>
                <a:lnTo>
                  <a:pt x="100" y="155"/>
                </a:lnTo>
                <a:lnTo>
                  <a:pt x="128" y="137"/>
                </a:lnTo>
                <a:lnTo>
                  <a:pt x="155" y="119"/>
                </a:lnTo>
                <a:lnTo>
                  <a:pt x="182" y="109"/>
                </a:lnTo>
                <a:lnTo>
                  <a:pt x="200" y="82"/>
                </a:lnTo>
                <a:lnTo>
                  <a:pt x="218" y="55"/>
                </a:lnTo>
                <a:lnTo>
                  <a:pt x="228" y="28"/>
                </a:lnTo>
                <a:lnTo>
                  <a:pt x="246" y="0"/>
                </a:lnTo>
                <a:lnTo>
                  <a:pt x="273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791614" y="2168856"/>
            <a:ext cx="252002" cy="684001"/>
            <a:chOff x="791614" y="2168856"/>
            <a:chExt cx="252002" cy="684001"/>
          </a:xfrm>
        </p:grpSpPr>
        <p:sp>
          <p:nvSpPr>
            <p:cNvPr id="134" name="Freeform 6"/>
            <p:cNvSpPr>
              <a:spLocks/>
            </p:cNvSpPr>
            <p:nvPr/>
          </p:nvSpPr>
          <p:spPr bwMode="auto">
            <a:xfrm rot="16200000">
              <a:off x="939071" y="2242122"/>
              <a:ext cx="58477" cy="45436"/>
            </a:xfrm>
            <a:custGeom>
              <a:avLst/>
              <a:gdLst>
                <a:gd name="T0" fmla="*/ 71 w 99"/>
                <a:gd name="T1" fmla="*/ 98 h 108"/>
                <a:gd name="T2" fmla="*/ 98 w 99"/>
                <a:gd name="T3" fmla="*/ 0 h 108"/>
                <a:gd name="T4" fmla="*/ 0 w 99"/>
                <a:gd name="T5" fmla="*/ 27 h 108"/>
                <a:gd name="T6" fmla="*/ 75 w 99"/>
                <a:gd name="T7" fmla="*/ 107 h 108"/>
                <a:gd name="T8" fmla="*/ 71 w 99"/>
                <a:gd name="T9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8">
                  <a:moveTo>
                    <a:pt x="71" y="98"/>
                  </a:moveTo>
                  <a:lnTo>
                    <a:pt x="98" y="0"/>
                  </a:lnTo>
                  <a:lnTo>
                    <a:pt x="0" y="27"/>
                  </a:lnTo>
                  <a:lnTo>
                    <a:pt x="75" y="107"/>
                  </a:lnTo>
                  <a:lnTo>
                    <a:pt x="71" y="9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" name="Freeform 7"/>
            <p:cNvSpPr>
              <a:spLocks/>
            </p:cNvSpPr>
            <p:nvPr/>
          </p:nvSpPr>
          <p:spPr bwMode="auto">
            <a:xfrm rot="16200000">
              <a:off x="952145" y="2273290"/>
              <a:ext cx="65565" cy="37443"/>
            </a:xfrm>
            <a:custGeom>
              <a:avLst/>
              <a:gdLst>
                <a:gd name="T0" fmla="*/ 103 w 111"/>
                <a:gd name="T1" fmla="*/ 73 h 89"/>
                <a:gd name="T2" fmla="*/ 32 w 111"/>
                <a:gd name="T3" fmla="*/ 0 h 89"/>
                <a:gd name="T4" fmla="*/ 0 w 111"/>
                <a:gd name="T5" fmla="*/ 88 h 89"/>
                <a:gd name="T6" fmla="*/ 110 w 111"/>
                <a:gd name="T7" fmla="*/ 76 h 89"/>
                <a:gd name="T8" fmla="*/ 103 w 111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9">
                  <a:moveTo>
                    <a:pt x="103" y="73"/>
                  </a:moveTo>
                  <a:lnTo>
                    <a:pt x="32" y="0"/>
                  </a:lnTo>
                  <a:lnTo>
                    <a:pt x="0" y="88"/>
                  </a:lnTo>
                  <a:lnTo>
                    <a:pt x="110" y="76"/>
                  </a:lnTo>
                  <a:lnTo>
                    <a:pt x="103" y="7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Freeform 8"/>
            <p:cNvSpPr>
              <a:spLocks/>
            </p:cNvSpPr>
            <p:nvPr/>
          </p:nvSpPr>
          <p:spPr bwMode="auto">
            <a:xfrm rot="16200000">
              <a:off x="854072" y="2341303"/>
              <a:ext cx="276436" cy="37863"/>
            </a:xfrm>
            <a:custGeom>
              <a:avLst/>
              <a:gdLst>
                <a:gd name="T0" fmla="*/ 467 w 468"/>
                <a:gd name="T1" fmla="*/ 89 h 90"/>
                <a:gd name="T2" fmla="*/ 358 w 468"/>
                <a:gd name="T3" fmla="*/ 23 h 90"/>
                <a:gd name="T4" fmla="*/ 234 w 468"/>
                <a:gd name="T5" fmla="*/ 0 h 90"/>
                <a:gd name="T6" fmla="*/ 203 w 468"/>
                <a:gd name="T7" fmla="*/ 0 h 90"/>
                <a:gd name="T8" fmla="*/ 172 w 468"/>
                <a:gd name="T9" fmla="*/ 4 h 90"/>
                <a:gd name="T10" fmla="*/ 111 w 468"/>
                <a:gd name="T11" fmla="*/ 22 h 90"/>
                <a:gd name="T12" fmla="*/ 0 w 468"/>
                <a:gd name="T13" fmla="*/ 8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90">
                  <a:moveTo>
                    <a:pt x="467" y="89"/>
                  </a:moveTo>
                  <a:lnTo>
                    <a:pt x="358" y="23"/>
                  </a:lnTo>
                  <a:lnTo>
                    <a:pt x="234" y="0"/>
                  </a:lnTo>
                  <a:lnTo>
                    <a:pt x="203" y="0"/>
                  </a:lnTo>
                  <a:lnTo>
                    <a:pt x="172" y="4"/>
                  </a:lnTo>
                  <a:lnTo>
                    <a:pt x="111" y="22"/>
                  </a:lnTo>
                  <a:lnTo>
                    <a:pt x="0" y="8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" name="Oval 9"/>
            <p:cNvSpPr>
              <a:spLocks noChangeArrowheads="1"/>
            </p:cNvSpPr>
            <p:nvPr/>
          </p:nvSpPr>
          <p:spPr bwMode="auto">
            <a:xfrm rot="16200000">
              <a:off x="845093" y="2115377"/>
              <a:ext cx="112228" cy="21918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10"/>
            <p:cNvSpPr>
              <a:spLocks/>
            </p:cNvSpPr>
            <p:nvPr/>
          </p:nvSpPr>
          <p:spPr bwMode="auto">
            <a:xfrm rot="16200000">
              <a:off x="933311" y="2522143"/>
              <a:ext cx="56114" cy="44174"/>
            </a:xfrm>
            <a:custGeom>
              <a:avLst/>
              <a:gdLst>
                <a:gd name="T0" fmla="*/ 68 w 95"/>
                <a:gd name="T1" fmla="*/ 95 h 105"/>
                <a:gd name="T2" fmla="*/ 94 w 95"/>
                <a:gd name="T3" fmla="*/ 0 h 105"/>
                <a:gd name="T4" fmla="*/ 0 w 95"/>
                <a:gd name="T5" fmla="*/ 26 h 105"/>
                <a:gd name="T6" fmla="*/ 74 w 95"/>
                <a:gd name="T7" fmla="*/ 104 h 105"/>
                <a:gd name="T8" fmla="*/ 68 w 95"/>
                <a:gd name="T9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5">
                  <a:moveTo>
                    <a:pt x="68" y="95"/>
                  </a:moveTo>
                  <a:lnTo>
                    <a:pt x="94" y="0"/>
                  </a:lnTo>
                  <a:lnTo>
                    <a:pt x="0" y="26"/>
                  </a:lnTo>
                  <a:lnTo>
                    <a:pt x="74" y="104"/>
                  </a:lnTo>
                  <a:lnTo>
                    <a:pt x="68" y="9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" name="Freeform 11"/>
            <p:cNvSpPr>
              <a:spLocks/>
            </p:cNvSpPr>
            <p:nvPr/>
          </p:nvSpPr>
          <p:spPr bwMode="auto">
            <a:xfrm rot="16200000">
              <a:off x="949245" y="2547238"/>
              <a:ext cx="63793" cy="38284"/>
            </a:xfrm>
            <a:custGeom>
              <a:avLst/>
              <a:gdLst>
                <a:gd name="T0" fmla="*/ 102 w 108"/>
                <a:gd name="T1" fmla="*/ 75 h 91"/>
                <a:gd name="T2" fmla="*/ 32 w 108"/>
                <a:gd name="T3" fmla="*/ 0 h 91"/>
                <a:gd name="T4" fmla="*/ 0 w 108"/>
                <a:gd name="T5" fmla="*/ 90 h 91"/>
                <a:gd name="T6" fmla="*/ 107 w 108"/>
                <a:gd name="T7" fmla="*/ 78 h 91"/>
                <a:gd name="T8" fmla="*/ 102 w 108"/>
                <a:gd name="T9" fmla="*/ 7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1">
                  <a:moveTo>
                    <a:pt x="102" y="75"/>
                  </a:moveTo>
                  <a:lnTo>
                    <a:pt x="32" y="0"/>
                  </a:lnTo>
                  <a:lnTo>
                    <a:pt x="0" y="90"/>
                  </a:lnTo>
                  <a:lnTo>
                    <a:pt x="107" y="78"/>
                  </a:lnTo>
                  <a:lnTo>
                    <a:pt x="102" y="7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" name="Freeform 12"/>
            <p:cNvSpPr>
              <a:spLocks/>
            </p:cNvSpPr>
            <p:nvPr/>
          </p:nvSpPr>
          <p:spPr bwMode="auto">
            <a:xfrm rot="16200000">
              <a:off x="853570" y="2622294"/>
              <a:ext cx="274073" cy="37022"/>
            </a:xfrm>
            <a:custGeom>
              <a:avLst/>
              <a:gdLst>
                <a:gd name="T0" fmla="*/ 463 w 464"/>
                <a:gd name="T1" fmla="*/ 87 h 88"/>
                <a:gd name="T2" fmla="*/ 356 w 464"/>
                <a:gd name="T3" fmla="*/ 22 h 88"/>
                <a:gd name="T4" fmla="*/ 233 w 464"/>
                <a:gd name="T5" fmla="*/ 0 h 88"/>
                <a:gd name="T6" fmla="*/ 203 w 464"/>
                <a:gd name="T7" fmla="*/ 0 h 88"/>
                <a:gd name="T8" fmla="*/ 171 w 464"/>
                <a:gd name="T9" fmla="*/ 4 h 88"/>
                <a:gd name="T10" fmla="*/ 110 w 464"/>
                <a:gd name="T11" fmla="*/ 21 h 88"/>
                <a:gd name="T12" fmla="*/ 0 w 464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88">
                  <a:moveTo>
                    <a:pt x="463" y="87"/>
                  </a:moveTo>
                  <a:lnTo>
                    <a:pt x="356" y="22"/>
                  </a:lnTo>
                  <a:lnTo>
                    <a:pt x="233" y="0"/>
                  </a:lnTo>
                  <a:lnTo>
                    <a:pt x="203" y="0"/>
                  </a:lnTo>
                  <a:lnTo>
                    <a:pt x="171" y="4"/>
                  </a:lnTo>
                  <a:lnTo>
                    <a:pt x="110" y="21"/>
                  </a:lnTo>
                  <a:lnTo>
                    <a:pt x="0" y="8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Oval 13"/>
            <p:cNvSpPr>
              <a:spLocks noChangeArrowheads="1"/>
            </p:cNvSpPr>
            <p:nvPr/>
          </p:nvSpPr>
          <p:spPr bwMode="auto">
            <a:xfrm rot="16200000">
              <a:off x="843912" y="2392403"/>
              <a:ext cx="114591" cy="21918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14"/>
            <p:cNvSpPr>
              <a:spLocks/>
            </p:cNvSpPr>
            <p:nvPr/>
          </p:nvSpPr>
          <p:spPr bwMode="auto">
            <a:xfrm rot="16200000">
              <a:off x="935961" y="2801997"/>
              <a:ext cx="56705" cy="45015"/>
            </a:xfrm>
            <a:custGeom>
              <a:avLst/>
              <a:gdLst>
                <a:gd name="T0" fmla="*/ 70 w 96"/>
                <a:gd name="T1" fmla="*/ 97 h 107"/>
                <a:gd name="T2" fmla="*/ 95 w 96"/>
                <a:gd name="T3" fmla="*/ 0 h 107"/>
                <a:gd name="T4" fmla="*/ 0 w 96"/>
                <a:gd name="T5" fmla="*/ 27 h 107"/>
                <a:gd name="T6" fmla="*/ 74 w 96"/>
                <a:gd name="T7" fmla="*/ 106 h 107"/>
                <a:gd name="T8" fmla="*/ 70 w 96"/>
                <a:gd name="T9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7">
                  <a:moveTo>
                    <a:pt x="70" y="97"/>
                  </a:moveTo>
                  <a:lnTo>
                    <a:pt x="95" y="0"/>
                  </a:lnTo>
                  <a:lnTo>
                    <a:pt x="0" y="27"/>
                  </a:lnTo>
                  <a:lnTo>
                    <a:pt x="74" y="106"/>
                  </a:lnTo>
                  <a:lnTo>
                    <a:pt x="70" y="9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" name="Oval 15"/>
            <p:cNvSpPr>
              <a:spLocks noChangeArrowheads="1"/>
            </p:cNvSpPr>
            <p:nvPr/>
          </p:nvSpPr>
          <p:spPr bwMode="auto">
            <a:xfrm rot="16200000">
              <a:off x="845093" y="2670021"/>
              <a:ext cx="112228" cy="219186"/>
            </a:xfrm>
            <a:prstGeom prst="ellipse">
              <a:avLst/>
            </a:prstGeom>
            <a:noFill/>
            <a:ln w="38100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Oval 16"/>
            <p:cNvSpPr>
              <a:spLocks noChangeArrowheads="1"/>
            </p:cNvSpPr>
            <p:nvPr/>
          </p:nvSpPr>
          <p:spPr bwMode="auto">
            <a:xfrm rot="16200000">
              <a:off x="957228" y="2188789"/>
              <a:ext cx="100415" cy="7236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5" name="Oval 17"/>
            <p:cNvSpPr>
              <a:spLocks noChangeArrowheads="1"/>
            </p:cNvSpPr>
            <p:nvPr/>
          </p:nvSpPr>
          <p:spPr bwMode="auto">
            <a:xfrm rot="16200000">
              <a:off x="957228" y="2465225"/>
              <a:ext cx="100415" cy="7236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Oval 18"/>
            <p:cNvSpPr>
              <a:spLocks noChangeArrowheads="1"/>
            </p:cNvSpPr>
            <p:nvPr/>
          </p:nvSpPr>
          <p:spPr bwMode="auto">
            <a:xfrm rot="16200000">
              <a:off x="954865" y="2743433"/>
              <a:ext cx="105140" cy="7236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47" name="Group 5"/>
          <p:cNvGrpSpPr>
            <a:grpSpLocks/>
          </p:cNvGrpSpPr>
          <p:nvPr/>
        </p:nvGrpSpPr>
        <p:grpSpPr bwMode="auto">
          <a:xfrm rot="16200000">
            <a:off x="575581" y="3933108"/>
            <a:ext cx="684000" cy="252000"/>
            <a:chOff x="1248" y="3024"/>
            <a:chExt cx="1158" cy="599"/>
          </a:xfrm>
        </p:grpSpPr>
        <p:sp>
          <p:nvSpPr>
            <p:cNvPr id="148" name="Freeform 6"/>
            <p:cNvSpPr>
              <a:spLocks/>
            </p:cNvSpPr>
            <p:nvPr/>
          </p:nvSpPr>
          <p:spPr bwMode="auto">
            <a:xfrm>
              <a:off x="2194" y="3390"/>
              <a:ext cx="99" cy="108"/>
            </a:xfrm>
            <a:custGeom>
              <a:avLst/>
              <a:gdLst>
                <a:gd name="T0" fmla="*/ 71 w 99"/>
                <a:gd name="T1" fmla="*/ 98 h 108"/>
                <a:gd name="T2" fmla="*/ 98 w 99"/>
                <a:gd name="T3" fmla="*/ 0 h 108"/>
                <a:gd name="T4" fmla="*/ 0 w 99"/>
                <a:gd name="T5" fmla="*/ 27 h 108"/>
                <a:gd name="T6" fmla="*/ 75 w 99"/>
                <a:gd name="T7" fmla="*/ 107 h 108"/>
                <a:gd name="T8" fmla="*/ 71 w 99"/>
                <a:gd name="T9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8">
                  <a:moveTo>
                    <a:pt x="71" y="98"/>
                  </a:moveTo>
                  <a:lnTo>
                    <a:pt x="98" y="0"/>
                  </a:lnTo>
                  <a:lnTo>
                    <a:pt x="0" y="27"/>
                  </a:lnTo>
                  <a:lnTo>
                    <a:pt x="75" y="107"/>
                  </a:lnTo>
                  <a:lnTo>
                    <a:pt x="71" y="9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" name="Freeform 7"/>
            <p:cNvSpPr>
              <a:spLocks/>
            </p:cNvSpPr>
            <p:nvPr/>
          </p:nvSpPr>
          <p:spPr bwMode="auto">
            <a:xfrm>
              <a:off x="2142" y="3439"/>
              <a:ext cx="111" cy="89"/>
            </a:xfrm>
            <a:custGeom>
              <a:avLst/>
              <a:gdLst>
                <a:gd name="T0" fmla="*/ 103 w 111"/>
                <a:gd name="T1" fmla="*/ 73 h 89"/>
                <a:gd name="T2" fmla="*/ 32 w 111"/>
                <a:gd name="T3" fmla="*/ 0 h 89"/>
                <a:gd name="T4" fmla="*/ 0 w 111"/>
                <a:gd name="T5" fmla="*/ 88 h 89"/>
                <a:gd name="T6" fmla="*/ 110 w 111"/>
                <a:gd name="T7" fmla="*/ 76 h 89"/>
                <a:gd name="T8" fmla="*/ 103 w 111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9">
                  <a:moveTo>
                    <a:pt x="103" y="73"/>
                  </a:moveTo>
                  <a:lnTo>
                    <a:pt x="32" y="0"/>
                  </a:lnTo>
                  <a:lnTo>
                    <a:pt x="0" y="88"/>
                  </a:lnTo>
                  <a:lnTo>
                    <a:pt x="110" y="76"/>
                  </a:lnTo>
                  <a:lnTo>
                    <a:pt x="103" y="7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Freeform 8"/>
            <p:cNvSpPr>
              <a:spLocks/>
            </p:cNvSpPr>
            <p:nvPr/>
          </p:nvSpPr>
          <p:spPr bwMode="auto">
            <a:xfrm>
              <a:off x="1848" y="3456"/>
              <a:ext cx="468" cy="90"/>
            </a:xfrm>
            <a:custGeom>
              <a:avLst/>
              <a:gdLst>
                <a:gd name="T0" fmla="*/ 467 w 468"/>
                <a:gd name="T1" fmla="*/ 89 h 90"/>
                <a:gd name="T2" fmla="*/ 358 w 468"/>
                <a:gd name="T3" fmla="*/ 23 h 90"/>
                <a:gd name="T4" fmla="*/ 234 w 468"/>
                <a:gd name="T5" fmla="*/ 0 h 90"/>
                <a:gd name="T6" fmla="*/ 203 w 468"/>
                <a:gd name="T7" fmla="*/ 0 h 90"/>
                <a:gd name="T8" fmla="*/ 172 w 468"/>
                <a:gd name="T9" fmla="*/ 4 h 90"/>
                <a:gd name="T10" fmla="*/ 111 w 468"/>
                <a:gd name="T11" fmla="*/ 22 h 90"/>
                <a:gd name="T12" fmla="*/ 0 w 468"/>
                <a:gd name="T13" fmla="*/ 8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90">
                  <a:moveTo>
                    <a:pt x="467" y="89"/>
                  </a:moveTo>
                  <a:lnTo>
                    <a:pt x="358" y="23"/>
                  </a:lnTo>
                  <a:lnTo>
                    <a:pt x="234" y="0"/>
                  </a:lnTo>
                  <a:lnTo>
                    <a:pt x="203" y="0"/>
                  </a:lnTo>
                  <a:lnTo>
                    <a:pt x="172" y="4"/>
                  </a:lnTo>
                  <a:lnTo>
                    <a:pt x="111" y="22"/>
                  </a:lnTo>
                  <a:lnTo>
                    <a:pt x="0" y="8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Oval 9"/>
            <p:cNvSpPr>
              <a:spLocks noChangeArrowheads="1"/>
            </p:cNvSpPr>
            <p:nvPr/>
          </p:nvSpPr>
          <p:spPr bwMode="auto">
            <a:xfrm>
              <a:off x="2216" y="3024"/>
              <a:ext cx="190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2" name="Freeform 10"/>
            <p:cNvSpPr>
              <a:spLocks/>
            </p:cNvSpPr>
            <p:nvPr/>
          </p:nvSpPr>
          <p:spPr bwMode="auto">
            <a:xfrm>
              <a:off x="1723" y="3375"/>
              <a:ext cx="95" cy="105"/>
            </a:xfrm>
            <a:custGeom>
              <a:avLst/>
              <a:gdLst>
                <a:gd name="T0" fmla="*/ 68 w 95"/>
                <a:gd name="T1" fmla="*/ 95 h 105"/>
                <a:gd name="T2" fmla="*/ 94 w 95"/>
                <a:gd name="T3" fmla="*/ 0 h 105"/>
                <a:gd name="T4" fmla="*/ 0 w 95"/>
                <a:gd name="T5" fmla="*/ 26 h 105"/>
                <a:gd name="T6" fmla="*/ 74 w 95"/>
                <a:gd name="T7" fmla="*/ 104 h 105"/>
                <a:gd name="T8" fmla="*/ 68 w 95"/>
                <a:gd name="T9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5">
                  <a:moveTo>
                    <a:pt x="68" y="95"/>
                  </a:moveTo>
                  <a:lnTo>
                    <a:pt x="94" y="0"/>
                  </a:lnTo>
                  <a:lnTo>
                    <a:pt x="0" y="26"/>
                  </a:lnTo>
                  <a:lnTo>
                    <a:pt x="74" y="104"/>
                  </a:lnTo>
                  <a:lnTo>
                    <a:pt x="68" y="9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1"/>
            <p:cNvSpPr>
              <a:spLocks/>
            </p:cNvSpPr>
            <p:nvPr/>
          </p:nvSpPr>
          <p:spPr bwMode="auto">
            <a:xfrm>
              <a:off x="1679" y="3429"/>
              <a:ext cx="108" cy="91"/>
            </a:xfrm>
            <a:custGeom>
              <a:avLst/>
              <a:gdLst>
                <a:gd name="T0" fmla="*/ 102 w 108"/>
                <a:gd name="T1" fmla="*/ 75 h 91"/>
                <a:gd name="T2" fmla="*/ 32 w 108"/>
                <a:gd name="T3" fmla="*/ 0 h 91"/>
                <a:gd name="T4" fmla="*/ 0 w 108"/>
                <a:gd name="T5" fmla="*/ 90 h 91"/>
                <a:gd name="T6" fmla="*/ 107 w 108"/>
                <a:gd name="T7" fmla="*/ 78 h 91"/>
                <a:gd name="T8" fmla="*/ 102 w 108"/>
                <a:gd name="T9" fmla="*/ 7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1">
                  <a:moveTo>
                    <a:pt x="102" y="75"/>
                  </a:moveTo>
                  <a:lnTo>
                    <a:pt x="32" y="0"/>
                  </a:lnTo>
                  <a:lnTo>
                    <a:pt x="0" y="90"/>
                  </a:lnTo>
                  <a:lnTo>
                    <a:pt x="107" y="78"/>
                  </a:lnTo>
                  <a:lnTo>
                    <a:pt x="102" y="7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2"/>
            <p:cNvSpPr>
              <a:spLocks/>
            </p:cNvSpPr>
            <p:nvPr/>
          </p:nvSpPr>
          <p:spPr bwMode="auto">
            <a:xfrm>
              <a:off x="1375" y="3453"/>
              <a:ext cx="464" cy="88"/>
            </a:xfrm>
            <a:custGeom>
              <a:avLst/>
              <a:gdLst>
                <a:gd name="T0" fmla="*/ 463 w 464"/>
                <a:gd name="T1" fmla="*/ 87 h 88"/>
                <a:gd name="T2" fmla="*/ 356 w 464"/>
                <a:gd name="T3" fmla="*/ 22 h 88"/>
                <a:gd name="T4" fmla="*/ 233 w 464"/>
                <a:gd name="T5" fmla="*/ 0 h 88"/>
                <a:gd name="T6" fmla="*/ 203 w 464"/>
                <a:gd name="T7" fmla="*/ 0 h 88"/>
                <a:gd name="T8" fmla="*/ 171 w 464"/>
                <a:gd name="T9" fmla="*/ 4 h 88"/>
                <a:gd name="T10" fmla="*/ 110 w 464"/>
                <a:gd name="T11" fmla="*/ 21 h 88"/>
                <a:gd name="T12" fmla="*/ 0 w 464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88">
                  <a:moveTo>
                    <a:pt x="463" y="87"/>
                  </a:moveTo>
                  <a:lnTo>
                    <a:pt x="356" y="22"/>
                  </a:lnTo>
                  <a:lnTo>
                    <a:pt x="233" y="0"/>
                  </a:lnTo>
                  <a:lnTo>
                    <a:pt x="203" y="0"/>
                  </a:lnTo>
                  <a:lnTo>
                    <a:pt x="171" y="4"/>
                  </a:lnTo>
                  <a:lnTo>
                    <a:pt x="110" y="21"/>
                  </a:lnTo>
                  <a:lnTo>
                    <a:pt x="0" y="8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Oval 13"/>
            <p:cNvSpPr>
              <a:spLocks noChangeArrowheads="1"/>
            </p:cNvSpPr>
            <p:nvPr/>
          </p:nvSpPr>
          <p:spPr bwMode="auto">
            <a:xfrm>
              <a:off x="1745" y="3024"/>
              <a:ext cx="194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6" name="Freeform 14"/>
            <p:cNvSpPr>
              <a:spLocks/>
            </p:cNvSpPr>
            <p:nvPr/>
          </p:nvSpPr>
          <p:spPr bwMode="auto">
            <a:xfrm>
              <a:off x="1248" y="3381"/>
              <a:ext cx="96" cy="107"/>
            </a:xfrm>
            <a:custGeom>
              <a:avLst/>
              <a:gdLst>
                <a:gd name="T0" fmla="*/ 70 w 96"/>
                <a:gd name="T1" fmla="*/ 97 h 107"/>
                <a:gd name="T2" fmla="*/ 95 w 96"/>
                <a:gd name="T3" fmla="*/ 0 h 107"/>
                <a:gd name="T4" fmla="*/ 0 w 96"/>
                <a:gd name="T5" fmla="*/ 27 h 107"/>
                <a:gd name="T6" fmla="*/ 74 w 96"/>
                <a:gd name="T7" fmla="*/ 106 h 107"/>
                <a:gd name="T8" fmla="*/ 70 w 96"/>
                <a:gd name="T9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7">
                  <a:moveTo>
                    <a:pt x="70" y="97"/>
                  </a:moveTo>
                  <a:lnTo>
                    <a:pt x="95" y="0"/>
                  </a:lnTo>
                  <a:lnTo>
                    <a:pt x="0" y="27"/>
                  </a:lnTo>
                  <a:lnTo>
                    <a:pt x="74" y="106"/>
                  </a:lnTo>
                  <a:lnTo>
                    <a:pt x="70" y="9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" name="Oval 15"/>
            <p:cNvSpPr>
              <a:spLocks noChangeArrowheads="1"/>
            </p:cNvSpPr>
            <p:nvPr/>
          </p:nvSpPr>
          <p:spPr bwMode="auto">
            <a:xfrm>
              <a:off x="1277" y="3024"/>
              <a:ext cx="190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8" name="Oval 16"/>
            <p:cNvSpPr>
              <a:spLocks noChangeArrowheads="1"/>
            </p:cNvSpPr>
            <p:nvPr/>
          </p:nvSpPr>
          <p:spPr bwMode="auto">
            <a:xfrm>
              <a:off x="2226" y="3451"/>
              <a:ext cx="170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9" name="Oval 17"/>
            <p:cNvSpPr>
              <a:spLocks noChangeArrowheads="1"/>
            </p:cNvSpPr>
            <p:nvPr/>
          </p:nvSpPr>
          <p:spPr bwMode="auto">
            <a:xfrm>
              <a:off x="1758" y="3451"/>
              <a:ext cx="170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0" name="Oval 18"/>
            <p:cNvSpPr>
              <a:spLocks noChangeArrowheads="1"/>
            </p:cNvSpPr>
            <p:nvPr/>
          </p:nvSpPr>
          <p:spPr bwMode="auto">
            <a:xfrm>
              <a:off x="1283" y="3451"/>
              <a:ext cx="178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61" name="Group 5"/>
          <p:cNvGrpSpPr>
            <a:grpSpLocks/>
          </p:cNvGrpSpPr>
          <p:nvPr/>
        </p:nvGrpSpPr>
        <p:grpSpPr bwMode="auto">
          <a:xfrm rot="16200000">
            <a:off x="575554" y="5589292"/>
            <a:ext cx="684000" cy="252000"/>
            <a:chOff x="1248" y="3024"/>
            <a:chExt cx="1158" cy="599"/>
          </a:xfrm>
        </p:grpSpPr>
        <p:sp>
          <p:nvSpPr>
            <p:cNvPr id="162" name="Freeform 6"/>
            <p:cNvSpPr>
              <a:spLocks/>
            </p:cNvSpPr>
            <p:nvPr/>
          </p:nvSpPr>
          <p:spPr bwMode="auto">
            <a:xfrm>
              <a:off x="2194" y="3390"/>
              <a:ext cx="99" cy="108"/>
            </a:xfrm>
            <a:custGeom>
              <a:avLst/>
              <a:gdLst>
                <a:gd name="T0" fmla="*/ 71 w 99"/>
                <a:gd name="T1" fmla="*/ 98 h 108"/>
                <a:gd name="T2" fmla="*/ 98 w 99"/>
                <a:gd name="T3" fmla="*/ 0 h 108"/>
                <a:gd name="T4" fmla="*/ 0 w 99"/>
                <a:gd name="T5" fmla="*/ 27 h 108"/>
                <a:gd name="T6" fmla="*/ 75 w 99"/>
                <a:gd name="T7" fmla="*/ 107 h 108"/>
                <a:gd name="T8" fmla="*/ 71 w 99"/>
                <a:gd name="T9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8">
                  <a:moveTo>
                    <a:pt x="71" y="98"/>
                  </a:moveTo>
                  <a:lnTo>
                    <a:pt x="98" y="0"/>
                  </a:lnTo>
                  <a:lnTo>
                    <a:pt x="0" y="27"/>
                  </a:lnTo>
                  <a:lnTo>
                    <a:pt x="75" y="107"/>
                  </a:lnTo>
                  <a:lnTo>
                    <a:pt x="71" y="9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" name="Freeform 7"/>
            <p:cNvSpPr>
              <a:spLocks/>
            </p:cNvSpPr>
            <p:nvPr/>
          </p:nvSpPr>
          <p:spPr bwMode="auto">
            <a:xfrm>
              <a:off x="2142" y="3439"/>
              <a:ext cx="111" cy="89"/>
            </a:xfrm>
            <a:custGeom>
              <a:avLst/>
              <a:gdLst>
                <a:gd name="T0" fmla="*/ 103 w 111"/>
                <a:gd name="T1" fmla="*/ 73 h 89"/>
                <a:gd name="T2" fmla="*/ 32 w 111"/>
                <a:gd name="T3" fmla="*/ 0 h 89"/>
                <a:gd name="T4" fmla="*/ 0 w 111"/>
                <a:gd name="T5" fmla="*/ 88 h 89"/>
                <a:gd name="T6" fmla="*/ 110 w 111"/>
                <a:gd name="T7" fmla="*/ 76 h 89"/>
                <a:gd name="T8" fmla="*/ 103 w 111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9">
                  <a:moveTo>
                    <a:pt x="103" y="73"/>
                  </a:moveTo>
                  <a:lnTo>
                    <a:pt x="32" y="0"/>
                  </a:lnTo>
                  <a:lnTo>
                    <a:pt x="0" y="88"/>
                  </a:lnTo>
                  <a:lnTo>
                    <a:pt x="110" y="76"/>
                  </a:lnTo>
                  <a:lnTo>
                    <a:pt x="103" y="7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" name="Freeform 8"/>
            <p:cNvSpPr>
              <a:spLocks/>
            </p:cNvSpPr>
            <p:nvPr/>
          </p:nvSpPr>
          <p:spPr bwMode="auto">
            <a:xfrm>
              <a:off x="1848" y="3456"/>
              <a:ext cx="468" cy="90"/>
            </a:xfrm>
            <a:custGeom>
              <a:avLst/>
              <a:gdLst>
                <a:gd name="T0" fmla="*/ 467 w 468"/>
                <a:gd name="T1" fmla="*/ 89 h 90"/>
                <a:gd name="T2" fmla="*/ 358 w 468"/>
                <a:gd name="T3" fmla="*/ 23 h 90"/>
                <a:gd name="T4" fmla="*/ 234 w 468"/>
                <a:gd name="T5" fmla="*/ 0 h 90"/>
                <a:gd name="T6" fmla="*/ 203 w 468"/>
                <a:gd name="T7" fmla="*/ 0 h 90"/>
                <a:gd name="T8" fmla="*/ 172 w 468"/>
                <a:gd name="T9" fmla="*/ 4 h 90"/>
                <a:gd name="T10" fmla="*/ 111 w 468"/>
                <a:gd name="T11" fmla="*/ 22 h 90"/>
                <a:gd name="T12" fmla="*/ 0 w 468"/>
                <a:gd name="T13" fmla="*/ 8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90">
                  <a:moveTo>
                    <a:pt x="467" y="89"/>
                  </a:moveTo>
                  <a:lnTo>
                    <a:pt x="358" y="23"/>
                  </a:lnTo>
                  <a:lnTo>
                    <a:pt x="234" y="0"/>
                  </a:lnTo>
                  <a:lnTo>
                    <a:pt x="203" y="0"/>
                  </a:lnTo>
                  <a:lnTo>
                    <a:pt x="172" y="4"/>
                  </a:lnTo>
                  <a:lnTo>
                    <a:pt x="111" y="22"/>
                  </a:lnTo>
                  <a:lnTo>
                    <a:pt x="0" y="8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Oval 9"/>
            <p:cNvSpPr>
              <a:spLocks noChangeArrowheads="1"/>
            </p:cNvSpPr>
            <p:nvPr/>
          </p:nvSpPr>
          <p:spPr bwMode="auto">
            <a:xfrm>
              <a:off x="2216" y="3024"/>
              <a:ext cx="190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6" name="Freeform 10"/>
            <p:cNvSpPr>
              <a:spLocks/>
            </p:cNvSpPr>
            <p:nvPr/>
          </p:nvSpPr>
          <p:spPr bwMode="auto">
            <a:xfrm>
              <a:off x="1723" y="3375"/>
              <a:ext cx="95" cy="105"/>
            </a:xfrm>
            <a:custGeom>
              <a:avLst/>
              <a:gdLst>
                <a:gd name="T0" fmla="*/ 68 w 95"/>
                <a:gd name="T1" fmla="*/ 95 h 105"/>
                <a:gd name="T2" fmla="*/ 94 w 95"/>
                <a:gd name="T3" fmla="*/ 0 h 105"/>
                <a:gd name="T4" fmla="*/ 0 w 95"/>
                <a:gd name="T5" fmla="*/ 26 h 105"/>
                <a:gd name="T6" fmla="*/ 74 w 95"/>
                <a:gd name="T7" fmla="*/ 104 h 105"/>
                <a:gd name="T8" fmla="*/ 68 w 95"/>
                <a:gd name="T9" fmla="*/ 9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5">
                  <a:moveTo>
                    <a:pt x="68" y="95"/>
                  </a:moveTo>
                  <a:lnTo>
                    <a:pt x="94" y="0"/>
                  </a:lnTo>
                  <a:lnTo>
                    <a:pt x="0" y="26"/>
                  </a:lnTo>
                  <a:lnTo>
                    <a:pt x="74" y="104"/>
                  </a:lnTo>
                  <a:lnTo>
                    <a:pt x="68" y="9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" name="Freeform 11"/>
            <p:cNvSpPr>
              <a:spLocks/>
            </p:cNvSpPr>
            <p:nvPr/>
          </p:nvSpPr>
          <p:spPr bwMode="auto">
            <a:xfrm>
              <a:off x="1679" y="3429"/>
              <a:ext cx="108" cy="91"/>
            </a:xfrm>
            <a:custGeom>
              <a:avLst/>
              <a:gdLst>
                <a:gd name="T0" fmla="*/ 102 w 108"/>
                <a:gd name="T1" fmla="*/ 75 h 91"/>
                <a:gd name="T2" fmla="*/ 32 w 108"/>
                <a:gd name="T3" fmla="*/ 0 h 91"/>
                <a:gd name="T4" fmla="*/ 0 w 108"/>
                <a:gd name="T5" fmla="*/ 90 h 91"/>
                <a:gd name="T6" fmla="*/ 107 w 108"/>
                <a:gd name="T7" fmla="*/ 78 h 91"/>
                <a:gd name="T8" fmla="*/ 102 w 108"/>
                <a:gd name="T9" fmla="*/ 7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91">
                  <a:moveTo>
                    <a:pt x="102" y="75"/>
                  </a:moveTo>
                  <a:lnTo>
                    <a:pt x="32" y="0"/>
                  </a:lnTo>
                  <a:lnTo>
                    <a:pt x="0" y="90"/>
                  </a:lnTo>
                  <a:lnTo>
                    <a:pt x="107" y="78"/>
                  </a:lnTo>
                  <a:lnTo>
                    <a:pt x="102" y="7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8" name="Freeform 12"/>
            <p:cNvSpPr>
              <a:spLocks/>
            </p:cNvSpPr>
            <p:nvPr/>
          </p:nvSpPr>
          <p:spPr bwMode="auto">
            <a:xfrm>
              <a:off x="1375" y="3453"/>
              <a:ext cx="464" cy="88"/>
            </a:xfrm>
            <a:custGeom>
              <a:avLst/>
              <a:gdLst>
                <a:gd name="T0" fmla="*/ 463 w 464"/>
                <a:gd name="T1" fmla="*/ 87 h 88"/>
                <a:gd name="T2" fmla="*/ 356 w 464"/>
                <a:gd name="T3" fmla="*/ 22 h 88"/>
                <a:gd name="T4" fmla="*/ 233 w 464"/>
                <a:gd name="T5" fmla="*/ 0 h 88"/>
                <a:gd name="T6" fmla="*/ 203 w 464"/>
                <a:gd name="T7" fmla="*/ 0 h 88"/>
                <a:gd name="T8" fmla="*/ 171 w 464"/>
                <a:gd name="T9" fmla="*/ 4 h 88"/>
                <a:gd name="T10" fmla="*/ 110 w 464"/>
                <a:gd name="T11" fmla="*/ 21 h 88"/>
                <a:gd name="T12" fmla="*/ 0 w 464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88">
                  <a:moveTo>
                    <a:pt x="463" y="87"/>
                  </a:moveTo>
                  <a:lnTo>
                    <a:pt x="356" y="22"/>
                  </a:lnTo>
                  <a:lnTo>
                    <a:pt x="233" y="0"/>
                  </a:lnTo>
                  <a:lnTo>
                    <a:pt x="203" y="0"/>
                  </a:lnTo>
                  <a:lnTo>
                    <a:pt x="171" y="4"/>
                  </a:lnTo>
                  <a:lnTo>
                    <a:pt x="110" y="21"/>
                  </a:lnTo>
                  <a:lnTo>
                    <a:pt x="0" y="8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9" name="Oval 13"/>
            <p:cNvSpPr>
              <a:spLocks noChangeArrowheads="1"/>
            </p:cNvSpPr>
            <p:nvPr/>
          </p:nvSpPr>
          <p:spPr bwMode="auto">
            <a:xfrm>
              <a:off x="1745" y="3024"/>
              <a:ext cx="194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0" name="Freeform 14"/>
            <p:cNvSpPr>
              <a:spLocks/>
            </p:cNvSpPr>
            <p:nvPr/>
          </p:nvSpPr>
          <p:spPr bwMode="auto">
            <a:xfrm>
              <a:off x="1248" y="3381"/>
              <a:ext cx="96" cy="107"/>
            </a:xfrm>
            <a:custGeom>
              <a:avLst/>
              <a:gdLst>
                <a:gd name="T0" fmla="*/ 70 w 96"/>
                <a:gd name="T1" fmla="*/ 97 h 107"/>
                <a:gd name="T2" fmla="*/ 95 w 96"/>
                <a:gd name="T3" fmla="*/ 0 h 107"/>
                <a:gd name="T4" fmla="*/ 0 w 96"/>
                <a:gd name="T5" fmla="*/ 27 h 107"/>
                <a:gd name="T6" fmla="*/ 74 w 96"/>
                <a:gd name="T7" fmla="*/ 106 h 107"/>
                <a:gd name="T8" fmla="*/ 70 w 96"/>
                <a:gd name="T9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07">
                  <a:moveTo>
                    <a:pt x="70" y="97"/>
                  </a:moveTo>
                  <a:lnTo>
                    <a:pt x="95" y="0"/>
                  </a:lnTo>
                  <a:lnTo>
                    <a:pt x="0" y="27"/>
                  </a:lnTo>
                  <a:lnTo>
                    <a:pt x="74" y="106"/>
                  </a:lnTo>
                  <a:lnTo>
                    <a:pt x="70" y="9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1" name="Oval 15"/>
            <p:cNvSpPr>
              <a:spLocks noChangeArrowheads="1"/>
            </p:cNvSpPr>
            <p:nvPr/>
          </p:nvSpPr>
          <p:spPr bwMode="auto">
            <a:xfrm>
              <a:off x="1277" y="3024"/>
              <a:ext cx="190" cy="52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2" name="Oval 16"/>
            <p:cNvSpPr>
              <a:spLocks noChangeArrowheads="1"/>
            </p:cNvSpPr>
            <p:nvPr/>
          </p:nvSpPr>
          <p:spPr bwMode="auto">
            <a:xfrm>
              <a:off x="2226" y="3451"/>
              <a:ext cx="170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" name="Oval 17"/>
            <p:cNvSpPr>
              <a:spLocks noChangeArrowheads="1"/>
            </p:cNvSpPr>
            <p:nvPr/>
          </p:nvSpPr>
          <p:spPr bwMode="auto">
            <a:xfrm>
              <a:off x="1758" y="3451"/>
              <a:ext cx="170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" name="Oval 18"/>
            <p:cNvSpPr>
              <a:spLocks noChangeArrowheads="1"/>
            </p:cNvSpPr>
            <p:nvPr/>
          </p:nvSpPr>
          <p:spPr bwMode="auto">
            <a:xfrm>
              <a:off x="1283" y="3451"/>
              <a:ext cx="178" cy="17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ZoneTexte 174"/>
              <p:cNvSpPr txBox="1"/>
              <p:nvPr/>
            </p:nvSpPr>
            <p:spPr>
              <a:xfrm>
                <a:off x="3311860" y="2564904"/>
                <a:ext cx="5847948" cy="11371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𝐼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3">
                                                <a:lumMod val="50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  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𝐼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lim>
                                        </m:limLow>
                                      </m:fName>
                                      <m:e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en-US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𝐹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/>
                                              </a:rPr>
                                              <m:t>|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 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𝑛</m:t>
                                            </m:r>
                                          </m:sup>
                                        </m:sSubSup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ZoneTexte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860" y="2564904"/>
                <a:ext cx="5847948" cy="1137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Connecteur droit avec flèche 175"/>
          <p:cNvCxnSpPr/>
          <p:nvPr/>
        </p:nvCxnSpPr>
        <p:spPr>
          <a:xfrm flipH="1">
            <a:off x="4175956" y="2214218"/>
            <a:ext cx="1206100" cy="6386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avec flèche 177"/>
          <p:cNvCxnSpPr/>
          <p:nvPr/>
        </p:nvCxnSpPr>
        <p:spPr>
          <a:xfrm flipV="1">
            <a:off x="8059756" y="3639063"/>
            <a:ext cx="148648" cy="12567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avec flèche 178"/>
          <p:cNvCxnSpPr>
            <a:cxnSpLocks/>
            <a:stCxn id="187" idx="0"/>
          </p:cNvCxnSpPr>
          <p:nvPr/>
        </p:nvCxnSpPr>
        <p:spPr>
          <a:xfrm flipV="1">
            <a:off x="5768213" y="3611639"/>
            <a:ext cx="695976" cy="141635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avec flèche 179"/>
          <p:cNvCxnSpPr>
            <a:cxnSpLocks/>
            <a:stCxn id="96" idx="0"/>
          </p:cNvCxnSpPr>
          <p:nvPr/>
        </p:nvCxnSpPr>
        <p:spPr>
          <a:xfrm flipV="1">
            <a:off x="6841335" y="3618750"/>
            <a:ext cx="625541" cy="195322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30"/>
              <p:cNvSpPr>
                <a:spLocks noChangeArrowheads="1"/>
              </p:cNvSpPr>
              <p:nvPr/>
            </p:nvSpPr>
            <p:spPr bwMode="auto">
              <a:xfrm>
                <a:off x="35496" y="1626539"/>
                <a:ext cx="1046505" cy="369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fr-FR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fr-FR" dirty="0"/>
              </a:p>
            </p:txBody>
          </p:sp>
        </mc:Choice>
        <mc:Fallback xmlns="">
          <p:sp>
            <p:nvSpPr>
              <p:cNvPr id="18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1626539"/>
                <a:ext cx="1046505" cy="369974"/>
              </a:xfrm>
              <a:prstGeom prst="rect">
                <a:avLst/>
              </a:prstGeom>
              <a:blipFill>
                <a:blip r:embed="rId5"/>
                <a:stretch>
                  <a:fillRect l="-5263" t="-9836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31"/>
              <p:cNvSpPr>
                <a:spLocks noChangeArrowheads="1"/>
              </p:cNvSpPr>
              <p:nvPr/>
            </p:nvSpPr>
            <p:spPr bwMode="auto">
              <a:xfrm>
                <a:off x="35496" y="3239608"/>
                <a:ext cx="1051313" cy="369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fr-FR" dirty="0"/>
              </a:p>
            </p:txBody>
          </p:sp>
        </mc:Choice>
        <mc:Fallback xmlns="">
          <p:sp>
            <p:nvSpPr>
              <p:cNvPr id="18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3239608"/>
                <a:ext cx="1051313" cy="369974"/>
              </a:xfrm>
              <a:prstGeom prst="rect">
                <a:avLst/>
              </a:prstGeom>
              <a:blipFill>
                <a:blip r:embed="rId6"/>
                <a:stretch>
                  <a:fillRect l="-5233" t="-8197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32"/>
              <p:cNvSpPr>
                <a:spLocks noChangeArrowheads="1"/>
              </p:cNvSpPr>
              <p:nvPr/>
            </p:nvSpPr>
            <p:spPr bwMode="auto">
              <a:xfrm>
                <a:off x="35496" y="4852677"/>
                <a:ext cx="1045992" cy="369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fr-FR" dirty="0"/>
              </a:p>
            </p:txBody>
          </p:sp>
        </mc:Choice>
        <mc:Fallback xmlns="">
          <p:sp>
            <p:nvSpPr>
              <p:cNvPr id="18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4852677"/>
                <a:ext cx="1045992" cy="369974"/>
              </a:xfrm>
              <a:prstGeom prst="rect">
                <a:avLst/>
              </a:prstGeom>
              <a:blipFill>
                <a:blip r:embed="rId7"/>
                <a:stretch>
                  <a:fillRect l="-5263" t="-8197" b="-245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37"/>
              <p:cNvSpPr>
                <a:spLocks noChangeArrowheads="1"/>
              </p:cNvSpPr>
              <p:nvPr/>
            </p:nvSpPr>
            <p:spPr bwMode="auto">
              <a:xfrm>
                <a:off x="4175956" y="1628800"/>
                <a:ext cx="2358594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sz="1600" i="1" dirty="0"/>
                  <a:t>Score of the initial state of</a:t>
                </a:r>
                <a:br>
                  <a:rPr lang="en-US" altLang="fr-FR" sz="1600" i="1" dirty="0"/>
                </a:br>
                <a:r>
                  <a:rPr lang="en-US" altLang="fr-FR" sz="1600" i="1" dirty="0"/>
                  <a:t>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sz="16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fr-FR" sz="16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fr-FR" sz="1600" i="1" dirty="0"/>
                  <a:t> at time </a:t>
                </a:r>
                <a14:m>
                  <m:oMath xmlns:m="http://schemas.openxmlformats.org/officeDocument/2006/math">
                    <m:r>
                      <a:rPr lang="en-US" altLang="fr-FR" sz="1600" i="1">
                        <a:latin typeface="Cambria Math"/>
                      </a:rPr>
                      <m:t>𝑡</m:t>
                    </m:r>
                    <m:r>
                      <a:rPr lang="en-US" altLang="fr-FR" sz="1600" i="1">
                        <a:latin typeface="Cambria Math"/>
                      </a:rPr>
                      <m:t>+1</m:t>
                    </m:r>
                  </m:oMath>
                </a14:m>
                <a:endParaRPr lang="en-US" altLang="fr-FR" sz="1600" i="1" dirty="0"/>
              </a:p>
            </p:txBody>
          </p:sp>
        </mc:Choice>
        <mc:Fallback xmlns="">
          <p:sp>
            <p:nvSpPr>
              <p:cNvPr id="184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5956" y="1628800"/>
                <a:ext cx="2358594" cy="585418"/>
              </a:xfrm>
              <a:prstGeom prst="rect">
                <a:avLst/>
              </a:prstGeom>
              <a:blipFill>
                <a:blip r:embed="rId8"/>
                <a:stretch>
                  <a:fillRect l="-1292" t="-3125" r="-517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39"/>
          <p:cNvSpPr>
            <a:spLocks noChangeArrowheads="1"/>
          </p:cNvSpPr>
          <p:nvPr/>
        </p:nvSpPr>
        <p:spPr bwMode="auto">
          <a:xfrm>
            <a:off x="7047844" y="1628800"/>
            <a:ext cx="1371273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fr-FR" sz="1600" i="1" dirty="0">
                <a:solidFill>
                  <a:schemeClr val="accent3">
                    <a:lumMod val="50000"/>
                  </a:schemeClr>
                </a:solidFill>
              </a:rPr>
              <a:t>HMM loop</a:t>
            </a:r>
            <a:br>
              <a:rPr lang="en-US" altLang="fr-FR" sz="1600" i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fr-FR" sz="1600" i="1" dirty="0">
                <a:solidFill>
                  <a:schemeClr val="accent3">
                    <a:lumMod val="50000"/>
                  </a:schemeClr>
                </a:solidFill>
              </a:rPr>
              <a:t>on initial state</a:t>
            </a:r>
            <a:endParaRPr lang="en-US" altLang="fr-FR" sz="1600" i="1" baseline="-250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86" name="Connecteur droit avec flèche 185"/>
          <p:cNvCxnSpPr>
            <a:stCxn id="185" idx="2"/>
          </p:cNvCxnSpPr>
          <p:nvPr/>
        </p:nvCxnSpPr>
        <p:spPr>
          <a:xfrm flipH="1">
            <a:off x="7193551" y="2214218"/>
            <a:ext cx="539930" cy="4265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41"/>
              <p:cNvSpPr>
                <a:spLocks noChangeArrowheads="1"/>
              </p:cNvSpPr>
              <p:nvPr/>
            </p:nvSpPr>
            <p:spPr bwMode="auto">
              <a:xfrm>
                <a:off x="4579618" y="5027994"/>
                <a:ext cx="2377189" cy="595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sz="1600" b="0" i="1" u="sng" dirty="0">
                    <a:solidFill>
                      <a:srgbClr val="C00000"/>
                    </a:solidFill>
                  </a:rPr>
                  <a:t>Word score </a:t>
                </a:r>
                <a:r>
                  <a:rPr lang="en-US" altLang="fr-FR" sz="1600" b="0" i="1" dirty="0">
                    <a:solidFill>
                      <a:srgbClr val="C00000"/>
                    </a:solidFill>
                  </a:rPr>
                  <a:t>(final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fr-FR" sz="1600" b="0" i="1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US" altLang="fr-FR" sz="1600" b="0" i="1" dirty="0">
                    <a:solidFill>
                      <a:srgbClr val="C00000"/>
                    </a:solidFill>
                  </a:rPr>
                  <a:t>of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fr-FR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fr-FR" sz="1600" b="0" i="1" dirty="0">
                    <a:solidFill>
                      <a:srgbClr val="C00000"/>
                    </a:solidFill>
                  </a:rPr>
                  <a:t>) at time </a:t>
                </a:r>
                <a14:m>
                  <m:oMath xmlns:m="http://schemas.openxmlformats.org/officeDocument/2006/math">
                    <m:r>
                      <a:rPr lang="en-US" altLang="fr-FR" sz="1600" b="0" i="1" smtClean="0">
                        <a:solidFill>
                          <a:srgbClr val="C00000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altLang="fr-FR" sz="1600" b="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7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9618" y="5027994"/>
                <a:ext cx="2377189" cy="595292"/>
              </a:xfrm>
              <a:prstGeom prst="rect">
                <a:avLst/>
              </a:prstGeom>
              <a:blipFill>
                <a:blip r:embed="rId9"/>
                <a:stretch>
                  <a:fillRect l="-1282" t="-1031" b="-134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43"/>
              <p:cNvSpPr>
                <a:spLocks noChangeArrowheads="1"/>
              </p:cNvSpPr>
              <p:nvPr/>
            </p:nvSpPr>
            <p:spPr bwMode="auto">
              <a:xfrm>
                <a:off x="7056276" y="4895810"/>
                <a:ext cx="1857753" cy="5854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sz="1600" i="1" dirty="0"/>
                  <a:t>Emission probability</a:t>
                </a:r>
                <a:br>
                  <a:rPr lang="en-US" altLang="fr-FR" sz="1600" i="1" dirty="0"/>
                </a:br>
                <a:r>
                  <a:rPr lang="en-US" altLang="fr-FR" sz="1600" i="1" dirty="0"/>
                  <a:t>of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fr-FR" sz="16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fr-FR" sz="1600" i="1">
                            <a:latin typeface="Cambria Math"/>
                          </a:rPr>
                          <m:t>𝑡</m:t>
                        </m:r>
                        <m:r>
                          <a:rPr lang="en-US" altLang="fr-FR" sz="1600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altLang="fr-FR" sz="1600" i="1" dirty="0"/>
              </a:p>
            </p:txBody>
          </p:sp>
        </mc:Choice>
        <mc:Fallback xmlns="">
          <p:sp>
            <p:nvSpPr>
              <p:cNvPr id="188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6276" y="4895810"/>
                <a:ext cx="1857753" cy="585418"/>
              </a:xfrm>
              <a:prstGeom prst="rect">
                <a:avLst/>
              </a:prstGeom>
              <a:blipFill>
                <a:blip r:embed="rId10"/>
                <a:stretch>
                  <a:fillRect l="-1974" t="-3125" r="-658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007BE330-A1DA-48ED-99F1-D86CBA972F25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4855569" y="3611640"/>
            <a:ext cx="716770" cy="6121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41">
            <a:extLst>
              <a:ext uri="{FF2B5EF4-FFF2-40B4-BE49-F238E27FC236}">
                <a16:creationId xmlns:a16="http://schemas.microsoft.com/office/drawing/2014/main" id="{73A84813-B9CD-4493-AA31-9288FC708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678" y="4223772"/>
            <a:ext cx="1591782" cy="83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altLang="fr-FR" sz="1600" b="0" i="1" dirty="0">
                <a:solidFill>
                  <a:srgbClr val="C00000"/>
                </a:solidFill>
              </a:rPr>
              <a:t>Best score</a:t>
            </a:r>
            <a:br>
              <a:rPr lang="en-US" altLang="fr-FR" sz="1600" b="0" i="1" dirty="0">
                <a:solidFill>
                  <a:srgbClr val="C00000"/>
                </a:solidFill>
              </a:rPr>
            </a:br>
            <a:r>
              <a:rPr lang="en-US" altLang="fr-FR" sz="1600" b="0" i="1" dirty="0">
                <a:solidFill>
                  <a:srgbClr val="C00000"/>
                </a:solidFill>
              </a:rPr>
              <a:t>(</a:t>
            </a:r>
            <a:r>
              <a:rPr lang="en-US" altLang="fr-FR" sz="1600" b="0" i="1" u="sng" dirty="0">
                <a:solidFill>
                  <a:srgbClr val="C00000"/>
                </a:solidFill>
              </a:rPr>
              <a:t>word score </a:t>
            </a:r>
            <a:r>
              <a:rPr lang="en-US" altLang="fr-FR" sz="1600" b="0" i="1" dirty="0">
                <a:solidFill>
                  <a:srgbClr val="C00000"/>
                </a:solidFill>
              </a:rPr>
              <a:t>&amp;</a:t>
            </a:r>
            <a:br>
              <a:rPr lang="en-US" altLang="fr-FR" sz="1600" b="0" i="1" dirty="0">
                <a:solidFill>
                  <a:srgbClr val="C00000"/>
                </a:solidFill>
              </a:rPr>
            </a:br>
            <a:r>
              <a:rPr lang="en-US" altLang="fr-FR" sz="1600" b="0" i="1" u="sng" dirty="0">
                <a:solidFill>
                  <a:srgbClr val="C00000"/>
                </a:solidFill>
              </a:rPr>
              <a:t>language model</a:t>
            </a:r>
            <a:r>
              <a:rPr lang="en-US" altLang="fr-FR" sz="1600" b="0" i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51981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the language model contribution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Decoding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Weighting the language model contribution (</a:t>
                </a:r>
                <a:r>
                  <a:rPr lang="en-US" i="1" dirty="0"/>
                  <a:t>fudge factor</a:t>
                </a:r>
                <a:r>
                  <a:rPr lang="en-US" dirty="0"/>
                  <a:t>) 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Optimal weighting depends on the quality and relevance for test conditions, of the acoustic and language models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 r="-2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aphique 6"/>
          <p:cNvGraphicFramePr/>
          <p:nvPr>
            <p:extLst>
              <p:ext uri="{D42A27DB-BD31-4B8C-83A1-F6EECF244321}">
                <p14:modId xmlns:p14="http://schemas.microsoft.com/office/powerpoint/2010/main" val="675559953"/>
              </p:ext>
            </p:extLst>
          </p:nvPr>
        </p:nvGraphicFramePr>
        <p:xfrm>
          <a:off x="1833616" y="2986782"/>
          <a:ext cx="5329287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06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vocabulary speech recognition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steps for training models</a:t>
            </a:r>
          </a:p>
          <a:p>
            <a:r>
              <a:rPr lang="en-US" dirty="0"/>
              <a:t>Heuristics for decoding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136</a:t>
            </a:fld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1702190" y="2471876"/>
            <a:ext cx="7113614" cy="3885961"/>
            <a:chOff x="179512" y="1629259"/>
            <a:chExt cx="8856984" cy="4838313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424231" y="3767758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Speech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790588" y="3779664"/>
              <a:ext cx="2088927" cy="5445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acoustic models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9" idx="6"/>
              <a:endCxn id="43" idx="1"/>
            </p:cNvCxnSpPr>
            <p:nvPr/>
          </p:nvCxnSpPr>
          <p:spPr bwMode="auto">
            <a:xfrm flipV="1">
              <a:off x="1648194" y="4049934"/>
              <a:ext cx="645679" cy="1987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9"/>
            <p:cNvCxnSpPr>
              <a:cxnSpLocks noChangeShapeType="1"/>
              <a:stCxn id="26" idx="3"/>
              <a:endCxn id="9" idx="0"/>
            </p:cNvCxnSpPr>
            <p:nvPr/>
          </p:nvCxnSpPr>
          <p:spPr bwMode="auto">
            <a:xfrm flipH="1">
              <a:off x="1036213" y="2401579"/>
              <a:ext cx="3658247" cy="1366179"/>
            </a:xfrm>
            <a:prstGeom prst="bentConnector4">
              <a:avLst>
                <a:gd name="adj1" fmla="val -6249"/>
                <a:gd name="adj2" fmla="val 59935"/>
              </a:avLst>
            </a:prstGeom>
            <a:noFill/>
            <a:ln w="44450" cmpd="dbl">
              <a:solidFill>
                <a:schemeClr val="tx2"/>
              </a:solidFill>
              <a:prstDash val="sysDash"/>
              <a:miter lim="800000"/>
              <a:headEnd/>
              <a:tailEnd type="triangle" w="med" len="med"/>
            </a:ln>
            <a:effectLst/>
          </p:spPr>
        </p:cxn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590605" y="2130116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390705" y="1629259"/>
              <a:ext cx="1352550" cy="287338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Speech detection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7216205" y="2130116"/>
              <a:ext cx="1263650" cy="542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Decoding</a:t>
              </a:r>
            </a:p>
          </p:txBody>
        </p:sp>
        <p:cxnSp>
          <p:nvCxnSpPr>
            <p:cNvPr id="18" name="AutoShape 15"/>
            <p:cNvCxnSpPr>
              <a:cxnSpLocks noChangeShapeType="1"/>
              <a:stCxn id="14" idx="3"/>
              <a:endCxn id="16" idx="1"/>
            </p:cNvCxnSpPr>
            <p:nvPr/>
          </p:nvCxnSpPr>
          <p:spPr bwMode="auto">
            <a:xfrm>
              <a:off x="6854255" y="2401579"/>
              <a:ext cx="361950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" name="AutoShape 16"/>
            <p:cNvCxnSpPr>
              <a:cxnSpLocks noChangeShapeType="1"/>
              <a:stCxn id="14" idx="0"/>
              <a:endCxn id="15" idx="1"/>
            </p:cNvCxnSpPr>
            <p:nvPr/>
          </p:nvCxnSpPr>
          <p:spPr bwMode="auto">
            <a:xfrm rot="5400000" flipH="1" flipV="1">
              <a:off x="6127973" y="1867385"/>
              <a:ext cx="357188" cy="168275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0" name="AutoShape 17"/>
            <p:cNvCxnSpPr>
              <a:cxnSpLocks noChangeShapeType="1"/>
              <a:stCxn id="15" idx="3"/>
              <a:endCxn id="16" idx="0"/>
            </p:cNvCxnSpPr>
            <p:nvPr/>
          </p:nvCxnSpPr>
          <p:spPr bwMode="auto">
            <a:xfrm>
              <a:off x="7743255" y="1772928"/>
              <a:ext cx="104775" cy="357188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1" name="AutoShape 18"/>
            <p:cNvCxnSpPr>
              <a:cxnSpLocks noChangeShapeType="1"/>
              <a:stCxn id="56" idx="7"/>
              <a:endCxn id="16" idx="2"/>
            </p:cNvCxnSpPr>
            <p:nvPr/>
          </p:nvCxnSpPr>
          <p:spPr bwMode="auto">
            <a:xfrm flipV="1">
              <a:off x="7635434" y="2673041"/>
              <a:ext cx="212596" cy="28482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22" name="Object 19"/>
            <p:cNvGraphicFramePr>
              <a:graphicFrameLocks noChangeAspect="1"/>
            </p:cNvGraphicFramePr>
            <p:nvPr/>
          </p:nvGraphicFramePr>
          <p:xfrm>
            <a:off x="6947918" y="2172184"/>
            <a:ext cx="21590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5640" imgH="203040" progId="Equation.3">
                    <p:embed/>
                  </p:oleObj>
                </mc:Choice>
                <mc:Fallback>
                  <p:oleObj name="Equation" r:id="rId2" imgW="215640" imgH="203040" progId="Equation.3">
                    <p:embed/>
                    <p:pic>
                      <p:nvPicPr>
                        <p:cNvPr id="2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7918" y="2172184"/>
                          <a:ext cx="215900" cy="200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05866" y="2130116"/>
              <a:ext cx="76755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610741" y="2130116"/>
              <a:ext cx="93027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noises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701034" y="2130116"/>
              <a:ext cx="91551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Sound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recording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788793" y="2130116"/>
              <a:ext cx="90566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Trans-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mission</a:t>
              </a:r>
            </a:p>
          </p:txBody>
        </p:sp>
        <p:cxnSp>
          <p:nvCxnSpPr>
            <p:cNvPr id="27" name="AutoShape 26"/>
            <p:cNvCxnSpPr>
              <a:cxnSpLocks noChangeShapeType="1"/>
              <a:endCxn id="23" idx="1"/>
            </p:cNvCxnSpPr>
            <p:nvPr/>
          </p:nvCxnSpPr>
          <p:spPr bwMode="auto">
            <a:xfrm>
              <a:off x="251670" y="2399251"/>
              <a:ext cx="454196" cy="232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" name="AutoShape 27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>
              <a:off x="1473423" y="2401579"/>
              <a:ext cx="137318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" name="AutoShape 28"/>
            <p:cNvCxnSpPr>
              <a:cxnSpLocks noChangeShapeType="1"/>
              <a:stCxn id="24" idx="3"/>
              <a:endCxn id="25" idx="1"/>
            </p:cNvCxnSpPr>
            <p:nvPr/>
          </p:nvCxnSpPr>
          <p:spPr bwMode="auto">
            <a:xfrm>
              <a:off x="2541017" y="2401579"/>
              <a:ext cx="160017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0" name="AutoShape 29"/>
            <p:cNvCxnSpPr>
              <a:cxnSpLocks noChangeShapeType="1"/>
              <a:stCxn id="25" idx="3"/>
              <a:endCxn id="26" idx="1"/>
            </p:cNvCxnSpPr>
            <p:nvPr/>
          </p:nvCxnSpPr>
          <p:spPr bwMode="auto">
            <a:xfrm>
              <a:off x="3616550" y="2401579"/>
              <a:ext cx="172243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1" name="AutoShape 30"/>
            <p:cNvCxnSpPr>
              <a:cxnSpLocks noChangeShapeType="1"/>
              <a:stCxn id="26" idx="3"/>
              <a:endCxn id="14" idx="1"/>
            </p:cNvCxnSpPr>
            <p:nvPr/>
          </p:nvCxnSpPr>
          <p:spPr bwMode="auto">
            <a:xfrm>
              <a:off x="4694460" y="2401579"/>
              <a:ext cx="896145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2" name="AutoShape 31"/>
            <p:cNvCxnSpPr>
              <a:cxnSpLocks noChangeShapeType="1"/>
            </p:cNvCxnSpPr>
            <p:nvPr/>
          </p:nvCxnSpPr>
          <p:spPr bwMode="auto">
            <a:xfrm>
              <a:off x="8479855" y="2402373"/>
              <a:ext cx="556641" cy="793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34" name="Object 33"/>
            <p:cNvGraphicFramePr>
              <a:graphicFrameLocks noChangeAspect="1"/>
            </p:cNvGraphicFramePr>
            <p:nvPr/>
          </p:nvGraphicFramePr>
          <p:xfrm>
            <a:off x="179512" y="2211873"/>
            <a:ext cx="203200" cy="16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3800" imgH="203040" progId="Equation.3">
                    <p:embed/>
                  </p:oleObj>
                </mc:Choice>
                <mc:Fallback>
                  <p:oleObj name="Equation" r:id="rId4" imgW="253800" imgH="203040" progId="Equation.3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12" y="2211873"/>
                          <a:ext cx="203200" cy="1619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2293873" y="3778471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cxnSp>
          <p:nvCxnSpPr>
            <p:cNvPr id="51" name="Connecteur droit avec flèche 50"/>
            <p:cNvCxnSpPr>
              <a:stCxn id="43" idx="3"/>
            </p:cNvCxnSpPr>
            <p:nvPr/>
          </p:nvCxnSpPr>
          <p:spPr>
            <a:xfrm>
              <a:off x="3557523" y="4049934"/>
              <a:ext cx="233065" cy="198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2165673" y="3651654"/>
              <a:ext cx="3826434" cy="785994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2854820" y="3504503"/>
              <a:ext cx="1950662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Training acoustic models</a:t>
              </a:r>
            </a:p>
          </p:txBody>
        </p:sp>
        <p:sp>
          <p:nvSpPr>
            <p:cNvPr id="54" name="Ellipse 53"/>
            <p:cNvSpPr/>
            <p:nvPr/>
          </p:nvSpPr>
          <p:spPr>
            <a:xfrm>
              <a:off x="7381007" y="4038085"/>
              <a:ext cx="1367457" cy="5286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/>
          </p:nvGraphicFramePr>
          <p:xfrm>
            <a:off x="8785671" y="2134085"/>
            <a:ext cx="2508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3800" imgH="253800" progId="Equation.3">
                    <p:embed/>
                  </p:oleObj>
                </mc:Choice>
                <mc:Fallback>
                  <p:oleObj name="Equation" r:id="rId6" imgW="253800" imgH="253800" progId="Equation.3">
                    <p:embed/>
                    <p:pic>
                      <p:nvPicPr>
                        <p:cNvPr id="35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85671" y="2134085"/>
                          <a:ext cx="250825" cy="252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6" name="AutoShape 18"/>
            <p:cNvCxnSpPr>
              <a:cxnSpLocks noChangeShapeType="1"/>
              <a:stCxn id="55" idx="0"/>
              <a:endCxn id="16" idx="2"/>
            </p:cNvCxnSpPr>
            <p:nvPr/>
          </p:nvCxnSpPr>
          <p:spPr bwMode="auto">
            <a:xfrm flipV="1">
              <a:off x="7671580" y="2673040"/>
              <a:ext cx="176451" cy="775246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1" name="AutoShape 18"/>
            <p:cNvCxnSpPr>
              <a:cxnSpLocks noChangeShapeType="1"/>
              <a:stCxn id="54" idx="0"/>
              <a:endCxn id="16" idx="2"/>
            </p:cNvCxnSpPr>
            <p:nvPr/>
          </p:nvCxnSpPr>
          <p:spPr bwMode="auto">
            <a:xfrm flipH="1" flipV="1">
              <a:off x="7848030" y="2673041"/>
              <a:ext cx="216706" cy="136504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55" name="Ellipse 54"/>
            <p:cNvSpPr/>
            <p:nvPr/>
          </p:nvSpPr>
          <p:spPr>
            <a:xfrm>
              <a:off x="6971099" y="3448286"/>
              <a:ext cx="1400961" cy="56419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Lexicon &amp;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pronunciations</a:t>
              </a:r>
            </a:p>
          </p:txBody>
        </p:sp>
        <p:sp>
          <p:nvSpPr>
            <p:cNvPr id="56" name="Ellipse 55"/>
            <p:cNvSpPr/>
            <p:nvPr/>
          </p:nvSpPr>
          <p:spPr>
            <a:xfrm>
              <a:off x="6496852" y="2878115"/>
              <a:ext cx="1333932" cy="5445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cxnSp>
          <p:nvCxnSpPr>
            <p:cNvPr id="87" name="Connecteur droit avec flèche 86"/>
            <p:cNvCxnSpPr>
              <a:stCxn id="10" idx="3"/>
              <a:endCxn id="56" idx="3"/>
            </p:cNvCxnSpPr>
            <p:nvPr/>
          </p:nvCxnSpPr>
          <p:spPr>
            <a:xfrm flipV="1">
              <a:off x="5879515" y="3342931"/>
              <a:ext cx="812687" cy="708990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7"/>
            <p:cNvSpPr>
              <a:spLocks noChangeArrowheads="1"/>
            </p:cNvSpPr>
            <p:nvPr/>
          </p:nvSpPr>
          <p:spPr bwMode="auto">
            <a:xfrm>
              <a:off x="3790588" y="4648448"/>
              <a:ext cx="2088927" cy="5445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Selecting vocabulary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&amp; word pronunciations</a:t>
              </a:r>
            </a:p>
          </p:txBody>
        </p:sp>
        <p:sp>
          <p:nvSpPr>
            <p:cNvPr id="89" name="Rectangle 7"/>
            <p:cNvSpPr>
              <a:spLocks noChangeArrowheads="1"/>
            </p:cNvSpPr>
            <p:nvPr/>
          </p:nvSpPr>
          <p:spPr bwMode="auto">
            <a:xfrm>
              <a:off x="3790588" y="5517232"/>
              <a:ext cx="2088927" cy="5445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language models</a:t>
              </a:r>
            </a:p>
          </p:txBody>
        </p:sp>
        <p:cxnSp>
          <p:nvCxnSpPr>
            <p:cNvPr id="90" name="Connecteur droit avec flèche 89"/>
            <p:cNvCxnSpPr>
              <a:stCxn id="88" idx="3"/>
              <a:endCxn id="55" idx="3"/>
            </p:cNvCxnSpPr>
            <p:nvPr/>
          </p:nvCxnSpPr>
          <p:spPr>
            <a:xfrm flipV="1">
              <a:off x="5879516" y="3929857"/>
              <a:ext cx="1296750" cy="990848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>
              <a:stCxn id="89" idx="3"/>
              <a:endCxn id="54" idx="3"/>
            </p:cNvCxnSpPr>
            <p:nvPr/>
          </p:nvCxnSpPr>
          <p:spPr>
            <a:xfrm flipV="1">
              <a:off x="5879515" y="4489342"/>
              <a:ext cx="1701751" cy="1300147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1844202" y="5493420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cxnSp>
          <p:nvCxnSpPr>
            <p:cNvPr id="98" name="Connecteur droit avec flèche 97"/>
            <p:cNvCxnSpPr>
              <a:stCxn id="96" idx="6"/>
              <a:endCxn id="89" idx="1"/>
            </p:cNvCxnSpPr>
            <p:nvPr/>
          </p:nvCxnSpPr>
          <p:spPr>
            <a:xfrm>
              <a:off x="3068165" y="5777583"/>
              <a:ext cx="722423" cy="1190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>
              <a:stCxn id="9" idx="4"/>
              <a:endCxn id="96" idx="1"/>
            </p:cNvCxnSpPr>
            <p:nvPr/>
          </p:nvCxnSpPr>
          <p:spPr>
            <a:xfrm>
              <a:off x="1036213" y="4336083"/>
              <a:ext cx="987234" cy="1240566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32"/>
            <p:cNvSpPr txBox="1">
              <a:spLocks noChangeArrowheads="1"/>
            </p:cNvSpPr>
            <p:nvPr/>
          </p:nvSpPr>
          <p:spPr bwMode="auto">
            <a:xfrm>
              <a:off x="1703290" y="6266389"/>
              <a:ext cx="1733113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Newspapers, web, ….</a:t>
              </a:r>
            </a:p>
          </p:txBody>
        </p:sp>
        <p:cxnSp>
          <p:nvCxnSpPr>
            <p:cNvPr id="112" name="Connecteur droit avec flèche 111"/>
            <p:cNvCxnSpPr>
              <a:stCxn id="110" idx="0"/>
              <a:endCxn id="96" idx="4"/>
            </p:cNvCxnSpPr>
            <p:nvPr/>
          </p:nvCxnSpPr>
          <p:spPr>
            <a:xfrm flipH="1" flipV="1">
              <a:off x="2456184" y="6061745"/>
              <a:ext cx="113663" cy="20464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865968" y="4768190"/>
              <a:ext cx="1157479" cy="385864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4681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Building context-dependent phoneme models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84212" y="1268760"/>
            <a:ext cx="8352632" cy="51616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Relies on a transcribed speech corpus</a:t>
            </a:r>
            <a:br>
              <a:rPr lang="en-US" dirty="0"/>
            </a:br>
            <a:r>
              <a:rPr lang="en-US" sz="1600" dirty="0"/>
              <a:t>[transcriptions </a:t>
            </a:r>
            <a:r>
              <a:rPr lang="en-US" sz="1600" dirty="0">
                <a:sym typeface="Wingdings" panose="05000000000000000000" pitchFamily="2" charset="2"/>
              </a:rPr>
              <a:t> sequences of words</a:t>
            </a:r>
            <a:r>
              <a:rPr lang="en-US" sz="1600" dirty="0"/>
              <a:t>]</a:t>
            </a:r>
          </a:p>
          <a:p>
            <a:endParaRPr lang="en-US" dirty="0"/>
          </a:p>
          <a:p>
            <a:r>
              <a:rPr lang="en-US" dirty="0"/>
              <a:t>First step using the “standard pronunciation” of the words</a:t>
            </a:r>
            <a:br>
              <a:rPr lang="en-US" dirty="0"/>
            </a:br>
            <a:r>
              <a:rPr lang="en-US" sz="1600" dirty="0"/>
              <a:t>[</a:t>
            </a:r>
            <a:r>
              <a:rPr lang="en-US" sz="1600" dirty="0">
                <a:sym typeface="Wingdings" panose="05000000000000000000" pitchFamily="2" charset="2"/>
              </a:rPr>
              <a:t> which thus defines the sequence of phone HMMs corresponding to each utterance]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Training a simple model</a:t>
            </a:r>
            <a:r>
              <a:rPr lang="en-US" dirty="0"/>
              <a:t>: context-independent phoneme models (~35 models) and single Gaussian component densities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Training context-dependent phoneme models (single Gaussian component densities, and no sharing) – </a:t>
            </a:r>
            <a:r>
              <a:rPr lang="en-US" sz="1400" i="1" dirty="0"/>
              <a:t>initialized from the context-independent phoneme models</a:t>
            </a:r>
            <a:endParaRPr lang="en-US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Determine the sharing of the pdfs between the states (</a:t>
            </a:r>
            <a:r>
              <a:rPr lang="en-US" i="1" dirty="0"/>
              <a:t>decision trees</a:t>
            </a:r>
            <a:r>
              <a:rPr lang="en-US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Training context-dependent phoneme models (with shared single Gaussian component densities) – </a:t>
            </a:r>
            <a:r>
              <a:rPr lang="en-US" sz="1400" i="1" dirty="0"/>
              <a:t>initialized from the context-independent phoneme models</a:t>
            </a:r>
            <a:endParaRPr lang="en-US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Then continue training while increasing the number of Gaussian components per density (2, 4, 8, …)</a:t>
            </a:r>
          </a:p>
          <a:p>
            <a:endParaRPr lang="en-US" dirty="0"/>
          </a:p>
          <a:p>
            <a:r>
              <a:rPr lang="en-US" dirty="0"/>
              <a:t>Second step</a:t>
            </a:r>
          </a:p>
          <a:p>
            <a:pPr lvl="1"/>
            <a:r>
              <a:rPr lang="en-US" dirty="0"/>
              <a:t>Forced alignment (text </a:t>
            </a:r>
            <a:r>
              <a:rPr lang="en-US" dirty="0">
                <a:sym typeface="Wingdings" panose="05000000000000000000" pitchFamily="2" charset="2"/>
              </a:rPr>
              <a:t> speech) of the training speech corpus</a:t>
            </a:r>
            <a:r>
              <a:rPr lang="en-US" dirty="0"/>
              <a:t> (</a:t>
            </a:r>
            <a:r>
              <a:rPr lang="en-US" dirty="0">
                <a:sym typeface="Wingdings" panose="05000000000000000000" pitchFamily="2" charset="2"/>
              </a:rPr>
              <a:t> this determine the pronunciation variant associated to each word occurrence)</a:t>
            </a:r>
          </a:p>
          <a:p>
            <a:pPr lvl="1"/>
            <a:r>
              <a:rPr lang="en-US" dirty="0"/>
              <a:t>Redo the training of the model (sub steps 1 to 5 above) but using the pronunciation variant </a:t>
            </a:r>
            <a:r>
              <a:rPr lang="en-US" dirty="0">
                <a:sym typeface="Wingdings" panose="05000000000000000000" pitchFamily="2" charset="2"/>
              </a:rPr>
              <a:t>associated to each word occurrence (resulting from the forced alignment)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 </a:t>
            </a:r>
            <a:fld id="{CCD8A327-4A42-4F42-8894-A6F43B7F265B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84213" y="116632"/>
            <a:ext cx="8208961" cy="92211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sizes</a:t>
            </a:r>
            <a:br>
              <a:rPr lang="en-US" dirty="0"/>
            </a:br>
            <a:r>
              <a:rPr lang="en-US" dirty="0"/>
              <a:t>of training corpora and models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84212" y="1268760"/>
            <a:ext cx="8208961" cy="5161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speech transcription using hidden Markov models (</a:t>
            </a:r>
            <a:r>
              <a:rPr lang="en-US" sz="1600" i="1" dirty="0"/>
              <a:t>in years around 2010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Lexicon: 100 000 mots (or more)</a:t>
            </a:r>
          </a:p>
          <a:p>
            <a:endParaRPr lang="en-US" dirty="0"/>
          </a:p>
          <a:p>
            <a:r>
              <a:rPr lang="en-US" dirty="0"/>
              <a:t>Text data for training language models</a:t>
            </a:r>
          </a:p>
          <a:p>
            <a:pPr lvl="1"/>
            <a:r>
              <a:rPr lang="en-US" dirty="0"/>
              <a:t>about 1,6 Giga words from various sources</a:t>
            </a:r>
            <a:br>
              <a:rPr lang="en-US" dirty="0"/>
            </a:br>
            <a:r>
              <a:rPr lang="en-US" dirty="0"/>
              <a:t>newspapers (500 M words), broadcast news transcriptions (100 M words), web data (250 M words), corpus </a:t>
            </a:r>
            <a:r>
              <a:rPr lang="en-US" dirty="0" err="1"/>
              <a:t>Gigaword</a:t>
            </a:r>
            <a:r>
              <a:rPr lang="en-US" dirty="0"/>
              <a:t> (750 M words)</a:t>
            </a:r>
          </a:p>
          <a:p>
            <a:endParaRPr lang="en-US" dirty="0"/>
          </a:p>
          <a:p>
            <a:r>
              <a:rPr lang="en-US" dirty="0"/>
              <a:t>Transcribed speech data for training acoustic models</a:t>
            </a:r>
          </a:p>
          <a:p>
            <a:pPr lvl="1"/>
            <a:r>
              <a:rPr lang="en-US" dirty="0"/>
              <a:t>about 300 hours (</a:t>
            </a:r>
            <a:r>
              <a:rPr lang="en-US" dirty="0">
                <a:sym typeface="Wingdings" panose="05000000000000000000" pitchFamily="2" charset="2"/>
              </a:rPr>
              <a:t> 100 millions of frames)</a:t>
            </a:r>
            <a:endParaRPr lang="en-US" dirty="0"/>
          </a:p>
          <a:p>
            <a:endParaRPr lang="en-US" dirty="0"/>
          </a:p>
          <a:p>
            <a:r>
              <a:rPr lang="en-US" dirty="0"/>
              <a:t>Typical size of acoustic models</a:t>
            </a:r>
          </a:p>
          <a:p>
            <a:pPr lvl="1"/>
            <a:r>
              <a:rPr lang="en-US" dirty="0"/>
              <a:t>7500 shared densities</a:t>
            </a:r>
          </a:p>
          <a:p>
            <a:pPr lvl="1"/>
            <a:r>
              <a:rPr lang="en-US" dirty="0"/>
              <a:t>64 Gaussian components per density</a:t>
            </a:r>
          </a:p>
          <a:p>
            <a:pPr lvl="1"/>
            <a:r>
              <a:rPr lang="en-US" dirty="0"/>
              <a:t>39 acoustic features per frame (Energy, 13 MFCC, plus derivatives)</a:t>
            </a:r>
            <a:br>
              <a:rPr lang="en-US" dirty="0"/>
            </a:br>
            <a:r>
              <a:rPr lang="en-US" dirty="0"/>
              <a:t>* 2 (mean &amp; variances) </a:t>
            </a:r>
          </a:p>
          <a:p>
            <a:pPr marL="457200" lvl="1" indent="0">
              <a:buNone/>
            </a:pPr>
            <a:r>
              <a:rPr lang="en-US" dirty="0"/>
              <a:t>=&gt; Hence a total of about 38 millions parameters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84213" y="6524625"/>
            <a:ext cx="1583531" cy="196850"/>
          </a:xfrm>
        </p:spPr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2090057" y="6506936"/>
            <a:ext cx="5584372" cy="214539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308304" y="6524625"/>
            <a:ext cx="1584868" cy="196850"/>
          </a:xfrm>
        </p:spPr>
        <p:txBody>
          <a:bodyPr/>
          <a:lstStyle/>
          <a:p>
            <a:r>
              <a:rPr lang="en-US"/>
              <a:t>- </a:t>
            </a:r>
            <a:fld id="{CCD8A327-4A42-4F42-8894-A6F43B7F265B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861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Decoding </a:t>
            </a:r>
            <a:br>
              <a:rPr lang="en-US"/>
            </a:br>
            <a:r>
              <a:rPr lang="en-US"/>
              <a:t>for large vocabulary speech recognition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Reminder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𝑊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heuristics to speed up processing</a:t>
                </a:r>
              </a:p>
              <a:p>
                <a:pPr lvl="1"/>
                <a:r>
                  <a:rPr lang="en-US" dirty="0"/>
                  <a:t>Beam search () at each frame, expand the hypotheses that have scores not too far from the best hypothesis</a:t>
                </a:r>
              </a:p>
              <a:p>
                <a:pPr lvl="2"/>
                <a:r>
                  <a:rPr lang="en-US" dirty="0"/>
                  <a:t>Wide beam </a:t>
                </a:r>
                <a:r>
                  <a:rPr lang="en-US" dirty="0">
                    <a:sym typeface="Wingdings" panose="05000000000000000000" pitchFamily="2" charset="2"/>
                  </a:rPr>
                  <a:t> better performance, but requires more computations</a:t>
                </a:r>
                <a:endParaRPr lang="en-US" dirty="0"/>
              </a:p>
              <a:p>
                <a:pPr lvl="2"/>
                <a:r>
                  <a:rPr lang="en-US" dirty="0"/>
                  <a:t>Narrow beam </a:t>
                </a:r>
                <a:r>
                  <a:rPr lang="en-US" dirty="0">
                    <a:sym typeface="Wingdings" panose="05000000000000000000" pitchFamily="2" charset="2"/>
                  </a:rPr>
                  <a:t> faster, but more speech recognition errors</a:t>
                </a:r>
                <a:endParaRPr lang="en-US" dirty="0"/>
              </a:p>
              <a:p>
                <a:pPr lvl="1"/>
                <a:r>
                  <a:rPr lang="en-US" dirty="0"/>
                  <a:t>Weighting word insertions (</a:t>
                </a:r>
                <a:r>
                  <a:rPr lang="en-US" dirty="0">
                    <a:sym typeface="Wingdings" panose="05000000000000000000" pitchFamily="2" charset="2"/>
                  </a:rPr>
                  <a:t> trade-off between insertion and deletion errors)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Weighting silence/noise model between words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…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 b="-2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36"/>
              <p:cNvSpPr txBox="1">
                <a:spLocks noChangeArrowheads="1"/>
              </p:cNvSpPr>
              <p:nvPr/>
            </p:nvSpPr>
            <p:spPr bwMode="auto">
              <a:xfrm>
                <a:off x="2496987" y="2560009"/>
                <a:ext cx="1702261" cy="98488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Acoustic</a:t>
                </a:r>
                <a:b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 </a:t>
                </a:r>
                <a:b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: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Markov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sz="16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observation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6987" y="2560009"/>
                <a:ext cx="1702261" cy="984885"/>
              </a:xfrm>
              <a:prstGeom prst="rect">
                <a:avLst/>
              </a:prstGeom>
              <a:blipFill>
                <a:blip r:embed="rId3"/>
                <a:stretch>
                  <a:fillRect l="-7527" t="-6790" r="-4659" b="-123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6854402" y="2560009"/>
                <a:ext cx="2193101" cy="98488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Syntax</a:t>
                </a:r>
                <a:b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</a:t>
                </a:r>
                <a:b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𝑙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: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Language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𝑊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fr-FR" sz="16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Sequence</m:t>
                      </m:r>
                      <m:r>
                        <m:rPr>
                          <m:nor/>
                        </m:rPr>
                        <a:rPr lang="fr-FR" sz="16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16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16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16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words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4402" y="2560009"/>
                <a:ext cx="2193101" cy="984885"/>
              </a:xfrm>
              <a:prstGeom prst="rect">
                <a:avLst/>
              </a:prstGeom>
              <a:blipFill>
                <a:blip r:embed="rId4"/>
                <a:stretch>
                  <a:fillRect l="-5556" t="-6790" b="-8025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43"/>
          <p:cNvSpPr>
            <a:spLocks noChangeShapeType="1"/>
          </p:cNvSpPr>
          <p:nvPr/>
        </p:nvSpPr>
        <p:spPr bwMode="auto">
          <a:xfrm flipV="1">
            <a:off x="5210377" y="1991754"/>
            <a:ext cx="176010" cy="558766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0" name="Line 44"/>
          <p:cNvSpPr>
            <a:spLocks noChangeShapeType="1"/>
          </p:cNvSpPr>
          <p:nvPr/>
        </p:nvSpPr>
        <p:spPr bwMode="auto">
          <a:xfrm flipH="1" flipV="1">
            <a:off x="6641885" y="1991753"/>
            <a:ext cx="580641" cy="5368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16"/>
              <p:cNvSpPr txBox="1">
                <a:spLocks noChangeArrowheads="1"/>
              </p:cNvSpPr>
              <p:nvPr/>
            </p:nvSpPr>
            <p:spPr bwMode="auto">
              <a:xfrm>
                <a:off x="4641778" y="2550520"/>
                <a:ext cx="1863908" cy="10038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Lexicon</a:t>
                </a:r>
                <a:b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 </a:t>
                </a:r>
                <a:b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: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Pronunciations</a:t>
                </a:r>
              </a:p>
              <a:p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sym typeface="Wingdings" pitchFamily="2" charset="2"/>
                      </a:rPr>
                      <m:t>: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State sequence</a:t>
                </a:r>
              </a:p>
            </p:txBody>
          </p:sp>
        </mc:Choice>
        <mc:Fallback xmlns="">
          <p:sp>
            <p:nvSpPr>
              <p:cNvPr id="11" name="Text 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1778" y="2550520"/>
                <a:ext cx="1863908" cy="1003865"/>
              </a:xfrm>
              <a:prstGeom prst="rect">
                <a:avLst/>
              </a:prstGeom>
              <a:blipFill>
                <a:blip r:embed="rId5"/>
                <a:stretch>
                  <a:fillRect l="-6536" t="-6061" r="-4248" b="-1212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43"/>
          <p:cNvSpPr>
            <a:spLocks noChangeShapeType="1"/>
          </p:cNvSpPr>
          <p:nvPr/>
        </p:nvSpPr>
        <p:spPr bwMode="auto">
          <a:xfrm flipV="1">
            <a:off x="3015131" y="1991753"/>
            <a:ext cx="1295836" cy="55876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8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116632"/>
            <a:ext cx="8208961" cy="922114"/>
          </a:xfrm>
        </p:spPr>
        <p:txBody>
          <a:bodyPr/>
          <a:lstStyle/>
          <a:p>
            <a:r>
              <a:rPr lang="en-US"/>
              <a:t>Vocal tract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32BF98-49B4-4C58-943F-9929E638AAC9}"/>
              </a:ext>
            </a:extLst>
          </p:cNvPr>
          <p:cNvSpPr txBox="1"/>
          <p:nvPr/>
        </p:nvSpPr>
        <p:spPr>
          <a:xfrm>
            <a:off x="5104824" y="6234932"/>
            <a:ext cx="1495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Air from the lungs</a:t>
            </a:r>
          </a:p>
        </p:txBody>
      </p:sp>
      <p:pic>
        <p:nvPicPr>
          <p:cNvPr id="107522" name="Picture 2" descr="Organs of speech">
            <a:extLst>
              <a:ext uri="{FF2B5EF4-FFF2-40B4-BE49-F238E27FC236}">
                <a16:creationId xmlns:a16="http://schemas.microsoft.com/office/drawing/2014/main" id="{683B991D-9CA7-4FF5-9643-2BF3326C3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0"/>
          <a:stretch/>
        </p:blipFill>
        <p:spPr bwMode="auto">
          <a:xfrm>
            <a:off x="1743074" y="1231186"/>
            <a:ext cx="5831206" cy="49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haut 6">
            <a:extLst>
              <a:ext uri="{FF2B5EF4-FFF2-40B4-BE49-F238E27FC236}">
                <a16:creationId xmlns:a16="http://schemas.microsoft.com/office/drawing/2014/main" id="{75A135A9-948A-4FEA-90BF-F9E109C67C27}"/>
              </a:ext>
            </a:extLst>
          </p:cNvPr>
          <p:cNvSpPr/>
          <p:nvPr/>
        </p:nvSpPr>
        <p:spPr>
          <a:xfrm>
            <a:off x="5657912" y="5925992"/>
            <a:ext cx="194873" cy="30894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BDDE2-C380-48B8-873B-A31E41F29267}"/>
              </a:ext>
            </a:extLst>
          </p:cNvPr>
          <p:cNvSpPr/>
          <p:nvPr/>
        </p:nvSpPr>
        <p:spPr>
          <a:xfrm>
            <a:off x="1768418" y="4442122"/>
            <a:ext cx="891971" cy="24578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Vocal cords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6E3A3A-EF17-46CD-9AF9-EFD9F1976A19}"/>
              </a:ext>
            </a:extLst>
          </p:cNvPr>
          <p:cNvSpPr/>
          <p:nvPr/>
        </p:nvSpPr>
        <p:spPr>
          <a:xfrm>
            <a:off x="6660458" y="3585242"/>
            <a:ext cx="891971" cy="24578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Tongue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492840-A25B-43C8-B823-1979C75F4F26}"/>
              </a:ext>
            </a:extLst>
          </p:cNvPr>
          <p:cNvSpPr/>
          <p:nvPr/>
        </p:nvSpPr>
        <p:spPr>
          <a:xfrm>
            <a:off x="6600746" y="2318304"/>
            <a:ext cx="891971" cy="24578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Velum</a:t>
            </a:r>
          </a:p>
        </p:txBody>
      </p:sp>
    </p:spTree>
    <p:extLst>
      <p:ext uri="{BB962C8B-B14F-4D97-AF65-F5344CB8AC3E}">
        <p14:creationId xmlns:p14="http://schemas.microsoft.com/office/powerpoint/2010/main" val="38479235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Measures of performance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99821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Automatic speech recognition</a:t>
            </a:r>
          </a:p>
          <a:p>
            <a:r>
              <a:rPr lang="en-US" dirty="0"/>
              <a:t>    Lexicons and language models</a:t>
            </a:r>
          </a:p>
          <a:p>
            <a:r>
              <a:rPr lang="en-US" dirty="0"/>
              <a:t>    Continuous speech recognition</a:t>
            </a:r>
          </a:p>
          <a:p>
            <a:r>
              <a:rPr lang="en-US" dirty="0"/>
              <a:t>    Speech signal variability 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Measures of performance</a:t>
            </a:r>
          </a:p>
          <a:p>
            <a:r>
              <a:rPr lang="en-US" dirty="0"/>
              <a:t>    Robustness &amp; adaptation</a:t>
            </a:r>
          </a:p>
          <a:p>
            <a:r>
              <a:rPr lang="en-US" dirty="0"/>
              <a:t>    Performance improvements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18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78" name="Picture 2" descr="550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804" y="1966546"/>
            <a:ext cx="949569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1779" name="Text Box 3"/>
          <p:cNvSpPr txBox="1">
            <a:spLocks noChangeArrowheads="1"/>
          </p:cNvSpPr>
          <p:nvPr/>
        </p:nvSpPr>
        <p:spPr bwMode="auto">
          <a:xfrm>
            <a:off x="692792" y="1196752"/>
            <a:ext cx="40316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fr-FR" sz="1600" dirty="0">
                <a:latin typeface="Bienvenue TT" panose="020B0604020202020204" charset="0"/>
              </a:rPr>
              <a:t>Possible answers</a:t>
            </a:r>
            <a:br>
              <a:rPr lang="en-US" altLang="fr-FR" sz="1600" dirty="0">
                <a:latin typeface="Bienvenue TT" panose="020B0604020202020204" charset="0"/>
              </a:rPr>
            </a:br>
            <a:r>
              <a:rPr lang="en-US" altLang="fr-FR" sz="1600" dirty="0">
                <a:latin typeface="Bienvenue TT" panose="020B0604020202020204" charset="0"/>
                <a:sym typeface="Wingdings" panose="05000000000000000000" pitchFamily="2" charset="2"/>
              </a:rPr>
              <a:t> </a:t>
            </a:r>
            <a:r>
              <a:rPr lang="en-US" altLang="fr-FR" sz="1600" dirty="0">
                <a:latin typeface="Bienvenue TT" panose="020B0604020202020204" charset="0"/>
              </a:rPr>
              <a:t>vocabulary known by the ASR system</a:t>
            </a:r>
          </a:p>
        </p:txBody>
      </p:sp>
      <p:sp>
        <p:nvSpPr>
          <p:cNvPr id="331780" name="Text Box 4"/>
          <p:cNvSpPr txBox="1">
            <a:spLocks noChangeArrowheads="1"/>
          </p:cNvSpPr>
          <p:nvPr/>
        </p:nvSpPr>
        <p:spPr bwMode="auto">
          <a:xfrm>
            <a:off x="833801" y="1694232"/>
            <a:ext cx="120366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dirty="0">
                <a:latin typeface="Bienvenue TT" panose="020B0604020202020204" charset="0"/>
              </a:rPr>
              <a:t>« previous »</a:t>
            </a:r>
          </a:p>
          <a:p>
            <a:pPr algn="ctr"/>
            <a:r>
              <a:rPr lang="en-US" altLang="fr-FR" sz="1600" dirty="0">
                <a:latin typeface="Bienvenue TT" panose="020B0604020202020204" charset="0"/>
              </a:rPr>
              <a:t>« next »</a:t>
            </a:r>
          </a:p>
          <a:p>
            <a:pPr algn="ctr"/>
            <a:r>
              <a:rPr lang="en-US" altLang="fr-FR" sz="1600" dirty="0">
                <a:latin typeface="Bienvenue TT" panose="020B0604020202020204" charset="0"/>
              </a:rPr>
              <a:t>« back »</a:t>
            </a:r>
          </a:p>
          <a:p>
            <a:pPr algn="ctr"/>
            <a:r>
              <a:rPr lang="en-US" altLang="fr-FR" sz="1600" dirty="0">
                <a:latin typeface="Bienvenue TT" panose="020B0604020202020204" charset="0"/>
              </a:rPr>
              <a:t>« cancel »</a:t>
            </a:r>
          </a:p>
        </p:txBody>
      </p:sp>
      <p:sp>
        <p:nvSpPr>
          <p:cNvPr id="331782" name="Text Box 6"/>
          <p:cNvSpPr txBox="1">
            <a:spLocks noChangeArrowheads="1"/>
          </p:cNvSpPr>
          <p:nvPr/>
        </p:nvSpPr>
        <p:spPr bwMode="auto">
          <a:xfrm>
            <a:off x="1529276" y="3390901"/>
            <a:ext cx="12980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i="1" dirty="0">
                <a:latin typeface="Bienvenue TT" panose="020B0604020202020204" charset="0"/>
              </a:rPr>
              <a:t>Uttered word</a:t>
            </a:r>
            <a:br>
              <a:rPr lang="en-US" altLang="fr-FR" sz="1600" i="1" dirty="0">
                <a:latin typeface="Bienvenue TT" panose="020B0604020202020204" charset="0"/>
              </a:rPr>
            </a:br>
            <a:r>
              <a:rPr lang="en-US" altLang="fr-FR" sz="1600" i="1" dirty="0">
                <a:latin typeface="Bienvenue TT" panose="020B0604020202020204" charset="0"/>
              </a:rPr>
              <a:t>(by speaker)</a:t>
            </a:r>
          </a:p>
        </p:txBody>
      </p:sp>
      <p:sp>
        <p:nvSpPr>
          <p:cNvPr id="331783" name="Text Box 7"/>
          <p:cNvSpPr txBox="1">
            <a:spLocks noChangeArrowheads="1"/>
          </p:cNvSpPr>
          <p:nvPr/>
        </p:nvSpPr>
        <p:spPr bwMode="auto">
          <a:xfrm>
            <a:off x="4083570" y="3390901"/>
            <a:ext cx="15967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i="1" dirty="0">
                <a:latin typeface="Bienvenue TT" panose="020B0604020202020204" charset="0"/>
              </a:rPr>
              <a:t>Recognized word</a:t>
            </a:r>
            <a:br>
              <a:rPr lang="en-US" altLang="fr-FR" sz="1600" i="1" dirty="0">
                <a:latin typeface="Bienvenue TT" panose="020B0604020202020204" charset="0"/>
              </a:rPr>
            </a:br>
            <a:r>
              <a:rPr lang="en-US" altLang="fr-FR" sz="1600" i="1" dirty="0">
                <a:latin typeface="Bienvenue TT" panose="020B0604020202020204" charset="0"/>
              </a:rPr>
              <a:t>(by ASR system) </a:t>
            </a:r>
          </a:p>
        </p:txBody>
      </p:sp>
      <p:sp>
        <p:nvSpPr>
          <p:cNvPr id="331784" name="Text Box 8"/>
          <p:cNvSpPr txBox="1">
            <a:spLocks noChangeArrowheads="1"/>
          </p:cNvSpPr>
          <p:nvPr/>
        </p:nvSpPr>
        <p:spPr bwMode="auto">
          <a:xfrm>
            <a:off x="6539730" y="3516924"/>
            <a:ext cx="12804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b="1" i="1" dirty="0">
                <a:solidFill>
                  <a:srgbClr val="C00000"/>
                </a:solidFill>
                <a:latin typeface="Bienvenue TT" panose="020B0604020202020204" charset="0"/>
              </a:rPr>
              <a:t>Type of error</a:t>
            </a:r>
          </a:p>
        </p:txBody>
      </p:sp>
      <p:sp>
        <p:nvSpPr>
          <p:cNvPr id="331785" name="AutoShape 9"/>
          <p:cNvSpPr>
            <a:spLocks noChangeArrowheads="1"/>
          </p:cNvSpPr>
          <p:nvPr/>
        </p:nvSpPr>
        <p:spPr bwMode="auto">
          <a:xfrm rot="4254215">
            <a:off x="4032554" y="667139"/>
            <a:ext cx="353629" cy="3767641"/>
          </a:xfrm>
          <a:prstGeom prst="curvedRightArrow">
            <a:avLst>
              <a:gd name="adj1" fmla="val 170600"/>
              <a:gd name="adj2" fmla="val 341200"/>
              <a:gd name="adj3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31787" name="Text Box 11"/>
          <p:cNvSpPr txBox="1">
            <a:spLocks noChangeArrowheads="1"/>
          </p:cNvSpPr>
          <p:nvPr/>
        </p:nvSpPr>
        <p:spPr bwMode="auto">
          <a:xfrm>
            <a:off x="1704901" y="4154367"/>
            <a:ext cx="9467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« </a:t>
            </a:r>
            <a:r>
              <a:rPr lang="en-US" altLang="fr-FR" sz="1600" dirty="0">
                <a:latin typeface="Bienvenue TT" panose="020B0604020202020204" charset="0"/>
              </a:rPr>
              <a:t> next </a:t>
            </a:r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 »</a:t>
            </a:r>
          </a:p>
        </p:txBody>
      </p:sp>
      <p:sp>
        <p:nvSpPr>
          <p:cNvPr id="331788" name="Text Box 12"/>
          <p:cNvSpPr txBox="1">
            <a:spLocks noChangeArrowheads="1"/>
          </p:cNvSpPr>
          <p:nvPr/>
        </p:nvSpPr>
        <p:spPr bwMode="auto">
          <a:xfrm>
            <a:off x="4306291" y="4154367"/>
            <a:ext cx="11512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« </a:t>
            </a:r>
            <a:r>
              <a:rPr lang="en-US" altLang="fr-FR" sz="1600" dirty="0">
                <a:latin typeface="Bienvenue TT" panose="020B0604020202020204" charset="0"/>
              </a:rPr>
              <a:t> cancel </a:t>
            </a:r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 »</a:t>
            </a:r>
          </a:p>
        </p:txBody>
      </p:sp>
      <p:sp>
        <p:nvSpPr>
          <p:cNvPr id="331789" name="Text Box 13"/>
          <p:cNvSpPr txBox="1">
            <a:spLocks noChangeArrowheads="1"/>
          </p:cNvSpPr>
          <p:nvPr/>
        </p:nvSpPr>
        <p:spPr bwMode="auto">
          <a:xfrm>
            <a:off x="6582722" y="4154367"/>
            <a:ext cx="11944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>
                <a:solidFill>
                  <a:srgbClr val="FF6600"/>
                </a:solidFill>
                <a:latin typeface="Bienvenue TT" panose="020B0604020202020204" charset="0"/>
              </a:rPr>
              <a:t>Substitution</a:t>
            </a:r>
          </a:p>
        </p:txBody>
      </p:sp>
      <p:sp>
        <p:nvSpPr>
          <p:cNvPr id="331791" name="Text Box 15"/>
          <p:cNvSpPr txBox="1">
            <a:spLocks noChangeArrowheads="1"/>
          </p:cNvSpPr>
          <p:nvPr/>
        </p:nvSpPr>
        <p:spPr bwMode="auto">
          <a:xfrm>
            <a:off x="1042156" y="4592516"/>
            <a:ext cx="227228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« erase »</a:t>
            </a:r>
            <a:b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</a:br>
            <a:r>
              <a:rPr lang="en-US" altLang="fr-FR" sz="1600" i="1" dirty="0">
                <a:solidFill>
                  <a:srgbClr val="333399"/>
                </a:solidFill>
                <a:latin typeface="Bienvenue TT" panose="020B0604020202020204" charset="0"/>
              </a:rPr>
              <a:t>(out-of-vocabulary word)</a:t>
            </a:r>
            <a:endParaRPr lang="en-US" altLang="fr-FR" sz="1600" dirty="0">
              <a:solidFill>
                <a:srgbClr val="333399"/>
              </a:solidFill>
              <a:latin typeface="Bienvenue TT" panose="020B0604020202020204" charset="0"/>
            </a:endParaRPr>
          </a:p>
        </p:txBody>
      </p:sp>
      <p:sp>
        <p:nvSpPr>
          <p:cNvPr id="331792" name="Text Box 16"/>
          <p:cNvSpPr txBox="1">
            <a:spLocks noChangeArrowheads="1"/>
          </p:cNvSpPr>
          <p:nvPr/>
        </p:nvSpPr>
        <p:spPr bwMode="auto">
          <a:xfrm>
            <a:off x="4421707" y="4705351"/>
            <a:ext cx="9204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« </a:t>
            </a:r>
            <a:r>
              <a:rPr lang="en-US" altLang="fr-FR" sz="1600" dirty="0">
                <a:latin typeface="Bienvenue TT" panose="020B0604020202020204" charset="0"/>
              </a:rPr>
              <a:t> back</a:t>
            </a:r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 »</a:t>
            </a:r>
          </a:p>
        </p:txBody>
      </p:sp>
      <p:sp>
        <p:nvSpPr>
          <p:cNvPr id="331793" name="Text Box 17"/>
          <p:cNvSpPr txBox="1">
            <a:spLocks noChangeArrowheads="1"/>
          </p:cNvSpPr>
          <p:nvPr/>
        </p:nvSpPr>
        <p:spPr bwMode="auto">
          <a:xfrm>
            <a:off x="6617476" y="4705351"/>
            <a:ext cx="11249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 dirty="0">
                <a:solidFill>
                  <a:srgbClr val="FF6600"/>
                </a:solidFill>
                <a:latin typeface="Bienvenue TT" panose="020B0604020202020204" charset="0"/>
              </a:rPr>
              <a:t>False alarm</a:t>
            </a:r>
          </a:p>
        </p:txBody>
      </p:sp>
      <p:sp>
        <p:nvSpPr>
          <p:cNvPr id="331795" name="Text Box 19"/>
          <p:cNvSpPr txBox="1">
            <a:spLocks noChangeArrowheads="1"/>
          </p:cNvSpPr>
          <p:nvPr/>
        </p:nvSpPr>
        <p:spPr bwMode="auto">
          <a:xfrm>
            <a:off x="1694835" y="5914886"/>
            <a:ext cx="9669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« </a:t>
            </a:r>
            <a:r>
              <a:rPr lang="en-US" altLang="fr-FR" sz="1600" dirty="0">
                <a:latin typeface="Bienvenue TT" panose="020B0604020202020204" charset="0"/>
              </a:rPr>
              <a:t> back </a:t>
            </a:r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 »</a:t>
            </a:r>
          </a:p>
        </p:txBody>
      </p:sp>
      <p:sp>
        <p:nvSpPr>
          <p:cNvPr id="331796" name="Text Box 20"/>
          <p:cNvSpPr txBox="1">
            <a:spLocks noChangeArrowheads="1"/>
          </p:cNvSpPr>
          <p:nvPr/>
        </p:nvSpPr>
        <p:spPr bwMode="auto">
          <a:xfrm>
            <a:off x="4244864" y="5796553"/>
            <a:ext cx="12741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--</a:t>
            </a:r>
            <a:b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</a:br>
            <a:r>
              <a:rPr lang="en-US" altLang="fr-FR" sz="1600" i="1" dirty="0">
                <a:solidFill>
                  <a:srgbClr val="333399"/>
                </a:solidFill>
                <a:latin typeface="Bienvenue TT" panose="020B0604020202020204" charset="0"/>
              </a:rPr>
              <a:t>(i.e. rejected)</a:t>
            </a:r>
            <a:endParaRPr lang="en-US" altLang="fr-FR" sz="1600" dirty="0">
              <a:solidFill>
                <a:srgbClr val="333399"/>
              </a:solidFill>
              <a:latin typeface="Bienvenue TT" panose="020B0604020202020204" charset="0"/>
            </a:endParaRPr>
          </a:p>
        </p:txBody>
      </p:sp>
      <p:sp>
        <p:nvSpPr>
          <p:cNvPr id="331797" name="Text Box 21"/>
          <p:cNvSpPr txBox="1">
            <a:spLocks noChangeArrowheads="1"/>
          </p:cNvSpPr>
          <p:nvPr/>
        </p:nvSpPr>
        <p:spPr bwMode="auto">
          <a:xfrm>
            <a:off x="6616417" y="5918001"/>
            <a:ext cx="112704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False reject</a:t>
            </a:r>
          </a:p>
        </p:txBody>
      </p:sp>
      <p:sp>
        <p:nvSpPr>
          <p:cNvPr id="331798" name="Line 22"/>
          <p:cNvSpPr>
            <a:spLocks noChangeShapeType="1"/>
          </p:cNvSpPr>
          <p:nvPr/>
        </p:nvSpPr>
        <p:spPr bwMode="auto">
          <a:xfrm>
            <a:off x="898282" y="4081097"/>
            <a:ext cx="7329854" cy="11723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31799" name="Line 23"/>
          <p:cNvSpPr>
            <a:spLocks noChangeShapeType="1"/>
          </p:cNvSpPr>
          <p:nvPr/>
        </p:nvSpPr>
        <p:spPr bwMode="auto">
          <a:xfrm flipH="1">
            <a:off x="3774831" y="3429000"/>
            <a:ext cx="0" cy="2952328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31800" name="Line 24"/>
          <p:cNvSpPr>
            <a:spLocks noChangeShapeType="1"/>
          </p:cNvSpPr>
          <p:nvPr/>
        </p:nvSpPr>
        <p:spPr bwMode="auto">
          <a:xfrm flipH="1">
            <a:off x="6030298" y="3429000"/>
            <a:ext cx="4156" cy="2952328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31801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fr-FR"/>
              <a:t>Speech recognition errors</a:t>
            </a:r>
            <a:br>
              <a:rPr lang="en-US" altLang="fr-FR"/>
            </a:br>
            <a:r>
              <a:rPr lang="en-US" altLang="fr-FR"/>
              <a:t>(isolated words – vocal commands)</a:t>
            </a:r>
          </a:p>
        </p:txBody>
      </p:sp>
      <p:sp>
        <p:nvSpPr>
          <p:cNvPr id="331802" name="Text Box 26"/>
          <p:cNvSpPr txBox="1">
            <a:spLocks noChangeArrowheads="1"/>
          </p:cNvSpPr>
          <p:nvPr/>
        </p:nvSpPr>
        <p:spPr bwMode="auto">
          <a:xfrm>
            <a:off x="1805441" y="5148481"/>
            <a:ext cx="7457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--</a:t>
            </a:r>
            <a:b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</a:br>
            <a:r>
              <a:rPr lang="en-US" altLang="fr-FR" sz="1600" i="1" dirty="0">
                <a:solidFill>
                  <a:srgbClr val="333399"/>
                </a:solidFill>
                <a:latin typeface="Bienvenue TT" panose="020B0604020202020204" charset="0"/>
              </a:rPr>
              <a:t>(noise)</a:t>
            </a:r>
            <a:endParaRPr lang="en-US" altLang="fr-FR" sz="1600" dirty="0">
              <a:solidFill>
                <a:srgbClr val="333399"/>
              </a:solidFill>
              <a:latin typeface="Bienvenue TT" panose="020B0604020202020204" charset="0"/>
            </a:endParaRPr>
          </a:p>
        </p:txBody>
      </p:sp>
      <p:sp>
        <p:nvSpPr>
          <p:cNvPr id="331803" name="Text Box 27"/>
          <p:cNvSpPr txBox="1">
            <a:spLocks noChangeArrowheads="1"/>
          </p:cNvSpPr>
          <p:nvPr/>
        </p:nvSpPr>
        <p:spPr bwMode="auto">
          <a:xfrm>
            <a:off x="4431774" y="5266814"/>
            <a:ext cx="90031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« </a:t>
            </a:r>
            <a:r>
              <a:rPr lang="en-US" altLang="fr-FR" sz="1600" dirty="0">
                <a:latin typeface="Bienvenue TT" panose="020B0604020202020204" charset="0"/>
              </a:rPr>
              <a:t> next</a:t>
            </a:r>
            <a:r>
              <a:rPr lang="en-US" altLang="fr-FR" sz="1600" dirty="0">
                <a:solidFill>
                  <a:srgbClr val="333399"/>
                </a:solidFill>
                <a:latin typeface="Bienvenue TT" panose="020B0604020202020204" charset="0"/>
              </a:rPr>
              <a:t> »</a:t>
            </a:r>
          </a:p>
        </p:txBody>
      </p:sp>
      <p:sp>
        <p:nvSpPr>
          <p:cNvPr id="331804" name="Text Box 28"/>
          <p:cNvSpPr txBox="1">
            <a:spLocks noChangeArrowheads="1"/>
          </p:cNvSpPr>
          <p:nvPr/>
        </p:nvSpPr>
        <p:spPr bwMode="auto">
          <a:xfrm>
            <a:off x="6617476" y="5266814"/>
            <a:ext cx="11249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 dirty="0">
                <a:solidFill>
                  <a:srgbClr val="FF6600"/>
                </a:solidFill>
                <a:latin typeface="Bienvenue TT" panose="020B0604020202020204" charset="0"/>
              </a:rPr>
              <a:t>False alarm</a:t>
            </a: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899592" y="4561910"/>
            <a:ext cx="7329854" cy="11723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8" name="Line 22"/>
          <p:cNvSpPr>
            <a:spLocks noChangeShapeType="1"/>
          </p:cNvSpPr>
          <p:nvPr/>
        </p:nvSpPr>
        <p:spPr bwMode="auto">
          <a:xfrm>
            <a:off x="900902" y="5182649"/>
            <a:ext cx="7329854" cy="11723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902212" y="5819713"/>
            <a:ext cx="7329854" cy="8807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987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sz="2585"/>
              <a:t>Speech recognition errors</a:t>
            </a:r>
            <a:br>
              <a:rPr lang="en-US" altLang="fr-FR" sz="2585"/>
            </a:br>
            <a:r>
              <a:rPr lang="en-US" altLang="fr-FR" sz="2585"/>
              <a:t>continuous speech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3167" indent="-353167">
              <a:tabLst>
                <a:tab pos="0" algn="l"/>
                <a:tab pos="616943" algn="l"/>
              </a:tabLst>
            </a:pPr>
            <a:endParaRPr lang="en-US" altLang="fr-FR" sz="1600" dirty="0">
              <a:solidFill>
                <a:srgbClr val="FF0000"/>
              </a:solidFill>
            </a:endParaRPr>
          </a:p>
          <a:p>
            <a:pPr marL="353167" indent="-353167">
              <a:tabLst>
                <a:tab pos="0" algn="l"/>
                <a:tab pos="616943" algn="l"/>
              </a:tabLst>
            </a:pPr>
            <a:r>
              <a:rPr lang="en-US" altLang="fr-FR" sz="1600" b="1" dirty="0">
                <a:solidFill>
                  <a:srgbClr val="FF0000"/>
                </a:solidFill>
              </a:rPr>
              <a:t>Substitution</a:t>
            </a:r>
          </a:p>
          <a:p>
            <a:pPr lvl="1" indent="-178781">
              <a:tabLst>
                <a:tab pos="0" algn="l"/>
                <a:tab pos="616943" algn="l"/>
              </a:tabLst>
            </a:pPr>
            <a:r>
              <a:rPr lang="en-US" altLang="fr-FR" dirty="0">
                <a:latin typeface="Courier New" panose="02070309020205020404" pitchFamily="49" charset="0"/>
              </a:rPr>
              <a:t>Ref.  : </a:t>
            </a:r>
            <a:r>
              <a:rPr lang="en-US" altLang="fr-FR" b="1" dirty="0" err="1">
                <a:latin typeface="Courier New" panose="02070309020205020404" pitchFamily="49" charset="0"/>
              </a:rPr>
              <a:t>Lannion</a:t>
            </a:r>
            <a:endParaRPr lang="en-US" altLang="fr-FR" b="1" dirty="0">
              <a:latin typeface="Courier New" panose="02070309020205020404" pitchFamily="49" charset="0"/>
            </a:endParaRPr>
          </a:p>
          <a:p>
            <a:pPr lvl="1" indent="-178781">
              <a:tabLst>
                <a:tab pos="0" algn="l"/>
                <a:tab pos="616943" algn="l"/>
              </a:tabLst>
            </a:pPr>
            <a:r>
              <a:rPr lang="en-US" altLang="fr-FR" dirty="0" err="1">
                <a:latin typeface="Courier New" panose="02070309020205020404" pitchFamily="49" charset="0"/>
              </a:rPr>
              <a:t>Reco</a:t>
            </a:r>
            <a:r>
              <a:rPr lang="en-US" altLang="fr-FR" dirty="0">
                <a:latin typeface="Courier New" panose="02070309020205020404" pitchFamily="49" charset="0"/>
              </a:rPr>
              <a:t>. : </a:t>
            </a:r>
            <a:r>
              <a:rPr lang="en-US" altLang="fr-FR" b="1" dirty="0">
                <a:solidFill>
                  <a:srgbClr val="FF0000"/>
                </a:solidFill>
                <a:latin typeface="Courier New" panose="02070309020205020404" pitchFamily="49" charset="0"/>
              </a:rPr>
              <a:t>Lyon</a:t>
            </a:r>
          </a:p>
          <a:p>
            <a:pPr lvl="1" indent="-178781">
              <a:tabLst>
                <a:tab pos="0" algn="l"/>
                <a:tab pos="616943" algn="l"/>
              </a:tabLst>
            </a:pPr>
            <a:endParaRPr lang="en-US" altLang="fr-FR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marL="353167" indent="-353167">
              <a:tabLst>
                <a:tab pos="0" algn="l"/>
                <a:tab pos="616943" algn="l"/>
              </a:tabLst>
            </a:pPr>
            <a:endParaRPr lang="en-US" altLang="fr-FR" sz="1600" dirty="0">
              <a:solidFill>
                <a:schemeClr val="tx2"/>
              </a:solidFill>
            </a:endParaRPr>
          </a:p>
          <a:p>
            <a:pPr marL="353167" indent="-353167">
              <a:tabLst>
                <a:tab pos="0" algn="l"/>
                <a:tab pos="616943" algn="l"/>
              </a:tabLst>
            </a:pPr>
            <a:r>
              <a:rPr lang="en-US" altLang="fr-FR" sz="1600" b="1" dirty="0">
                <a:solidFill>
                  <a:schemeClr val="tx2"/>
                </a:solidFill>
              </a:rPr>
              <a:t>Insertion</a:t>
            </a:r>
            <a:r>
              <a:rPr lang="en-US" altLang="fr-FR" sz="1600" dirty="0"/>
              <a:t> / </a:t>
            </a:r>
            <a:r>
              <a:rPr lang="en-US" altLang="fr-FR" sz="1600" b="1" dirty="0">
                <a:solidFill>
                  <a:srgbClr val="669933"/>
                </a:solidFill>
              </a:rPr>
              <a:t>Deletion / </a:t>
            </a:r>
            <a:r>
              <a:rPr lang="en-US" altLang="fr-FR" sz="1600" b="1" dirty="0">
                <a:solidFill>
                  <a:srgbClr val="FF0000"/>
                </a:solidFill>
              </a:rPr>
              <a:t>Substitution</a:t>
            </a:r>
            <a:endParaRPr lang="en-US" altLang="fr-FR" sz="1600" b="1" dirty="0">
              <a:solidFill>
                <a:srgbClr val="669933"/>
              </a:solidFill>
            </a:endParaRPr>
          </a:p>
          <a:p>
            <a:pPr lvl="1" indent="-178781">
              <a:tabLst>
                <a:tab pos="0" algn="l"/>
                <a:tab pos="616943" algn="l"/>
              </a:tabLst>
            </a:pPr>
            <a:r>
              <a:rPr lang="en-US" altLang="fr-FR" dirty="0">
                <a:latin typeface="Courier New" panose="02070309020205020404" pitchFamily="49" charset="0"/>
              </a:rPr>
              <a:t>Ref.  :      </a:t>
            </a:r>
            <a:r>
              <a:rPr lang="en-US" altLang="fr-FR" b="1" dirty="0">
                <a:latin typeface="Courier New" panose="02070309020205020404" pitchFamily="49" charset="0"/>
              </a:rPr>
              <a:t>I want to go </a:t>
            </a:r>
            <a:r>
              <a:rPr lang="en-US" altLang="fr-FR" b="1" dirty="0">
                <a:solidFill>
                  <a:srgbClr val="669933"/>
                </a:solidFill>
                <a:latin typeface="Courier New" panose="02070309020205020404" pitchFamily="49" charset="0"/>
              </a:rPr>
              <a:t>to</a:t>
            </a:r>
            <a:r>
              <a:rPr lang="en-US" altLang="fr-FR" b="1" dirty="0">
                <a:latin typeface="Courier New" panose="02070309020205020404" pitchFamily="49" charset="0"/>
              </a:rPr>
              <a:t> Lyon</a:t>
            </a:r>
          </a:p>
          <a:p>
            <a:pPr lvl="1" indent="-178781">
              <a:tabLst>
                <a:tab pos="0" algn="l"/>
                <a:tab pos="616943" algn="l"/>
              </a:tabLst>
            </a:pPr>
            <a:r>
              <a:rPr lang="en-US" altLang="fr-FR" dirty="0" err="1">
                <a:latin typeface="Courier New" panose="02070309020205020404" pitchFamily="49" charset="0"/>
              </a:rPr>
              <a:t>Reco</a:t>
            </a:r>
            <a:r>
              <a:rPr lang="en-US" altLang="fr-FR" dirty="0">
                <a:latin typeface="Courier New" panose="02070309020205020404" pitchFamily="49" charset="0"/>
              </a:rPr>
              <a:t>. : </a:t>
            </a:r>
            <a:r>
              <a:rPr lang="en-US" altLang="fr-FR" b="1" dirty="0">
                <a:solidFill>
                  <a:schemeClr val="tx2"/>
                </a:solidFill>
                <a:latin typeface="Courier New" panose="02070309020205020404" pitchFamily="49" charset="0"/>
              </a:rPr>
              <a:t>well</a:t>
            </a:r>
            <a:r>
              <a:rPr lang="en-US" altLang="fr-FR" dirty="0">
                <a:latin typeface="Courier New" panose="02070309020205020404" pitchFamily="49" charset="0"/>
              </a:rPr>
              <a:t> </a:t>
            </a:r>
            <a:r>
              <a:rPr lang="en-US" altLang="fr-FR" b="1" dirty="0">
                <a:latin typeface="Courier New" panose="02070309020205020404" pitchFamily="49" charset="0"/>
              </a:rPr>
              <a:t>I want to go    </a:t>
            </a:r>
            <a:r>
              <a:rPr lang="en-US" altLang="fr-FR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Lannion</a:t>
            </a:r>
            <a:endParaRPr lang="en-US" altLang="fr-FR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marL="564169" lvl="1" indent="0">
              <a:buNone/>
              <a:tabLst>
                <a:tab pos="0" algn="l"/>
                <a:tab pos="616943" algn="l"/>
              </a:tabLst>
            </a:pPr>
            <a:endParaRPr lang="en-US" altLang="fr-FR" b="1" dirty="0">
              <a:latin typeface="Courier New" panose="02070309020205020404" pitchFamily="49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73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D3E2E-4853-4D45-889B-DBBD5A73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error rates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511423-4F5A-4AC4-9FF9-F6D147E6A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68760"/>
            <a:ext cx="8407322" cy="51616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Estimated after aligning recognized words (word hypotheses) with reference transcription (manual annotation)</a:t>
            </a:r>
          </a:p>
          <a:p>
            <a:endParaRPr lang="en-US" dirty="0"/>
          </a:p>
          <a:p>
            <a:r>
              <a:rPr lang="en-US" dirty="0"/>
              <a:t>Example of alignment result</a:t>
            </a:r>
          </a:p>
          <a:p>
            <a:pPr lvl="1"/>
            <a:r>
              <a:rPr lang="en-US" dirty="0"/>
              <a:t>REF : reference</a:t>
            </a:r>
          </a:p>
          <a:p>
            <a:pPr lvl="1"/>
            <a:r>
              <a:rPr lang="en-US" dirty="0"/>
              <a:t>HYP : results of speech recognition system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Start-time: 382.484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End-time: 395.969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Scores: (#C #S #D #I) 40 0 1 2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REF:  la source de la contamination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n' a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pas encore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été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trouvée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HYP:  la source de la contamination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n' a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pas encore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été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trouvée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Eval:                              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REF: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d'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réunion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d' experts des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vingt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sept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états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 l' Union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HYP: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d'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réunion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d' experts des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vingt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sept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états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 l' union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Eval:                                                                  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REF: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Européenne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contraste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avec les soupçons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portés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 les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autorités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HYP: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européenne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contraste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avec les soupçons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portés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 les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autorités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Eval:                                                               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REF: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sanitaires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allemandes sur des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concombres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espagnols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HYP: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sanitaires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allemandes sur des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concombres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espagnols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Eval: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801130-81D7-4017-A9AA-1F9FBDA0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6557FC-78DA-4A62-8D38-2B96D664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E37989-B381-413D-A35F-941EF4F1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96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56572-C36D-49DF-A495-D2C54AA1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error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7E1BB41-EDA3-48D2-BF27-730487AAA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WER : Word Error Rate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𝑊𝐸𝑅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𝑠𝑢𝑏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𝑤𝑜𝑟𝑑𝑠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Confidence intervals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 Measure the uncertainty on the estimated word error rate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95% confidence interval 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1.96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. (1−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</m:oMath>
                </a14:m>
                <a:r>
                  <a:rPr lang="en-US" dirty="0"/>
                  <a:t> is the word error rate, and N the number of words in the test set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for example</a:t>
                </a:r>
              </a:p>
              <a:p>
                <a:pPr marL="0" indent="0">
                  <a:buNone/>
                </a:pPr>
                <a:r>
                  <a:rPr lang="en-US" dirty="0"/>
                  <a:t>		for a test set of 4000 words, and a word error rate of 8%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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1.96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08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. (1−0.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08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4000</m:t>
                            </m:r>
                          </m:den>
                        </m:f>
                      </m:e>
                    </m:rad>
                    <m:r>
                      <a:rPr lang="en-US" i="1" smtClean="0">
                        <a:latin typeface="Cambria Math" panose="02040503050406030204" pitchFamily="18" charset="0"/>
                      </a:rPr>
                      <m:t>=0.008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	which give a word error rate of 8.0%±0.8%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7E1BB41-EDA3-48D2-BF27-730487AAA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6D906E-031D-4A89-B80F-298D11F7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8B437B-EE8A-41C1-9BA0-EF4882DD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E0307F-4ED5-46A7-863D-63BCBC98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375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measures</a:t>
            </a:r>
            <a:br>
              <a:rPr lang="en-US" dirty="0"/>
            </a:br>
            <a:r>
              <a:rPr lang="en-US" dirty="0"/>
              <a:t>on recognized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contenu 9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Provides and estimation of the reliability of the recognized words</a:t>
                </a:r>
              </a:p>
              <a:p>
                <a:r>
                  <a:rPr lang="en-US" dirty="0"/>
                  <a:t>Many approaches have been investigated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r>
                  <a:rPr lang="en-US" i="1" dirty="0"/>
                  <a:t>A posteriori </a:t>
                </a:r>
                <a:r>
                  <a:rPr lang="en-US" dirty="0"/>
                  <a:t>probability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  <m:sup/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Likelihood ratio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𝑆𝑐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Hypothesis test (correct vs. incorrect)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𝑆𝑐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𝑛𝑐𝑖𝑎𝑡𝑖𝑜𝑛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𝑐𝑖𝑎𝑡𝑖𝑜𝑛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e>
                        </m:acc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Espace réservé du contenu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 </a:t>
            </a:r>
            <a:fld id="{CCD8A327-4A42-4F42-8894-A6F43B7F265B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" name="ZoneTexte 1"/>
          <p:cNvSpPr txBox="1"/>
          <p:nvPr/>
        </p:nvSpPr>
        <p:spPr>
          <a:xfrm>
            <a:off x="7073058" y="2118121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/>
              <a:t>given by the Viterbi</a:t>
            </a:r>
            <a:br>
              <a:rPr lang="en-US" sz="1600" i="1" dirty="0"/>
            </a:br>
            <a:r>
              <a:rPr lang="en-US" sz="1600" i="1" dirty="0"/>
              <a:t>decoding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098705" y="3016098"/>
            <a:ext cx="1806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/>
              <a:t>Approximated from</a:t>
            </a:r>
            <a:br>
              <a:rPr lang="en-US" sz="1600" i="1" dirty="0"/>
            </a:br>
            <a:r>
              <a:rPr lang="en-US" sz="1600" i="1" dirty="0"/>
              <a:t>hypotheses in the</a:t>
            </a:r>
            <a:br>
              <a:rPr lang="en-US" sz="1600" i="1" dirty="0"/>
            </a:br>
            <a:r>
              <a:rPr lang="en-US" sz="1600" i="1" dirty="0"/>
              <a:t>word graph</a:t>
            </a:r>
          </a:p>
        </p:txBody>
      </p:sp>
      <p:cxnSp>
        <p:nvCxnSpPr>
          <p:cNvPr id="4" name="Connecteur droit avec flèche 3"/>
          <p:cNvCxnSpPr>
            <a:stCxn id="2" idx="1"/>
          </p:cNvCxnSpPr>
          <p:nvPr/>
        </p:nvCxnSpPr>
        <p:spPr>
          <a:xfrm flipH="1">
            <a:off x="6199780" y="2410509"/>
            <a:ext cx="873278" cy="351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6" idx="1"/>
          </p:cNvCxnSpPr>
          <p:nvPr/>
        </p:nvCxnSpPr>
        <p:spPr>
          <a:xfrm flipH="1" flipV="1">
            <a:off x="6536537" y="3332911"/>
            <a:ext cx="562168" cy="98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000921" y="4167037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/>
              <a:t>alternative model</a:t>
            </a:r>
            <a:br>
              <a:rPr lang="en-US" sz="1600" i="1" dirty="0"/>
            </a:br>
            <a:r>
              <a:rPr lang="en-US" sz="1600" i="1" dirty="0"/>
              <a:t>(e.g., phoneme loop)</a:t>
            </a:r>
          </a:p>
        </p:txBody>
      </p:sp>
      <p:cxnSp>
        <p:nvCxnSpPr>
          <p:cNvPr id="13" name="Connecteur droit avec flèche 12"/>
          <p:cNvCxnSpPr>
            <a:stCxn id="11" idx="1"/>
          </p:cNvCxnSpPr>
          <p:nvPr/>
        </p:nvCxnSpPr>
        <p:spPr>
          <a:xfrm flipH="1">
            <a:off x="5679284" y="4459425"/>
            <a:ext cx="1321637" cy="14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7902708" y="5628889"/>
            <a:ext cx="985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/>
              <a:t>model for</a:t>
            </a:r>
            <a:br>
              <a:rPr lang="en-US" sz="1600" i="1" dirty="0"/>
            </a:br>
            <a:r>
              <a:rPr lang="en-US" sz="1600" i="1" dirty="0"/>
              <a:t>incorrect</a:t>
            </a:r>
            <a:br>
              <a:rPr lang="en-US" sz="1600" i="1" dirty="0"/>
            </a:br>
            <a:r>
              <a:rPr lang="en-US" sz="1600" i="1" dirty="0"/>
              <a:t>events</a:t>
            </a:r>
          </a:p>
        </p:txBody>
      </p:sp>
      <p:cxnSp>
        <p:nvCxnSpPr>
          <p:cNvPr id="16" name="Connecteur droit avec flèche 15"/>
          <p:cNvCxnSpPr>
            <a:stCxn id="14" idx="1"/>
          </p:cNvCxnSpPr>
          <p:nvPr/>
        </p:nvCxnSpPr>
        <p:spPr>
          <a:xfrm flipH="1" flipV="1">
            <a:off x="7236620" y="5921278"/>
            <a:ext cx="666088" cy="1231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/>
      <p:bldP spid="14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881A6-7AEC-4CD9-8D3E-FF16A010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speech recognition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5AA37-DEDB-4B44-9722-AC5D93F64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268760"/>
            <a:ext cx="8459789" cy="51616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 of English speech recognition output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 err="1"/>
              <a:t>id_of_audio_file</a:t>
            </a:r>
            <a:r>
              <a:rPr lang="en-US" dirty="0"/>
              <a:t>                        canal </a:t>
            </a:r>
            <a:r>
              <a:rPr lang="en-US" dirty="0" err="1"/>
              <a:t>t_start</a:t>
            </a:r>
            <a:r>
              <a:rPr lang="en-US" dirty="0"/>
              <a:t> length  </a:t>
            </a:r>
            <a:r>
              <a:rPr lang="en-US" dirty="0">
                <a:solidFill>
                  <a:srgbClr val="C00000"/>
                </a:solidFill>
              </a:rPr>
              <a:t>word    </a:t>
            </a:r>
            <a:r>
              <a:rPr lang="en-US" dirty="0"/>
              <a:t>confidence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1.77 0.34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donald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0.77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2.14 0.38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0.85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2.58 0.18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0.83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2.76 0.44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threatening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3.20 0.12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3.32 0.25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3.57 0.09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3.66 0.19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3.85 0.24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york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4.09 0.53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0.96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4.62 0.42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5.04 0.12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0.99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5.16 0.58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5.74 0.47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alleging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6.21 0.19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Euronews_eng_AVmedium_zx8MkqjsC3s  A 6.40 0.17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C0CEDE-AD55-4968-BB36-6DC78CC2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EFE3D-0F56-4EE4-860C-D78D2375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990234-C9B8-4DBA-8A09-58EC5DEC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712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Confidence measure and rejection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In vocal interaction context</a:t>
            </a:r>
          </a:p>
          <a:p>
            <a:endParaRPr lang="en-US" dirty="0"/>
          </a:p>
          <a:p>
            <a:r>
              <a:rPr lang="en-US" dirty="0"/>
              <a:t>Comparison of the confidence measure to a decision threshold</a:t>
            </a:r>
          </a:p>
          <a:p>
            <a:pPr lvl="1"/>
            <a:r>
              <a:rPr lang="en-US" dirty="0"/>
              <a:t>Above the threshold</a:t>
            </a:r>
          </a:p>
          <a:p>
            <a:pPr lvl="2"/>
            <a:r>
              <a:rPr lang="en-US" dirty="0"/>
              <a:t>The speech recognition output will be sent and processed by the dialog management system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Below the threshold</a:t>
            </a:r>
          </a:p>
          <a:p>
            <a:pPr lvl="2"/>
            <a:r>
              <a:rPr lang="en-US" dirty="0"/>
              <a:t>The recognized word is considered as « unreliable »</a:t>
            </a:r>
            <a:br>
              <a:rPr lang="en-US" dirty="0"/>
            </a:br>
            <a:r>
              <a:rPr lang="en-US" dirty="0"/>
              <a:t>and is thus not processed further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 Ask for a repetition of the command…</a:t>
            </a:r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225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/>
              <a:t>Setting the decision threshold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15"/>
              </a:lnSpc>
            </a:pPr>
            <a:r>
              <a:rPr lang="en-US" altLang="fr-FR" sz="1662" dirty="0"/>
              <a:t>Adjust the trade-off between</a:t>
            </a:r>
          </a:p>
          <a:p>
            <a:pPr lvl="1"/>
            <a:r>
              <a:rPr lang="en-US" altLang="fr-FR" sz="1477" dirty="0"/>
              <a:t> false rejection </a:t>
            </a:r>
            <a:r>
              <a:rPr lang="en-US" altLang="fr-FR" sz="1292" i="1" dirty="0"/>
              <a:t>(the system reject a word, although it belongs to the ASR vocabulary)</a:t>
            </a:r>
            <a:r>
              <a:rPr lang="en-US" altLang="fr-FR" sz="1292" dirty="0"/>
              <a:t> </a:t>
            </a:r>
          </a:p>
          <a:p>
            <a:pPr lvl="1"/>
            <a:r>
              <a:rPr lang="en-US" altLang="fr-FR" sz="1477" dirty="0"/>
              <a:t> false alarm </a:t>
            </a:r>
            <a:r>
              <a:rPr lang="en-US" altLang="fr-FR" sz="1292" i="1" dirty="0"/>
              <a:t>(for a noise or an out-of-vocabulary word, the system recognize it as a vocabulary</a:t>
            </a:r>
            <a:br>
              <a:rPr lang="en-US" altLang="fr-FR" sz="1292" i="1" dirty="0"/>
            </a:br>
            <a:r>
              <a:rPr lang="en-US" altLang="fr-FR" sz="1292" i="1" dirty="0"/>
              <a:t> word, but does not reject the answer)</a:t>
            </a:r>
            <a:endParaRPr lang="en-US" altLang="fr-FR" sz="1662" i="1" dirty="0"/>
          </a:p>
          <a:p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CCD8A327-4A42-4F42-8894-A6F43B7F265B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  <p:sp>
        <p:nvSpPr>
          <p:cNvPr id="379907" name="Line 3"/>
          <p:cNvSpPr>
            <a:spLocks noChangeShapeType="1"/>
          </p:cNvSpPr>
          <p:nvPr/>
        </p:nvSpPr>
        <p:spPr bwMode="auto">
          <a:xfrm>
            <a:off x="1343758" y="6588369"/>
            <a:ext cx="39565" cy="146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62"/>
          </a:p>
        </p:txBody>
      </p:sp>
      <p:grpSp>
        <p:nvGrpSpPr>
          <p:cNvPr id="379908" name="Group 4"/>
          <p:cNvGrpSpPr>
            <a:grpSpLocks/>
          </p:cNvGrpSpPr>
          <p:nvPr/>
        </p:nvGrpSpPr>
        <p:grpSpPr bwMode="auto">
          <a:xfrm>
            <a:off x="184639" y="2370818"/>
            <a:ext cx="8006865" cy="4004898"/>
            <a:chOff x="126" y="1238"/>
            <a:chExt cx="5464" cy="2733"/>
          </a:xfrm>
        </p:grpSpPr>
        <p:sp>
          <p:nvSpPr>
            <p:cNvPr id="379909" name="Line 5"/>
            <p:cNvSpPr>
              <a:spLocks noChangeShapeType="1"/>
            </p:cNvSpPr>
            <p:nvPr/>
          </p:nvSpPr>
          <p:spPr bwMode="auto">
            <a:xfrm flipV="1">
              <a:off x="126" y="3541"/>
              <a:ext cx="1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62"/>
            </a:p>
          </p:txBody>
        </p:sp>
        <p:grpSp>
          <p:nvGrpSpPr>
            <p:cNvPr id="379910" name="Group 6"/>
            <p:cNvGrpSpPr>
              <a:grpSpLocks/>
            </p:cNvGrpSpPr>
            <p:nvPr/>
          </p:nvGrpSpPr>
          <p:grpSpPr bwMode="auto">
            <a:xfrm>
              <a:off x="577" y="1238"/>
              <a:ext cx="5013" cy="2733"/>
              <a:chOff x="504" y="1182"/>
              <a:chExt cx="5013" cy="2733"/>
            </a:xfrm>
          </p:grpSpPr>
          <p:sp>
            <p:nvSpPr>
              <p:cNvPr id="379911" name="Rectangle 7"/>
              <p:cNvSpPr>
                <a:spLocks noChangeArrowheads="1"/>
              </p:cNvSpPr>
              <p:nvPr/>
            </p:nvSpPr>
            <p:spPr bwMode="auto">
              <a:xfrm>
                <a:off x="886" y="3554"/>
                <a:ext cx="56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1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12" name="Rectangle 8"/>
              <p:cNvSpPr>
                <a:spLocks noChangeArrowheads="1"/>
              </p:cNvSpPr>
              <p:nvPr/>
            </p:nvSpPr>
            <p:spPr bwMode="auto">
              <a:xfrm>
                <a:off x="1564" y="3651"/>
                <a:ext cx="56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2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13" name="Rectangle 9"/>
              <p:cNvSpPr>
                <a:spLocks noChangeArrowheads="1"/>
              </p:cNvSpPr>
              <p:nvPr/>
            </p:nvSpPr>
            <p:spPr bwMode="auto">
              <a:xfrm>
                <a:off x="2464" y="3651"/>
                <a:ext cx="56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5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14" name="Rectangle 10"/>
              <p:cNvSpPr>
                <a:spLocks noChangeArrowheads="1"/>
              </p:cNvSpPr>
              <p:nvPr/>
            </p:nvSpPr>
            <p:spPr bwMode="auto">
              <a:xfrm>
                <a:off x="3117" y="3651"/>
                <a:ext cx="11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10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15" name="Rectangle 11"/>
              <p:cNvSpPr>
                <a:spLocks noChangeArrowheads="1"/>
              </p:cNvSpPr>
              <p:nvPr/>
            </p:nvSpPr>
            <p:spPr bwMode="auto">
              <a:xfrm>
                <a:off x="3798" y="3651"/>
                <a:ext cx="11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20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16" name="Rectangle 12"/>
              <p:cNvSpPr>
                <a:spLocks noChangeArrowheads="1"/>
              </p:cNvSpPr>
              <p:nvPr/>
            </p:nvSpPr>
            <p:spPr bwMode="auto">
              <a:xfrm>
                <a:off x="4696" y="3651"/>
                <a:ext cx="11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50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17" name="Rectangle 13"/>
              <p:cNvSpPr>
                <a:spLocks noChangeArrowheads="1"/>
              </p:cNvSpPr>
              <p:nvPr/>
            </p:nvSpPr>
            <p:spPr bwMode="auto">
              <a:xfrm>
                <a:off x="5350" y="3651"/>
                <a:ext cx="167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100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18" name="Rectangle 14"/>
              <p:cNvSpPr>
                <a:spLocks noChangeArrowheads="1"/>
              </p:cNvSpPr>
              <p:nvPr/>
            </p:nvSpPr>
            <p:spPr bwMode="auto">
              <a:xfrm>
                <a:off x="720" y="3093"/>
                <a:ext cx="139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0,5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19" name="Rectangle 15"/>
              <p:cNvSpPr>
                <a:spLocks noChangeArrowheads="1"/>
              </p:cNvSpPr>
              <p:nvPr/>
            </p:nvSpPr>
            <p:spPr bwMode="auto">
              <a:xfrm>
                <a:off x="801" y="2734"/>
                <a:ext cx="56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1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20" name="Rectangle 16"/>
              <p:cNvSpPr>
                <a:spLocks noChangeArrowheads="1"/>
              </p:cNvSpPr>
              <p:nvPr/>
            </p:nvSpPr>
            <p:spPr bwMode="auto">
              <a:xfrm>
                <a:off x="801" y="2375"/>
                <a:ext cx="56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2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21" name="Rectangle 17"/>
              <p:cNvSpPr>
                <a:spLocks noChangeArrowheads="1"/>
              </p:cNvSpPr>
              <p:nvPr/>
            </p:nvSpPr>
            <p:spPr bwMode="auto">
              <a:xfrm>
                <a:off x="801" y="1900"/>
                <a:ext cx="56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5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22" name="Rectangle 18"/>
              <p:cNvSpPr>
                <a:spLocks noChangeArrowheads="1"/>
              </p:cNvSpPr>
              <p:nvPr/>
            </p:nvSpPr>
            <p:spPr bwMode="auto">
              <a:xfrm>
                <a:off x="748" y="1542"/>
                <a:ext cx="11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10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23" name="Rectangle 19"/>
              <p:cNvSpPr>
                <a:spLocks noChangeArrowheads="1"/>
              </p:cNvSpPr>
              <p:nvPr/>
            </p:nvSpPr>
            <p:spPr bwMode="auto">
              <a:xfrm>
                <a:off x="748" y="1182"/>
                <a:ext cx="11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20</a:t>
                </a:r>
                <a:endParaRPr lang="en-US" altLang="fr-FR" sz="2215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24" name="Freeform 20"/>
              <p:cNvSpPr>
                <a:spLocks/>
              </p:cNvSpPr>
              <p:nvPr/>
            </p:nvSpPr>
            <p:spPr bwMode="auto">
              <a:xfrm>
                <a:off x="1553" y="1526"/>
                <a:ext cx="2605" cy="1890"/>
              </a:xfrm>
              <a:custGeom>
                <a:avLst/>
                <a:gdLst>
                  <a:gd name="T0" fmla="*/ 2605 w 2605"/>
                  <a:gd name="T1" fmla="*/ 1890 h 1890"/>
                  <a:gd name="T2" fmla="*/ 2077 w 2605"/>
                  <a:gd name="T3" fmla="*/ 1400 h 1890"/>
                  <a:gd name="T4" fmla="*/ 1784 w 2605"/>
                  <a:gd name="T5" fmla="*/ 1143 h 1890"/>
                  <a:gd name="T6" fmla="*/ 1628 w 2605"/>
                  <a:gd name="T7" fmla="*/ 1033 h 1890"/>
                  <a:gd name="T8" fmla="*/ 1558 w 2605"/>
                  <a:gd name="T9" fmla="*/ 964 h 1890"/>
                  <a:gd name="T10" fmla="*/ 1528 w 2605"/>
                  <a:gd name="T11" fmla="*/ 930 h 1890"/>
                  <a:gd name="T12" fmla="*/ 1483 w 2605"/>
                  <a:gd name="T13" fmla="*/ 890 h 1890"/>
                  <a:gd name="T14" fmla="*/ 1449 w 2605"/>
                  <a:gd name="T15" fmla="*/ 866 h 1890"/>
                  <a:gd name="T16" fmla="*/ 1412 w 2605"/>
                  <a:gd name="T17" fmla="*/ 827 h 1890"/>
                  <a:gd name="T18" fmla="*/ 1326 w 2605"/>
                  <a:gd name="T19" fmla="*/ 756 h 1890"/>
                  <a:gd name="T20" fmla="*/ 1152 w 2605"/>
                  <a:gd name="T21" fmla="*/ 625 h 1890"/>
                  <a:gd name="T22" fmla="*/ 766 w 2605"/>
                  <a:gd name="T23" fmla="*/ 357 h 1890"/>
                  <a:gd name="T24" fmla="*/ 0 w 2605"/>
                  <a:gd name="T25" fmla="*/ 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5" h="1890">
                    <a:moveTo>
                      <a:pt x="2605" y="1890"/>
                    </a:moveTo>
                    <a:lnTo>
                      <a:pt x="2077" y="1400"/>
                    </a:lnTo>
                    <a:lnTo>
                      <a:pt x="1784" y="1143"/>
                    </a:lnTo>
                    <a:lnTo>
                      <a:pt x="1628" y="1033"/>
                    </a:lnTo>
                    <a:lnTo>
                      <a:pt x="1558" y="964"/>
                    </a:lnTo>
                    <a:lnTo>
                      <a:pt x="1528" y="930"/>
                    </a:lnTo>
                    <a:lnTo>
                      <a:pt x="1483" y="890"/>
                    </a:lnTo>
                    <a:lnTo>
                      <a:pt x="1449" y="866"/>
                    </a:lnTo>
                    <a:lnTo>
                      <a:pt x="1412" y="827"/>
                    </a:lnTo>
                    <a:lnTo>
                      <a:pt x="1326" y="756"/>
                    </a:lnTo>
                    <a:lnTo>
                      <a:pt x="1152" y="625"/>
                    </a:lnTo>
                    <a:lnTo>
                      <a:pt x="766" y="357"/>
                    </a:lnTo>
                    <a:lnTo>
                      <a:pt x="0" y="0"/>
                    </a:lnTo>
                  </a:path>
                </a:pathLst>
              </a:custGeom>
              <a:noFill/>
              <a:ln w="20638" cap="sq">
                <a:solidFill>
                  <a:srgbClr val="000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25" name="Freeform 21"/>
              <p:cNvSpPr>
                <a:spLocks/>
              </p:cNvSpPr>
              <p:nvPr/>
            </p:nvSpPr>
            <p:spPr bwMode="auto">
              <a:xfrm>
                <a:off x="4115" y="3374"/>
                <a:ext cx="86" cy="84"/>
              </a:xfrm>
              <a:custGeom>
                <a:avLst/>
                <a:gdLst>
                  <a:gd name="T0" fmla="*/ 43 w 86"/>
                  <a:gd name="T1" fmla="*/ 84 h 84"/>
                  <a:gd name="T2" fmla="*/ 0 w 86"/>
                  <a:gd name="T3" fmla="*/ 42 h 84"/>
                  <a:gd name="T4" fmla="*/ 43 w 86"/>
                  <a:gd name="T5" fmla="*/ 0 h 84"/>
                  <a:gd name="T6" fmla="*/ 86 w 86"/>
                  <a:gd name="T7" fmla="*/ 42 h 84"/>
                  <a:gd name="T8" fmla="*/ 43 w 8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4">
                    <a:moveTo>
                      <a:pt x="43" y="84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6" y="42"/>
                    </a:lnTo>
                    <a:lnTo>
                      <a:pt x="43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26" name="Freeform 22"/>
              <p:cNvSpPr>
                <a:spLocks/>
              </p:cNvSpPr>
              <p:nvPr/>
            </p:nvSpPr>
            <p:spPr bwMode="auto">
              <a:xfrm>
                <a:off x="3587" y="2884"/>
                <a:ext cx="86" cy="84"/>
              </a:xfrm>
              <a:custGeom>
                <a:avLst/>
                <a:gdLst>
                  <a:gd name="T0" fmla="*/ 43 w 86"/>
                  <a:gd name="T1" fmla="*/ 84 h 84"/>
                  <a:gd name="T2" fmla="*/ 0 w 86"/>
                  <a:gd name="T3" fmla="*/ 42 h 84"/>
                  <a:gd name="T4" fmla="*/ 43 w 86"/>
                  <a:gd name="T5" fmla="*/ 0 h 84"/>
                  <a:gd name="T6" fmla="*/ 86 w 86"/>
                  <a:gd name="T7" fmla="*/ 42 h 84"/>
                  <a:gd name="T8" fmla="*/ 43 w 8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4">
                    <a:moveTo>
                      <a:pt x="43" y="84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6" y="42"/>
                    </a:lnTo>
                    <a:lnTo>
                      <a:pt x="43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27" name="Freeform 23"/>
              <p:cNvSpPr>
                <a:spLocks/>
              </p:cNvSpPr>
              <p:nvPr/>
            </p:nvSpPr>
            <p:spPr bwMode="auto">
              <a:xfrm>
                <a:off x="3294" y="2627"/>
                <a:ext cx="86" cy="84"/>
              </a:xfrm>
              <a:custGeom>
                <a:avLst/>
                <a:gdLst>
                  <a:gd name="T0" fmla="*/ 43 w 86"/>
                  <a:gd name="T1" fmla="*/ 84 h 84"/>
                  <a:gd name="T2" fmla="*/ 0 w 86"/>
                  <a:gd name="T3" fmla="*/ 42 h 84"/>
                  <a:gd name="T4" fmla="*/ 43 w 86"/>
                  <a:gd name="T5" fmla="*/ 0 h 84"/>
                  <a:gd name="T6" fmla="*/ 86 w 86"/>
                  <a:gd name="T7" fmla="*/ 42 h 84"/>
                  <a:gd name="T8" fmla="*/ 43 w 8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4">
                    <a:moveTo>
                      <a:pt x="43" y="84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6" y="42"/>
                    </a:lnTo>
                    <a:lnTo>
                      <a:pt x="43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28" name="Freeform 24"/>
              <p:cNvSpPr>
                <a:spLocks/>
              </p:cNvSpPr>
              <p:nvPr/>
            </p:nvSpPr>
            <p:spPr bwMode="auto">
              <a:xfrm>
                <a:off x="3138" y="2517"/>
                <a:ext cx="86" cy="84"/>
              </a:xfrm>
              <a:custGeom>
                <a:avLst/>
                <a:gdLst>
                  <a:gd name="T0" fmla="*/ 43 w 86"/>
                  <a:gd name="T1" fmla="*/ 84 h 84"/>
                  <a:gd name="T2" fmla="*/ 0 w 86"/>
                  <a:gd name="T3" fmla="*/ 42 h 84"/>
                  <a:gd name="T4" fmla="*/ 43 w 86"/>
                  <a:gd name="T5" fmla="*/ 0 h 84"/>
                  <a:gd name="T6" fmla="*/ 86 w 86"/>
                  <a:gd name="T7" fmla="*/ 42 h 84"/>
                  <a:gd name="T8" fmla="*/ 43 w 8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4">
                    <a:moveTo>
                      <a:pt x="43" y="84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6" y="42"/>
                    </a:lnTo>
                    <a:lnTo>
                      <a:pt x="43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29" name="Freeform 25"/>
              <p:cNvSpPr>
                <a:spLocks/>
              </p:cNvSpPr>
              <p:nvPr/>
            </p:nvSpPr>
            <p:spPr bwMode="auto">
              <a:xfrm>
                <a:off x="3068" y="2448"/>
                <a:ext cx="85" cy="84"/>
              </a:xfrm>
              <a:custGeom>
                <a:avLst/>
                <a:gdLst>
                  <a:gd name="T0" fmla="*/ 43 w 85"/>
                  <a:gd name="T1" fmla="*/ 84 h 84"/>
                  <a:gd name="T2" fmla="*/ 0 w 85"/>
                  <a:gd name="T3" fmla="*/ 42 h 84"/>
                  <a:gd name="T4" fmla="*/ 43 w 85"/>
                  <a:gd name="T5" fmla="*/ 0 h 84"/>
                  <a:gd name="T6" fmla="*/ 85 w 85"/>
                  <a:gd name="T7" fmla="*/ 42 h 84"/>
                  <a:gd name="T8" fmla="*/ 43 w 85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4">
                    <a:moveTo>
                      <a:pt x="43" y="84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5" y="42"/>
                    </a:lnTo>
                    <a:lnTo>
                      <a:pt x="43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30" name="Freeform 26"/>
              <p:cNvSpPr>
                <a:spLocks/>
              </p:cNvSpPr>
              <p:nvPr/>
            </p:nvSpPr>
            <p:spPr bwMode="auto">
              <a:xfrm>
                <a:off x="3038" y="2414"/>
                <a:ext cx="86" cy="84"/>
              </a:xfrm>
              <a:custGeom>
                <a:avLst/>
                <a:gdLst>
                  <a:gd name="T0" fmla="*/ 43 w 86"/>
                  <a:gd name="T1" fmla="*/ 84 h 84"/>
                  <a:gd name="T2" fmla="*/ 0 w 86"/>
                  <a:gd name="T3" fmla="*/ 42 h 84"/>
                  <a:gd name="T4" fmla="*/ 43 w 86"/>
                  <a:gd name="T5" fmla="*/ 0 h 84"/>
                  <a:gd name="T6" fmla="*/ 86 w 86"/>
                  <a:gd name="T7" fmla="*/ 42 h 84"/>
                  <a:gd name="T8" fmla="*/ 43 w 8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4">
                    <a:moveTo>
                      <a:pt x="43" y="84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6" y="42"/>
                    </a:lnTo>
                    <a:lnTo>
                      <a:pt x="43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31" name="Freeform 27"/>
              <p:cNvSpPr>
                <a:spLocks/>
              </p:cNvSpPr>
              <p:nvPr/>
            </p:nvSpPr>
            <p:spPr bwMode="auto">
              <a:xfrm>
                <a:off x="2993" y="2374"/>
                <a:ext cx="86" cy="83"/>
              </a:xfrm>
              <a:custGeom>
                <a:avLst/>
                <a:gdLst>
                  <a:gd name="T0" fmla="*/ 43 w 86"/>
                  <a:gd name="T1" fmla="*/ 83 h 83"/>
                  <a:gd name="T2" fmla="*/ 0 w 86"/>
                  <a:gd name="T3" fmla="*/ 42 h 83"/>
                  <a:gd name="T4" fmla="*/ 43 w 86"/>
                  <a:gd name="T5" fmla="*/ 0 h 83"/>
                  <a:gd name="T6" fmla="*/ 86 w 86"/>
                  <a:gd name="T7" fmla="*/ 42 h 83"/>
                  <a:gd name="T8" fmla="*/ 43 w 86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3">
                    <a:moveTo>
                      <a:pt x="43" y="83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6" y="42"/>
                    </a:lnTo>
                    <a:lnTo>
                      <a:pt x="43" y="83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32" name="Freeform 28"/>
              <p:cNvSpPr>
                <a:spLocks/>
              </p:cNvSpPr>
              <p:nvPr/>
            </p:nvSpPr>
            <p:spPr bwMode="auto">
              <a:xfrm>
                <a:off x="2959" y="2350"/>
                <a:ext cx="86" cy="84"/>
              </a:xfrm>
              <a:custGeom>
                <a:avLst/>
                <a:gdLst>
                  <a:gd name="T0" fmla="*/ 43 w 86"/>
                  <a:gd name="T1" fmla="*/ 84 h 84"/>
                  <a:gd name="T2" fmla="*/ 0 w 86"/>
                  <a:gd name="T3" fmla="*/ 42 h 84"/>
                  <a:gd name="T4" fmla="*/ 43 w 86"/>
                  <a:gd name="T5" fmla="*/ 0 h 84"/>
                  <a:gd name="T6" fmla="*/ 86 w 86"/>
                  <a:gd name="T7" fmla="*/ 42 h 84"/>
                  <a:gd name="T8" fmla="*/ 43 w 8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4">
                    <a:moveTo>
                      <a:pt x="43" y="84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6" y="42"/>
                    </a:lnTo>
                    <a:lnTo>
                      <a:pt x="43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33" name="Freeform 29"/>
              <p:cNvSpPr>
                <a:spLocks/>
              </p:cNvSpPr>
              <p:nvPr/>
            </p:nvSpPr>
            <p:spPr bwMode="auto">
              <a:xfrm>
                <a:off x="2923" y="2311"/>
                <a:ext cx="85" cy="84"/>
              </a:xfrm>
              <a:custGeom>
                <a:avLst/>
                <a:gdLst>
                  <a:gd name="T0" fmla="*/ 42 w 85"/>
                  <a:gd name="T1" fmla="*/ 84 h 84"/>
                  <a:gd name="T2" fmla="*/ 0 w 85"/>
                  <a:gd name="T3" fmla="*/ 42 h 84"/>
                  <a:gd name="T4" fmla="*/ 42 w 85"/>
                  <a:gd name="T5" fmla="*/ 0 h 84"/>
                  <a:gd name="T6" fmla="*/ 85 w 85"/>
                  <a:gd name="T7" fmla="*/ 42 h 84"/>
                  <a:gd name="T8" fmla="*/ 42 w 85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4">
                    <a:moveTo>
                      <a:pt x="42" y="84"/>
                    </a:moveTo>
                    <a:lnTo>
                      <a:pt x="0" y="42"/>
                    </a:lnTo>
                    <a:lnTo>
                      <a:pt x="42" y="0"/>
                    </a:lnTo>
                    <a:lnTo>
                      <a:pt x="85" y="42"/>
                    </a:lnTo>
                    <a:lnTo>
                      <a:pt x="42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34" name="Freeform 30"/>
              <p:cNvSpPr>
                <a:spLocks/>
              </p:cNvSpPr>
              <p:nvPr/>
            </p:nvSpPr>
            <p:spPr bwMode="auto">
              <a:xfrm>
                <a:off x="2837" y="2240"/>
                <a:ext cx="85" cy="84"/>
              </a:xfrm>
              <a:custGeom>
                <a:avLst/>
                <a:gdLst>
                  <a:gd name="T0" fmla="*/ 42 w 85"/>
                  <a:gd name="T1" fmla="*/ 84 h 84"/>
                  <a:gd name="T2" fmla="*/ 0 w 85"/>
                  <a:gd name="T3" fmla="*/ 42 h 84"/>
                  <a:gd name="T4" fmla="*/ 42 w 85"/>
                  <a:gd name="T5" fmla="*/ 0 h 84"/>
                  <a:gd name="T6" fmla="*/ 85 w 85"/>
                  <a:gd name="T7" fmla="*/ 42 h 84"/>
                  <a:gd name="T8" fmla="*/ 42 w 85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4">
                    <a:moveTo>
                      <a:pt x="42" y="84"/>
                    </a:moveTo>
                    <a:lnTo>
                      <a:pt x="0" y="42"/>
                    </a:lnTo>
                    <a:lnTo>
                      <a:pt x="42" y="0"/>
                    </a:lnTo>
                    <a:lnTo>
                      <a:pt x="85" y="42"/>
                    </a:lnTo>
                    <a:lnTo>
                      <a:pt x="42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35" name="Freeform 31"/>
              <p:cNvSpPr>
                <a:spLocks/>
              </p:cNvSpPr>
              <p:nvPr/>
            </p:nvSpPr>
            <p:spPr bwMode="auto">
              <a:xfrm>
                <a:off x="2662" y="2109"/>
                <a:ext cx="86" cy="84"/>
              </a:xfrm>
              <a:custGeom>
                <a:avLst/>
                <a:gdLst>
                  <a:gd name="T0" fmla="*/ 43 w 86"/>
                  <a:gd name="T1" fmla="*/ 84 h 84"/>
                  <a:gd name="T2" fmla="*/ 0 w 86"/>
                  <a:gd name="T3" fmla="*/ 42 h 84"/>
                  <a:gd name="T4" fmla="*/ 43 w 86"/>
                  <a:gd name="T5" fmla="*/ 0 h 84"/>
                  <a:gd name="T6" fmla="*/ 86 w 86"/>
                  <a:gd name="T7" fmla="*/ 42 h 84"/>
                  <a:gd name="T8" fmla="*/ 43 w 8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4">
                    <a:moveTo>
                      <a:pt x="43" y="84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6" y="42"/>
                    </a:lnTo>
                    <a:lnTo>
                      <a:pt x="43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36" name="Freeform 32"/>
              <p:cNvSpPr>
                <a:spLocks/>
              </p:cNvSpPr>
              <p:nvPr/>
            </p:nvSpPr>
            <p:spPr bwMode="auto">
              <a:xfrm>
                <a:off x="2276" y="1841"/>
                <a:ext cx="86" cy="84"/>
              </a:xfrm>
              <a:custGeom>
                <a:avLst/>
                <a:gdLst>
                  <a:gd name="T0" fmla="*/ 43 w 86"/>
                  <a:gd name="T1" fmla="*/ 84 h 84"/>
                  <a:gd name="T2" fmla="*/ 0 w 86"/>
                  <a:gd name="T3" fmla="*/ 42 h 84"/>
                  <a:gd name="T4" fmla="*/ 43 w 86"/>
                  <a:gd name="T5" fmla="*/ 0 h 84"/>
                  <a:gd name="T6" fmla="*/ 86 w 86"/>
                  <a:gd name="T7" fmla="*/ 42 h 84"/>
                  <a:gd name="T8" fmla="*/ 43 w 8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4">
                    <a:moveTo>
                      <a:pt x="43" y="84"/>
                    </a:moveTo>
                    <a:lnTo>
                      <a:pt x="0" y="42"/>
                    </a:lnTo>
                    <a:lnTo>
                      <a:pt x="43" y="0"/>
                    </a:lnTo>
                    <a:lnTo>
                      <a:pt x="86" y="42"/>
                    </a:lnTo>
                    <a:lnTo>
                      <a:pt x="43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37" name="Freeform 33"/>
              <p:cNvSpPr>
                <a:spLocks/>
              </p:cNvSpPr>
              <p:nvPr/>
            </p:nvSpPr>
            <p:spPr bwMode="auto">
              <a:xfrm>
                <a:off x="1511" y="1484"/>
                <a:ext cx="85" cy="83"/>
              </a:xfrm>
              <a:custGeom>
                <a:avLst/>
                <a:gdLst>
                  <a:gd name="T0" fmla="*/ 42 w 85"/>
                  <a:gd name="T1" fmla="*/ 83 h 83"/>
                  <a:gd name="T2" fmla="*/ 0 w 85"/>
                  <a:gd name="T3" fmla="*/ 42 h 83"/>
                  <a:gd name="T4" fmla="*/ 42 w 85"/>
                  <a:gd name="T5" fmla="*/ 0 h 83"/>
                  <a:gd name="T6" fmla="*/ 85 w 85"/>
                  <a:gd name="T7" fmla="*/ 42 h 83"/>
                  <a:gd name="T8" fmla="*/ 42 w 85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3">
                    <a:moveTo>
                      <a:pt x="42" y="83"/>
                    </a:moveTo>
                    <a:lnTo>
                      <a:pt x="0" y="42"/>
                    </a:lnTo>
                    <a:lnTo>
                      <a:pt x="42" y="0"/>
                    </a:lnTo>
                    <a:lnTo>
                      <a:pt x="85" y="42"/>
                    </a:lnTo>
                    <a:lnTo>
                      <a:pt x="42" y="83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38" name="Rectangle 34"/>
              <p:cNvSpPr>
                <a:spLocks noChangeArrowheads="1"/>
              </p:cNvSpPr>
              <p:nvPr/>
            </p:nvSpPr>
            <p:spPr bwMode="auto">
              <a:xfrm>
                <a:off x="1677" y="3747"/>
                <a:ext cx="2336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False rejection rate on all data items</a:t>
                </a:r>
                <a:endParaRPr lang="en-US" altLang="fr-FR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9939" name="Rectangle 35"/>
              <p:cNvSpPr>
                <a:spLocks noChangeArrowheads="1"/>
              </p:cNvSpPr>
              <p:nvPr/>
            </p:nvSpPr>
            <p:spPr bwMode="auto">
              <a:xfrm rot="16200000">
                <a:off x="-239" y="2307"/>
                <a:ext cx="1654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Subst. &amp; false alarms</a:t>
                </a:r>
                <a:endParaRPr lang="en-US" altLang="fr-FR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9940" name="Line 36"/>
              <p:cNvSpPr>
                <a:spLocks noChangeShapeType="1"/>
              </p:cNvSpPr>
              <p:nvPr/>
            </p:nvSpPr>
            <p:spPr bwMode="auto">
              <a:xfrm flipV="1">
                <a:off x="1991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41" name="Line 37"/>
              <p:cNvSpPr>
                <a:spLocks noChangeShapeType="1"/>
              </p:cNvSpPr>
              <p:nvPr/>
            </p:nvSpPr>
            <p:spPr bwMode="auto">
              <a:xfrm flipV="1">
                <a:off x="2273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42" name="Line 38"/>
              <p:cNvSpPr>
                <a:spLocks noChangeShapeType="1"/>
              </p:cNvSpPr>
              <p:nvPr/>
            </p:nvSpPr>
            <p:spPr bwMode="auto">
              <a:xfrm flipV="1">
                <a:off x="2671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43" name="Line 39"/>
              <p:cNvSpPr>
                <a:spLocks noChangeShapeType="1"/>
              </p:cNvSpPr>
              <p:nvPr/>
            </p:nvSpPr>
            <p:spPr bwMode="auto">
              <a:xfrm flipV="1">
                <a:off x="2822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44" name="Line 40"/>
              <p:cNvSpPr>
                <a:spLocks noChangeShapeType="1"/>
              </p:cNvSpPr>
              <p:nvPr/>
            </p:nvSpPr>
            <p:spPr bwMode="auto">
              <a:xfrm flipV="1">
                <a:off x="2953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45" name="Line 41"/>
              <p:cNvSpPr>
                <a:spLocks noChangeShapeType="1"/>
              </p:cNvSpPr>
              <p:nvPr/>
            </p:nvSpPr>
            <p:spPr bwMode="auto">
              <a:xfrm flipV="1">
                <a:off x="3069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46" name="Line 42"/>
              <p:cNvSpPr>
                <a:spLocks noChangeShapeType="1"/>
              </p:cNvSpPr>
              <p:nvPr/>
            </p:nvSpPr>
            <p:spPr bwMode="auto">
              <a:xfrm flipV="1">
                <a:off x="4250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47" name="Line 43"/>
              <p:cNvSpPr>
                <a:spLocks noChangeShapeType="1"/>
              </p:cNvSpPr>
              <p:nvPr/>
            </p:nvSpPr>
            <p:spPr bwMode="auto">
              <a:xfrm flipV="1">
                <a:off x="4532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48" name="Line 44"/>
              <p:cNvSpPr>
                <a:spLocks noChangeShapeType="1"/>
              </p:cNvSpPr>
              <p:nvPr/>
            </p:nvSpPr>
            <p:spPr bwMode="auto">
              <a:xfrm flipV="1">
                <a:off x="4930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49" name="Line 45"/>
              <p:cNvSpPr>
                <a:spLocks noChangeShapeType="1"/>
              </p:cNvSpPr>
              <p:nvPr/>
            </p:nvSpPr>
            <p:spPr bwMode="auto">
              <a:xfrm flipV="1">
                <a:off x="5081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0" name="Line 46"/>
              <p:cNvSpPr>
                <a:spLocks noChangeShapeType="1"/>
              </p:cNvSpPr>
              <p:nvPr/>
            </p:nvSpPr>
            <p:spPr bwMode="auto">
              <a:xfrm flipV="1">
                <a:off x="5212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1" name="Line 47"/>
              <p:cNvSpPr>
                <a:spLocks noChangeShapeType="1"/>
              </p:cNvSpPr>
              <p:nvPr/>
            </p:nvSpPr>
            <p:spPr bwMode="auto">
              <a:xfrm flipV="1">
                <a:off x="5328" y="3632"/>
                <a:ext cx="1" cy="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2" name="Line 48"/>
              <p:cNvSpPr>
                <a:spLocks noChangeShapeType="1"/>
              </p:cNvSpPr>
              <p:nvPr/>
            </p:nvSpPr>
            <p:spPr bwMode="auto">
              <a:xfrm flipV="1">
                <a:off x="914" y="3604"/>
                <a:ext cx="1" cy="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3" name="Line 49"/>
              <p:cNvSpPr>
                <a:spLocks noChangeShapeType="1"/>
              </p:cNvSpPr>
              <p:nvPr/>
            </p:nvSpPr>
            <p:spPr bwMode="auto">
              <a:xfrm flipV="1">
                <a:off x="1593" y="3604"/>
                <a:ext cx="1" cy="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4" name="Line 50"/>
              <p:cNvSpPr>
                <a:spLocks noChangeShapeType="1"/>
              </p:cNvSpPr>
              <p:nvPr/>
            </p:nvSpPr>
            <p:spPr bwMode="auto">
              <a:xfrm flipV="1">
                <a:off x="2492" y="3604"/>
                <a:ext cx="1" cy="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5" name="Line 51"/>
              <p:cNvSpPr>
                <a:spLocks noChangeShapeType="1"/>
              </p:cNvSpPr>
              <p:nvPr/>
            </p:nvSpPr>
            <p:spPr bwMode="auto">
              <a:xfrm flipV="1">
                <a:off x="3173" y="3604"/>
                <a:ext cx="1" cy="4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6" name="Line 52"/>
              <p:cNvSpPr>
                <a:spLocks noChangeShapeType="1"/>
              </p:cNvSpPr>
              <p:nvPr/>
            </p:nvSpPr>
            <p:spPr bwMode="auto">
              <a:xfrm flipV="1">
                <a:off x="3852" y="3604"/>
                <a:ext cx="1" cy="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7" name="Line 53"/>
              <p:cNvSpPr>
                <a:spLocks noChangeShapeType="1"/>
              </p:cNvSpPr>
              <p:nvPr/>
            </p:nvSpPr>
            <p:spPr bwMode="auto">
              <a:xfrm flipV="1">
                <a:off x="4751" y="3604"/>
                <a:ext cx="1" cy="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8" name="Line 54"/>
              <p:cNvSpPr>
                <a:spLocks noChangeShapeType="1"/>
              </p:cNvSpPr>
              <p:nvPr/>
            </p:nvSpPr>
            <p:spPr bwMode="auto">
              <a:xfrm flipV="1">
                <a:off x="5432" y="3604"/>
                <a:ext cx="1" cy="5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59" name="Line 55"/>
              <p:cNvSpPr>
                <a:spLocks noChangeShapeType="1"/>
              </p:cNvSpPr>
              <p:nvPr/>
            </p:nvSpPr>
            <p:spPr bwMode="auto">
              <a:xfrm>
                <a:off x="914" y="3565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0" name="Line 56"/>
              <p:cNvSpPr>
                <a:spLocks noChangeShapeType="1"/>
              </p:cNvSpPr>
              <p:nvPr/>
            </p:nvSpPr>
            <p:spPr bwMode="auto">
              <a:xfrm>
                <a:off x="914" y="3416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1" name="Line 57"/>
              <p:cNvSpPr>
                <a:spLocks noChangeShapeType="1"/>
              </p:cNvSpPr>
              <p:nvPr/>
            </p:nvSpPr>
            <p:spPr bwMode="auto">
              <a:xfrm>
                <a:off x="914" y="3206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2" name="Line 58"/>
              <p:cNvSpPr>
                <a:spLocks noChangeShapeType="1"/>
              </p:cNvSpPr>
              <p:nvPr/>
            </p:nvSpPr>
            <p:spPr bwMode="auto">
              <a:xfrm>
                <a:off x="914" y="3126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3" name="Line 59"/>
              <p:cNvSpPr>
                <a:spLocks noChangeShapeType="1"/>
              </p:cNvSpPr>
              <p:nvPr/>
            </p:nvSpPr>
            <p:spPr bwMode="auto">
              <a:xfrm>
                <a:off x="914" y="3057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4" name="Line 60"/>
              <p:cNvSpPr>
                <a:spLocks noChangeShapeType="1"/>
              </p:cNvSpPr>
              <p:nvPr/>
            </p:nvSpPr>
            <p:spPr bwMode="auto">
              <a:xfrm>
                <a:off x="914" y="2996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5" name="Line 61"/>
              <p:cNvSpPr>
                <a:spLocks noChangeShapeType="1"/>
              </p:cNvSpPr>
              <p:nvPr/>
            </p:nvSpPr>
            <p:spPr bwMode="auto">
              <a:xfrm>
                <a:off x="914" y="2372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6" name="Line 62"/>
              <p:cNvSpPr>
                <a:spLocks noChangeShapeType="1"/>
              </p:cNvSpPr>
              <p:nvPr/>
            </p:nvSpPr>
            <p:spPr bwMode="auto">
              <a:xfrm>
                <a:off x="914" y="2223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7" name="Line 63"/>
              <p:cNvSpPr>
                <a:spLocks noChangeShapeType="1"/>
              </p:cNvSpPr>
              <p:nvPr/>
            </p:nvSpPr>
            <p:spPr bwMode="auto">
              <a:xfrm>
                <a:off x="914" y="2013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8" name="Line 64"/>
              <p:cNvSpPr>
                <a:spLocks noChangeShapeType="1"/>
              </p:cNvSpPr>
              <p:nvPr/>
            </p:nvSpPr>
            <p:spPr bwMode="auto">
              <a:xfrm>
                <a:off x="914" y="1934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69" name="Line 65"/>
              <p:cNvSpPr>
                <a:spLocks noChangeShapeType="1"/>
              </p:cNvSpPr>
              <p:nvPr/>
            </p:nvSpPr>
            <p:spPr bwMode="auto">
              <a:xfrm>
                <a:off x="914" y="1864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0" name="Line 66"/>
              <p:cNvSpPr>
                <a:spLocks noChangeShapeType="1"/>
              </p:cNvSpPr>
              <p:nvPr/>
            </p:nvSpPr>
            <p:spPr bwMode="auto">
              <a:xfrm>
                <a:off x="914" y="1803"/>
                <a:ext cx="2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1" name="Line 67"/>
              <p:cNvSpPr>
                <a:spLocks noChangeShapeType="1"/>
              </p:cNvSpPr>
              <p:nvPr/>
            </p:nvSpPr>
            <p:spPr bwMode="auto">
              <a:xfrm>
                <a:off x="914" y="3300"/>
                <a:ext cx="5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2" name="Line 68"/>
              <p:cNvSpPr>
                <a:spLocks noChangeShapeType="1"/>
              </p:cNvSpPr>
              <p:nvPr/>
            </p:nvSpPr>
            <p:spPr bwMode="auto">
              <a:xfrm>
                <a:off x="914" y="2941"/>
                <a:ext cx="5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3" name="Line 69"/>
              <p:cNvSpPr>
                <a:spLocks noChangeShapeType="1"/>
              </p:cNvSpPr>
              <p:nvPr/>
            </p:nvSpPr>
            <p:spPr bwMode="auto">
              <a:xfrm>
                <a:off x="914" y="2582"/>
                <a:ext cx="5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4" name="Line 70"/>
              <p:cNvSpPr>
                <a:spLocks noChangeShapeType="1"/>
              </p:cNvSpPr>
              <p:nvPr/>
            </p:nvSpPr>
            <p:spPr bwMode="auto">
              <a:xfrm>
                <a:off x="914" y="2107"/>
                <a:ext cx="5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5" name="Line 71"/>
              <p:cNvSpPr>
                <a:spLocks noChangeShapeType="1"/>
              </p:cNvSpPr>
              <p:nvPr/>
            </p:nvSpPr>
            <p:spPr bwMode="auto">
              <a:xfrm>
                <a:off x="914" y="1748"/>
                <a:ext cx="5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6" name="Line 72"/>
              <p:cNvSpPr>
                <a:spLocks noChangeShapeType="1"/>
              </p:cNvSpPr>
              <p:nvPr/>
            </p:nvSpPr>
            <p:spPr bwMode="auto">
              <a:xfrm>
                <a:off x="914" y="1389"/>
                <a:ext cx="5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7" name="Rectangle 73"/>
              <p:cNvSpPr>
                <a:spLocks noChangeArrowheads="1"/>
              </p:cNvSpPr>
              <p:nvPr/>
            </p:nvSpPr>
            <p:spPr bwMode="auto">
              <a:xfrm>
                <a:off x="917" y="1277"/>
                <a:ext cx="4512" cy="237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8" name="Rectangle 74"/>
              <p:cNvSpPr>
                <a:spLocks noChangeArrowheads="1"/>
              </p:cNvSpPr>
              <p:nvPr/>
            </p:nvSpPr>
            <p:spPr bwMode="auto">
              <a:xfrm>
                <a:off x="4295" y="1827"/>
                <a:ext cx="1042" cy="528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79" name="Line 75"/>
              <p:cNvSpPr>
                <a:spLocks noChangeShapeType="1"/>
              </p:cNvSpPr>
              <p:nvPr/>
            </p:nvSpPr>
            <p:spPr bwMode="auto">
              <a:xfrm>
                <a:off x="4653" y="2259"/>
                <a:ext cx="300" cy="1"/>
              </a:xfrm>
              <a:prstGeom prst="line">
                <a:avLst/>
              </a:prstGeom>
              <a:noFill/>
              <a:ln w="20638" cap="sq">
                <a:solidFill>
                  <a:srgbClr val="000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80" name="Freeform 76"/>
              <p:cNvSpPr>
                <a:spLocks/>
              </p:cNvSpPr>
              <p:nvPr/>
            </p:nvSpPr>
            <p:spPr bwMode="auto">
              <a:xfrm>
                <a:off x="4749" y="2211"/>
                <a:ext cx="85" cy="84"/>
              </a:xfrm>
              <a:custGeom>
                <a:avLst/>
                <a:gdLst>
                  <a:gd name="T0" fmla="*/ 42 w 85"/>
                  <a:gd name="T1" fmla="*/ 84 h 84"/>
                  <a:gd name="T2" fmla="*/ 0 w 85"/>
                  <a:gd name="T3" fmla="*/ 42 h 84"/>
                  <a:gd name="T4" fmla="*/ 42 w 85"/>
                  <a:gd name="T5" fmla="*/ 0 h 84"/>
                  <a:gd name="T6" fmla="*/ 85 w 85"/>
                  <a:gd name="T7" fmla="*/ 42 h 84"/>
                  <a:gd name="T8" fmla="*/ 42 w 85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4">
                    <a:moveTo>
                      <a:pt x="42" y="84"/>
                    </a:moveTo>
                    <a:lnTo>
                      <a:pt x="0" y="42"/>
                    </a:lnTo>
                    <a:lnTo>
                      <a:pt x="42" y="0"/>
                    </a:lnTo>
                    <a:lnTo>
                      <a:pt x="85" y="42"/>
                    </a:lnTo>
                    <a:lnTo>
                      <a:pt x="42" y="84"/>
                    </a:lnTo>
                  </a:path>
                </a:pathLst>
              </a:custGeom>
              <a:noFill/>
              <a:ln w="0">
                <a:solidFill>
                  <a:srgbClr val="000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9981" name="Rectangle 77"/>
              <p:cNvSpPr>
                <a:spLocks noChangeArrowheads="1"/>
              </p:cNvSpPr>
              <p:nvPr/>
            </p:nvSpPr>
            <p:spPr bwMode="auto">
              <a:xfrm>
                <a:off x="4534" y="1887"/>
                <a:ext cx="524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 dirty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Training on </a:t>
                </a:r>
                <a:endParaRPr lang="en-US" altLang="fr-FR" sz="2215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82" name="Rectangle 78"/>
              <p:cNvSpPr>
                <a:spLocks noChangeArrowheads="1"/>
              </p:cNvSpPr>
              <p:nvPr/>
            </p:nvSpPr>
            <p:spPr bwMode="auto">
              <a:xfrm>
                <a:off x="4464" y="2036"/>
                <a:ext cx="665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571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7145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286000" defTabSz="7620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7432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32004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657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41148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fr-FR" sz="1385" dirty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laboratory data</a:t>
                </a:r>
                <a:endParaRPr lang="en-US" altLang="fr-FR" sz="2215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983" name="Rectangle 79"/>
              <p:cNvSpPr>
                <a:spLocks noChangeArrowheads="1"/>
              </p:cNvSpPr>
              <p:nvPr/>
            </p:nvSpPr>
            <p:spPr bwMode="auto">
              <a:xfrm>
                <a:off x="3687" y="1296"/>
                <a:ext cx="1743" cy="3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4992" tIns="42497" rIns="84992" bIns="42497">
                <a:spAutoFit/>
              </a:bodyPr>
              <a:lstStyle/>
              <a:p>
                <a:pPr eaLnBrk="1" hangingPunct="1"/>
                <a:r>
                  <a:rPr lang="en-US" altLang="fr-FR" sz="1600" i="1" dirty="0">
                    <a:latin typeface="Arial" panose="020B0604020202020204" pitchFamily="34" charset="0"/>
                  </a:rPr>
                  <a:t>Curve obtained by varying</a:t>
                </a:r>
                <a:br>
                  <a:rPr lang="en-US" altLang="fr-FR" sz="1600" i="1" dirty="0">
                    <a:latin typeface="Arial" panose="020B0604020202020204" pitchFamily="34" charset="0"/>
                  </a:rPr>
                </a:br>
                <a:r>
                  <a:rPr lang="en-US" altLang="fr-FR" sz="1600" i="1" dirty="0">
                    <a:latin typeface="Arial" panose="020B0604020202020204" pitchFamily="34" charset="0"/>
                  </a:rPr>
                  <a:t>the decision threshold</a:t>
                </a:r>
              </a:p>
            </p:txBody>
          </p:sp>
          <p:grpSp>
            <p:nvGrpSpPr>
              <p:cNvPr id="379984" name="Group 80"/>
              <p:cNvGrpSpPr>
                <a:grpSpLocks/>
              </p:cNvGrpSpPr>
              <p:nvPr/>
            </p:nvGrpSpPr>
            <p:grpSpPr bwMode="auto">
              <a:xfrm>
                <a:off x="3693" y="2883"/>
                <a:ext cx="780" cy="672"/>
                <a:chOff x="3840" y="2832"/>
                <a:chExt cx="780" cy="672"/>
              </a:xfrm>
            </p:grpSpPr>
            <p:sp>
              <p:nvSpPr>
                <p:cNvPr id="379985" name="Text Box 81"/>
                <p:cNvSpPr txBox="1">
                  <a:spLocks noChangeArrowheads="1"/>
                </p:cNvSpPr>
                <p:nvPr/>
              </p:nvSpPr>
              <p:spPr bwMode="auto">
                <a:xfrm rot="2585113">
                  <a:off x="3899" y="3020"/>
                  <a:ext cx="721" cy="1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571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714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286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7432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32004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657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41148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en-US" altLang="fr-FR" sz="1292" dirty="0">
                      <a:solidFill>
                        <a:srgbClr val="C00000"/>
                      </a:solidFill>
                      <a:latin typeface="Arial" panose="020B0604020202020204" pitchFamily="34" charset="0"/>
                    </a:rPr>
                    <a:t>Favor reject</a:t>
                  </a:r>
                </a:p>
              </p:txBody>
            </p:sp>
            <p:sp>
              <p:nvSpPr>
                <p:cNvPr id="379986" name="Line 82"/>
                <p:cNvSpPr>
                  <a:spLocks noChangeShapeType="1"/>
                </p:cNvSpPr>
                <p:nvPr/>
              </p:nvSpPr>
              <p:spPr bwMode="auto">
                <a:xfrm>
                  <a:off x="3840" y="2832"/>
                  <a:ext cx="720" cy="6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62"/>
                </a:p>
              </p:txBody>
            </p:sp>
          </p:grpSp>
          <p:grpSp>
            <p:nvGrpSpPr>
              <p:cNvPr id="379987" name="Group 83"/>
              <p:cNvGrpSpPr>
                <a:grpSpLocks/>
              </p:cNvGrpSpPr>
              <p:nvPr/>
            </p:nvGrpSpPr>
            <p:grpSpPr bwMode="auto">
              <a:xfrm>
                <a:off x="1485" y="1443"/>
                <a:ext cx="999" cy="432"/>
                <a:chOff x="1488" y="1296"/>
                <a:chExt cx="999" cy="432"/>
              </a:xfrm>
            </p:grpSpPr>
            <p:sp>
              <p:nvSpPr>
                <p:cNvPr id="379988" name="Text Box 84"/>
                <p:cNvSpPr txBox="1">
                  <a:spLocks noChangeArrowheads="1"/>
                </p:cNvSpPr>
                <p:nvPr/>
              </p:nvSpPr>
              <p:spPr bwMode="auto">
                <a:xfrm rot="1464917">
                  <a:off x="1621" y="1362"/>
                  <a:ext cx="866" cy="1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571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7145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286000" defTabSz="7620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7432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32004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6576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4114800" defTabSz="762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en-US" altLang="fr-FR" sz="1292" dirty="0">
                      <a:solidFill>
                        <a:srgbClr val="C00000"/>
                      </a:solidFill>
                      <a:latin typeface="Arial" panose="020B0604020202020204" pitchFamily="34" charset="0"/>
                    </a:rPr>
                    <a:t>Penalize reject</a:t>
                  </a:r>
                </a:p>
              </p:txBody>
            </p:sp>
            <p:sp>
              <p:nvSpPr>
                <p:cNvPr id="379989" name="Line 85"/>
                <p:cNvSpPr>
                  <a:spLocks noChangeShapeType="1"/>
                </p:cNvSpPr>
                <p:nvPr/>
              </p:nvSpPr>
              <p:spPr bwMode="auto">
                <a:xfrm flipH="1" flipV="1">
                  <a:off x="1488" y="1296"/>
                  <a:ext cx="960" cy="4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62"/>
                </a:p>
              </p:txBody>
            </p:sp>
          </p:grpSp>
        </p:grpSp>
        <p:sp>
          <p:nvSpPr>
            <p:cNvPr id="379990" name="Text Box 86"/>
            <p:cNvSpPr txBox="1">
              <a:spLocks noChangeArrowheads="1"/>
            </p:cNvSpPr>
            <p:nvPr/>
          </p:nvSpPr>
          <p:spPr bwMode="auto">
            <a:xfrm>
              <a:off x="3433" y="2408"/>
              <a:ext cx="1910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fr-FR" sz="1662" dirty="0">
                  <a:solidFill>
                    <a:schemeClr val="tx2"/>
                  </a:solidFill>
                  <a:latin typeface="Arial" panose="020B0604020202020204" pitchFamily="34" charset="0"/>
                </a:rPr>
                <a:t>Operating point</a:t>
              </a:r>
            </a:p>
          </p:txBody>
        </p:sp>
        <p:sp>
          <p:nvSpPr>
            <p:cNvPr id="379991" name="Line 87"/>
            <p:cNvSpPr>
              <a:spLocks noChangeShapeType="1"/>
            </p:cNvSpPr>
            <p:nvPr/>
          </p:nvSpPr>
          <p:spPr bwMode="auto">
            <a:xfrm flipH="1" flipV="1">
              <a:off x="3193" y="2456"/>
              <a:ext cx="288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379992" name="Text Box 88"/>
            <p:cNvSpPr txBox="1">
              <a:spLocks noChangeArrowheads="1"/>
            </p:cNvSpPr>
            <p:nvPr/>
          </p:nvSpPr>
          <p:spPr bwMode="auto">
            <a:xfrm>
              <a:off x="4537" y="3268"/>
              <a:ext cx="912" cy="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fr-FR" sz="1292" i="1" dirty="0">
                  <a:latin typeface="Arial" panose="020B0604020202020204" pitchFamily="34" charset="0"/>
                </a:rPr>
                <a:t>The model reject almost everything</a:t>
              </a:r>
            </a:p>
          </p:txBody>
        </p:sp>
        <p:sp>
          <p:nvSpPr>
            <p:cNvPr id="379993" name="Text Box 89"/>
            <p:cNvSpPr txBox="1">
              <a:spLocks noChangeArrowheads="1"/>
            </p:cNvSpPr>
            <p:nvPr/>
          </p:nvSpPr>
          <p:spPr bwMode="auto">
            <a:xfrm>
              <a:off x="1993" y="1352"/>
              <a:ext cx="1584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fr-FR" sz="1292" i="1" dirty="0">
                  <a:latin typeface="Arial" panose="020B0604020202020204" pitchFamily="34" charset="0"/>
                </a:rPr>
                <a:t>The model accept almost</a:t>
              </a:r>
              <a:br>
                <a:rPr lang="en-US" altLang="fr-FR" sz="1292" i="1" dirty="0">
                  <a:latin typeface="Arial" panose="020B0604020202020204" pitchFamily="34" charset="0"/>
                </a:rPr>
              </a:br>
              <a:r>
                <a:rPr lang="en-US" altLang="fr-FR" sz="1292" i="1" dirty="0">
                  <a:latin typeface="Arial" panose="020B0604020202020204" pitchFamily="34" charset="0"/>
                </a:rPr>
                <a:t>everything (including errors)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7286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Impact of a mismatch </a:t>
            </a:r>
            <a:br>
              <a:rPr lang="en-US"/>
            </a:br>
            <a:r>
              <a:rPr lang="en-US"/>
              <a:t>between training and test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WER with respect to telephone network mismatch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WER with respect to gender mismatch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149</a:t>
            </a:fld>
            <a:endParaRPr lang="en-US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694905" y="1641013"/>
          <a:ext cx="4154487" cy="1670052"/>
        </p:xfrm>
        <a:graphic>
          <a:graphicData uri="http://schemas.openxmlformats.org/drawingml/2006/table">
            <a:tbl>
              <a:tblPr/>
              <a:tblGrid>
                <a:gridCol w="98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endParaRPr kumimoji="0" lang="fr-FR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36000" marT="0" marB="0" anchor="ctr"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Modèles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RTC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GSM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Data</a:t>
                      </a:r>
                    </a:p>
                  </a:txBody>
                  <a:tcPr marL="36000" marR="3600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RTC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0,8%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1,9%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GSM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4,7%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1,9%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260162"/>
              </p:ext>
            </p:extLst>
          </p:nvPr>
        </p:nvGraphicFramePr>
        <p:xfrm>
          <a:off x="3699667" y="1642600"/>
          <a:ext cx="5192713" cy="1823594"/>
        </p:xfrm>
        <a:graphic>
          <a:graphicData uri="http://schemas.openxmlformats.org/drawingml/2006/table">
            <a:tbl>
              <a:tblPr/>
              <a:tblGrid>
                <a:gridCol w="98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513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endParaRPr kumimoji="0" lang="fr-FR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36000" marT="0" marB="0" anchor="ctr"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Model </a:t>
                      </a:r>
                      <a:b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(training data)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PSTN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GSM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PSTN</a:t>
                      </a:r>
                      <a:br>
                        <a:rPr kumimoji="0" 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&amp; GSM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Test </a:t>
                      </a:r>
                      <a:b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data</a:t>
                      </a:r>
                    </a:p>
                  </a:txBody>
                  <a:tcPr marL="36000" marR="3600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PSTN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0,8%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1,9%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1,0%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GSM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4,7%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1,9%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2,2%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 Box 56"/>
          <p:cNvSpPr txBox="1">
            <a:spLocks noChangeArrowheads="1"/>
          </p:cNvSpPr>
          <p:nvPr/>
        </p:nvSpPr>
        <p:spPr bwMode="auto">
          <a:xfrm>
            <a:off x="6837680" y="3500774"/>
            <a:ext cx="103393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(digit corpus)</a:t>
            </a:r>
          </a:p>
        </p:txBody>
      </p:sp>
      <p:graphicFrame>
        <p:nvGraphicFramePr>
          <p:cNvPr id="10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51888"/>
              </p:ext>
            </p:extLst>
          </p:nvPr>
        </p:nvGraphicFramePr>
        <p:xfrm>
          <a:off x="4012404" y="4254499"/>
          <a:ext cx="3841750" cy="1794448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388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endParaRPr kumimoji="0" lang="en-US" sz="16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36000" marR="36000" marT="0" marB="0" anchor="ctr" horzOverflow="overflow">
                    <a:lnL cap="flat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en-US" sz="16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Model </a:t>
                      </a:r>
                      <a:br>
                        <a:rPr kumimoji="0" lang="en-US" sz="16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16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(training data)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88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en-US" sz="16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Men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en-US" sz="16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Women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3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en-US" sz="16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Test</a:t>
                      </a:r>
                      <a:br>
                        <a:rPr kumimoji="0" lang="en-US" sz="16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16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data</a:t>
                      </a:r>
                    </a:p>
                  </a:txBody>
                  <a:tcPr marL="36000" marR="3600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en-US" sz="16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Men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en-U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10,7%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358775" algn="dec"/>
                        </a:tabLst>
                      </a:pPr>
                      <a:r>
                        <a:rPr kumimoji="0" lang="en-U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	26,9%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38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en-US" sz="1600" b="0" i="1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Women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0" algn="l"/>
                        </a:tabLst>
                      </a:pPr>
                      <a:r>
                        <a:rPr kumimoji="0" lang="en-U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16,3%</a:t>
                      </a:r>
                    </a:p>
                  </a:txBody>
                  <a:tcPr marL="36000" marR="36000" marT="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3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Pct val="110000"/>
                        <a:buFont typeface="Wingdings" pitchFamily="2" charset="2"/>
                        <a:buNone/>
                        <a:tabLst>
                          <a:tab pos="358775" algn="dec"/>
                        </a:tabLst>
                      </a:pPr>
                      <a:r>
                        <a:rPr kumimoji="0" lang="en-US" sz="16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	8,1%</a:t>
                      </a:r>
                    </a:p>
                  </a:txBody>
                  <a:tcPr marL="36000" marR="3600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37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Speech production</a:t>
            </a:r>
            <a:br>
              <a:rPr lang="fr-FR" dirty="0"/>
            </a:br>
            <a:r>
              <a:rPr lang="fr-FR" dirty="0"/>
              <a:t>(French </a:t>
            </a:r>
            <a:r>
              <a:rPr lang="fr-FR" dirty="0" err="1"/>
              <a:t>example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7" name="X-ray_fil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00" end="1518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5741" y="1846920"/>
            <a:ext cx="3109094" cy="387468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4673613" y="2261674"/>
            <a:ext cx="4056050" cy="2680156"/>
            <a:chOff x="3636256" y="3897052"/>
            <a:chExt cx="3240000" cy="2115196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256" y="3897052"/>
              <a:ext cx="3240000" cy="9919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l_zappe_pas_mal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5112383" y="5448500"/>
              <a:ext cx="287746" cy="563748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4558645" y="4954786"/>
              <a:ext cx="1395221" cy="291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/>
                <a:t>Il zappe pas mal.</a:t>
              </a: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2891015" y="399524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24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14634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 few variability sources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 </a:t>
            </a:r>
            <a:fld id="{CCD8A327-4A42-4F42-8894-A6F43B7F265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1011717" name="AutoShape 5"/>
          <p:cNvSpPr>
            <a:spLocks noChangeAspect="1" noChangeArrowheads="1" noTextEdit="1"/>
          </p:cNvSpPr>
          <p:nvPr/>
        </p:nvSpPr>
        <p:spPr bwMode="auto">
          <a:xfrm>
            <a:off x="176213" y="1128713"/>
            <a:ext cx="8809037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18" name="Rectangle 6"/>
          <p:cNvSpPr>
            <a:spLocks noChangeArrowheads="1"/>
          </p:cNvSpPr>
          <p:nvPr/>
        </p:nvSpPr>
        <p:spPr bwMode="auto">
          <a:xfrm>
            <a:off x="238125" y="1190625"/>
            <a:ext cx="8674100" cy="4867275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19" name="Rectangle 7"/>
          <p:cNvSpPr>
            <a:spLocks noChangeArrowheads="1"/>
          </p:cNvSpPr>
          <p:nvPr/>
        </p:nvSpPr>
        <p:spPr bwMode="auto">
          <a:xfrm>
            <a:off x="873125" y="1409700"/>
            <a:ext cx="6069013" cy="402431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0" name="Line 8"/>
          <p:cNvSpPr>
            <a:spLocks noChangeShapeType="1"/>
          </p:cNvSpPr>
          <p:nvPr/>
        </p:nvSpPr>
        <p:spPr bwMode="auto">
          <a:xfrm>
            <a:off x="873125" y="4089400"/>
            <a:ext cx="6069013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1" name="Line 9"/>
          <p:cNvSpPr>
            <a:spLocks noChangeShapeType="1"/>
          </p:cNvSpPr>
          <p:nvPr/>
        </p:nvSpPr>
        <p:spPr bwMode="auto">
          <a:xfrm>
            <a:off x="873125" y="2755900"/>
            <a:ext cx="6069013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2" name="Line 10"/>
          <p:cNvSpPr>
            <a:spLocks noChangeShapeType="1"/>
          </p:cNvSpPr>
          <p:nvPr/>
        </p:nvSpPr>
        <p:spPr bwMode="auto">
          <a:xfrm>
            <a:off x="873125" y="1409700"/>
            <a:ext cx="6069013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3" name="Rectangle 11"/>
          <p:cNvSpPr>
            <a:spLocks noChangeArrowheads="1"/>
          </p:cNvSpPr>
          <p:nvPr/>
        </p:nvSpPr>
        <p:spPr bwMode="auto">
          <a:xfrm>
            <a:off x="873125" y="1409700"/>
            <a:ext cx="6069013" cy="4024313"/>
          </a:xfrm>
          <a:prstGeom prst="rect">
            <a:avLst/>
          </a:prstGeom>
          <a:noFill/>
          <a:ln w="1270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4" name="Line 12"/>
          <p:cNvSpPr>
            <a:spLocks noChangeShapeType="1"/>
          </p:cNvSpPr>
          <p:nvPr/>
        </p:nvSpPr>
        <p:spPr bwMode="auto">
          <a:xfrm>
            <a:off x="873125" y="1409700"/>
            <a:ext cx="0" cy="40243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5" name="Line 13"/>
          <p:cNvSpPr>
            <a:spLocks noChangeShapeType="1"/>
          </p:cNvSpPr>
          <p:nvPr/>
        </p:nvSpPr>
        <p:spPr bwMode="auto">
          <a:xfrm>
            <a:off x="823913" y="5434013"/>
            <a:ext cx="492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6" name="Line 14"/>
          <p:cNvSpPr>
            <a:spLocks noChangeShapeType="1"/>
          </p:cNvSpPr>
          <p:nvPr/>
        </p:nvSpPr>
        <p:spPr bwMode="auto">
          <a:xfrm>
            <a:off x="823913" y="4089400"/>
            <a:ext cx="492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7" name="Line 15"/>
          <p:cNvSpPr>
            <a:spLocks noChangeShapeType="1"/>
          </p:cNvSpPr>
          <p:nvPr/>
        </p:nvSpPr>
        <p:spPr bwMode="auto">
          <a:xfrm>
            <a:off x="823913" y="2755900"/>
            <a:ext cx="492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8" name="Line 16"/>
          <p:cNvSpPr>
            <a:spLocks noChangeShapeType="1"/>
          </p:cNvSpPr>
          <p:nvPr/>
        </p:nvSpPr>
        <p:spPr bwMode="auto">
          <a:xfrm>
            <a:off x="823913" y="1409700"/>
            <a:ext cx="492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29" name="Line 17"/>
          <p:cNvSpPr>
            <a:spLocks noChangeShapeType="1"/>
          </p:cNvSpPr>
          <p:nvPr/>
        </p:nvSpPr>
        <p:spPr bwMode="auto">
          <a:xfrm>
            <a:off x="873125" y="5434013"/>
            <a:ext cx="6069013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30" name="Line 18"/>
          <p:cNvSpPr>
            <a:spLocks noChangeShapeType="1"/>
          </p:cNvSpPr>
          <p:nvPr/>
        </p:nvSpPr>
        <p:spPr bwMode="auto">
          <a:xfrm flipV="1">
            <a:off x="873125" y="5434013"/>
            <a:ext cx="0" cy="492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31" name="Line 19"/>
          <p:cNvSpPr>
            <a:spLocks noChangeShapeType="1"/>
          </p:cNvSpPr>
          <p:nvPr/>
        </p:nvSpPr>
        <p:spPr bwMode="auto">
          <a:xfrm flipV="1">
            <a:off x="2892425" y="5434013"/>
            <a:ext cx="0" cy="492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32" name="Line 20"/>
          <p:cNvSpPr>
            <a:spLocks noChangeShapeType="1"/>
          </p:cNvSpPr>
          <p:nvPr/>
        </p:nvSpPr>
        <p:spPr bwMode="auto">
          <a:xfrm flipV="1">
            <a:off x="4922838" y="5434013"/>
            <a:ext cx="0" cy="492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33" name="Line 21"/>
          <p:cNvSpPr>
            <a:spLocks noChangeShapeType="1"/>
          </p:cNvSpPr>
          <p:nvPr/>
        </p:nvSpPr>
        <p:spPr bwMode="auto">
          <a:xfrm flipV="1">
            <a:off x="6942138" y="5434013"/>
            <a:ext cx="0" cy="492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34" name="Freeform 22"/>
          <p:cNvSpPr>
            <a:spLocks/>
          </p:cNvSpPr>
          <p:nvPr/>
        </p:nvSpPr>
        <p:spPr bwMode="auto">
          <a:xfrm>
            <a:off x="5999163" y="1924050"/>
            <a:ext cx="98425" cy="98425"/>
          </a:xfrm>
          <a:custGeom>
            <a:avLst/>
            <a:gdLst/>
            <a:ahLst/>
            <a:cxnLst>
              <a:cxn ang="0">
                <a:pos x="31" y="0"/>
              </a:cxn>
              <a:cxn ang="0">
                <a:pos x="62" y="31"/>
              </a:cxn>
              <a:cxn ang="0">
                <a:pos x="31" y="62"/>
              </a:cxn>
              <a:cxn ang="0">
                <a:pos x="0" y="31"/>
              </a:cxn>
              <a:cxn ang="0">
                <a:pos x="31" y="0"/>
              </a:cxn>
            </a:cxnLst>
            <a:rect l="0" t="0" r="r" b="b"/>
            <a:pathLst>
              <a:path w="62" h="62">
                <a:moveTo>
                  <a:pt x="31" y="0"/>
                </a:moveTo>
                <a:lnTo>
                  <a:pt x="62" y="31"/>
                </a:lnTo>
                <a:lnTo>
                  <a:pt x="31" y="62"/>
                </a:lnTo>
                <a:lnTo>
                  <a:pt x="0" y="31"/>
                </a:lnTo>
                <a:lnTo>
                  <a:pt x="31" y="0"/>
                </a:lnTo>
                <a:close/>
              </a:path>
            </a:pathLst>
          </a:custGeom>
          <a:solidFill>
            <a:srgbClr val="FF99CC"/>
          </a:solidFill>
          <a:ln w="1270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35" name="Rectangle 23"/>
          <p:cNvSpPr>
            <a:spLocks noChangeArrowheads="1"/>
          </p:cNvSpPr>
          <p:nvPr/>
        </p:nvSpPr>
        <p:spPr bwMode="auto">
          <a:xfrm>
            <a:off x="6500813" y="1643063"/>
            <a:ext cx="85725" cy="85725"/>
          </a:xfrm>
          <a:prstGeom prst="rect">
            <a:avLst/>
          </a:prstGeom>
          <a:solidFill>
            <a:srgbClr val="FF99CC"/>
          </a:solidFill>
          <a:ln w="1270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36" name="Freeform 24"/>
          <p:cNvSpPr>
            <a:spLocks/>
          </p:cNvSpPr>
          <p:nvPr/>
        </p:nvSpPr>
        <p:spPr bwMode="auto">
          <a:xfrm>
            <a:off x="2390775" y="4113213"/>
            <a:ext cx="98425" cy="98425"/>
          </a:xfrm>
          <a:custGeom>
            <a:avLst/>
            <a:gdLst/>
            <a:ahLst/>
            <a:cxnLst>
              <a:cxn ang="0">
                <a:pos x="31" y="0"/>
              </a:cxn>
              <a:cxn ang="0">
                <a:pos x="62" y="62"/>
              </a:cxn>
              <a:cxn ang="0">
                <a:pos x="0" y="62"/>
              </a:cxn>
              <a:cxn ang="0">
                <a:pos x="31" y="0"/>
              </a:cxn>
            </a:cxnLst>
            <a:rect l="0" t="0" r="r" b="b"/>
            <a:pathLst>
              <a:path w="62" h="62">
                <a:moveTo>
                  <a:pt x="31" y="0"/>
                </a:moveTo>
                <a:lnTo>
                  <a:pt x="62" y="62"/>
                </a:lnTo>
                <a:lnTo>
                  <a:pt x="0" y="62"/>
                </a:lnTo>
                <a:lnTo>
                  <a:pt x="31" y="0"/>
                </a:lnTo>
                <a:close/>
              </a:path>
            </a:pathLst>
          </a:custGeom>
          <a:solidFill>
            <a:srgbClr val="FF00FF"/>
          </a:solidFill>
          <a:ln w="1270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37" name="Freeform 25"/>
          <p:cNvSpPr>
            <a:spLocks/>
          </p:cNvSpPr>
          <p:nvPr/>
        </p:nvSpPr>
        <p:spPr bwMode="auto">
          <a:xfrm>
            <a:off x="4054475" y="3306763"/>
            <a:ext cx="98425" cy="96837"/>
          </a:xfrm>
          <a:custGeom>
            <a:avLst/>
            <a:gdLst/>
            <a:ahLst/>
            <a:cxnLst>
              <a:cxn ang="0">
                <a:pos x="31" y="0"/>
              </a:cxn>
              <a:cxn ang="0">
                <a:pos x="62" y="30"/>
              </a:cxn>
              <a:cxn ang="0">
                <a:pos x="31" y="61"/>
              </a:cxn>
              <a:cxn ang="0">
                <a:pos x="0" y="30"/>
              </a:cxn>
              <a:cxn ang="0">
                <a:pos x="31" y="0"/>
              </a:cxn>
            </a:cxnLst>
            <a:rect l="0" t="0" r="r" b="b"/>
            <a:pathLst>
              <a:path w="62" h="61">
                <a:moveTo>
                  <a:pt x="31" y="0"/>
                </a:moveTo>
                <a:lnTo>
                  <a:pt x="62" y="30"/>
                </a:lnTo>
                <a:lnTo>
                  <a:pt x="31" y="61"/>
                </a:lnTo>
                <a:lnTo>
                  <a:pt x="0" y="30"/>
                </a:lnTo>
                <a:lnTo>
                  <a:pt x="31" y="0"/>
                </a:lnTo>
                <a:close/>
              </a:path>
            </a:pathLst>
          </a:custGeom>
          <a:solidFill>
            <a:srgbClr val="00CCFF"/>
          </a:solidFill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39" name="Freeform 27"/>
          <p:cNvSpPr>
            <a:spLocks/>
          </p:cNvSpPr>
          <p:nvPr/>
        </p:nvSpPr>
        <p:spPr bwMode="auto">
          <a:xfrm>
            <a:off x="2855913" y="3856038"/>
            <a:ext cx="96837" cy="98425"/>
          </a:xfrm>
          <a:custGeom>
            <a:avLst/>
            <a:gdLst/>
            <a:ahLst/>
            <a:cxnLst>
              <a:cxn ang="0">
                <a:pos x="31" y="0"/>
              </a:cxn>
              <a:cxn ang="0">
                <a:pos x="61" y="62"/>
              </a:cxn>
              <a:cxn ang="0">
                <a:pos x="0" y="62"/>
              </a:cxn>
              <a:cxn ang="0">
                <a:pos x="31" y="0"/>
              </a:cxn>
            </a:cxnLst>
            <a:rect l="0" t="0" r="r" b="b"/>
            <a:pathLst>
              <a:path w="61" h="62">
                <a:moveTo>
                  <a:pt x="31" y="0"/>
                </a:moveTo>
                <a:lnTo>
                  <a:pt x="61" y="62"/>
                </a:lnTo>
                <a:lnTo>
                  <a:pt x="0" y="62"/>
                </a:lnTo>
                <a:lnTo>
                  <a:pt x="31" y="0"/>
                </a:lnTo>
                <a:close/>
              </a:path>
            </a:pathLst>
          </a:custGeom>
          <a:solidFill>
            <a:srgbClr val="0000FF"/>
          </a:solidFill>
          <a:ln w="1270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43" name="Freeform 31"/>
          <p:cNvSpPr>
            <a:spLocks/>
          </p:cNvSpPr>
          <p:nvPr/>
        </p:nvSpPr>
        <p:spPr bwMode="auto">
          <a:xfrm>
            <a:off x="3381375" y="3429000"/>
            <a:ext cx="98425" cy="96838"/>
          </a:xfrm>
          <a:custGeom>
            <a:avLst/>
            <a:gdLst/>
            <a:ahLst/>
            <a:cxnLst>
              <a:cxn ang="0">
                <a:pos x="31" y="0"/>
              </a:cxn>
              <a:cxn ang="0">
                <a:pos x="62" y="61"/>
              </a:cxn>
              <a:cxn ang="0">
                <a:pos x="0" y="61"/>
              </a:cxn>
              <a:cxn ang="0">
                <a:pos x="31" y="0"/>
              </a:cxn>
            </a:cxnLst>
            <a:rect l="0" t="0" r="r" b="b"/>
            <a:pathLst>
              <a:path w="62" h="61">
                <a:moveTo>
                  <a:pt x="31" y="0"/>
                </a:moveTo>
                <a:lnTo>
                  <a:pt x="62" y="61"/>
                </a:lnTo>
                <a:lnTo>
                  <a:pt x="0" y="61"/>
                </a:lnTo>
                <a:lnTo>
                  <a:pt x="31" y="0"/>
                </a:lnTo>
                <a:close/>
              </a:path>
            </a:pathLst>
          </a:custGeom>
          <a:solidFill>
            <a:srgbClr val="008000"/>
          </a:solidFill>
          <a:ln w="1270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46" name="Oval 34"/>
          <p:cNvSpPr>
            <a:spLocks noChangeArrowheads="1"/>
          </p:cNvSpPr>
          <p:nvPr/>
        </p:nvSpPr>
        <p:spPr bwMode="auto">
          <a:xfrm>
            <a:off x="4433888" y="3024188"/>
            <a:ext cx="85725" cy="85725"/>
          </a:xfrm>
          <a:prstGeom prst="ellipse">
            <a:avLst/>
          </a:prstGeom>
          <a:solidFill>
            <a:srgbClr val="FFCC99"/>
          </a:solidFill>
          <a:ln w="127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47" name="Rectangle 35"/>
          <p:cNvSpPr>
            <a:spLocks noChangeArrowheads="1"/>
          </p:cNvSpPr>
          <p:nvPr/>
        </p:nvSpPr>
        <p:spPr bwMode="auto">
          <a:xfrm>
            <a:off x="3198813" y="4003675"/>
            <a:ext cx="85725" cy="85725"/>
          </a:xfrm>
          <a:prstGeom prst="rect">
            <a:avLst/>
          </a:prstGeom>
          <a:solidFill>
            <a:srgbClr val="FFCC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011858" name="Group 146"/>
          <p:cNvGrpSpPr>
            <a:grpSpLocks/>
          </p:cNvGrpSpPr>
          <p:nvPr/>
        </p:nvGrpSpPr>
        <p:grpSpPr bwMode="auto">
          <a:xfrm>
            <a:off x="5192708" y="3465511"/>
            <a:ext cx="552449" cy="819149"/>
            <a:chOff x="3271" y="2263"/>
            <a:chExt cx="348" cy="516"/>
          </a:xfrm>
        </p:grpSpPr>
        <p:sp>
          <p:nvSpPr>
            <p:cNvPr id="1011761" name="Freeform 49"/>
            <p:cNvSpPr>
              <a:spLocks/>
            </p:cNvSpPr>
            <p:nvPr/>
          </p:nvSpPr>
          <p:spPr bwMode="auto">
            <a:xfrm>
              <a:off x="3271" y="2263"/>
              <a:ext cx="61" cy="61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61" y="61"/>
                </a:cxn>
                <a:cxn ang="0">
                  <a:pos x="0" y="61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lnTo>
                    <a:pt x="61" y="61"/>
                  </a:lnTo>
                  <a:lnTo>
                    <a:pt x="0" y="61"/>
                  </a:lnTo>
                  <a:lnTo>
                    <a:pt x="31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72" name="Rectangle 60"/>
            <p:cNvSpPr>
              <a:spLocks noChangeArrowheads="1"/>
            </p:cNvSpPr>
            <p:nvPr/>
          </p:nvSpPr>
          <p:spPr bwMode="auto">
            <a:xfrm rot="2700000">
              <a:off x="3330" y="2491"/>
              <a:ext cx="4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(4 syllables)</a:t>
              </a:r>
              <a:endParaRPr lang="en-US" sz="1200" dirty="0"/>
            </a:p>
          </p:txBody>
        </p:sp>
      </p:grpSp>
      <p:grpSp>
        <p:nvGrpSpPr>
          <p:cNvPr id="1011859" name="Group 147"/>
          <p:cNvGrpSpPr>
            <a:grpSpLocks/>
          </p:cNvGrpSpPr>
          <p:nvPr/>
        </p:nvGrpSpPr>
        <p:grpSpPr bwMode="auto">
          <a:xfrm>
            <a:off x="4849810" y="3624256"/>
            <a:ext cx="723899" cy="1295397"/>
            <a:chOff x="3055" y="2363"/>
            <a:chExt cx="456" cy="816"/>
          </a:xfrm>
        </p:grpSpPr>
        <p:sp>
          <p:nvSpPr>
            <p:cNvPr id="1011762" name="Rectangle 50"/>
            <p:cNvSpPr>
              <a:spLocks noChangeArrowheads="1"/>
            </p:cNvSpPr>
            <p:nvPr/>
          </p:nvSpPr>
          <p:spPr bwMode="auto">
            <a:xfrm>
              <a:off x="3055" y="2363"/>
              <a:ext cx="54" cy="5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73" name="Rectangle 61"/>
            <p:cNvSpPr>
              <a:spLocks noChangeArrowheads="1"/>
            </p:cNvSpPr>
            <p:nvPr/>
          </p:nvSpPr>
          <p:spPr bwMode="auto">
            <a:xfrm rot="2700000">
              <a:off x="3053" y="2721"/>
              <a:ext cx="80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(5 syllables or more)</a:t>
              </a:r>
              <a:endParaRPr lang="en-US" sz="1200" dirty="0"/>
            </a:p>
          </p:txBody>
        </p:sp>
      </p:grpSp>
      <p:sp>
        <p:nvSpPr>
          <p:cNvPr id="1011774" name="Rectangle 62"/>
          <p:cNvSpPr>
            <a:spLocks noChangeArrowheads="1"/>
          </p:cNvSpPr>
          <p:nvPr/>
        </p:nvSpPr>
        <p:spPr bwMode="auto">
          <a:xfrm rot="16200000">
            <a:off x="462747" y="5301441"/>
            <a:ext cx="33021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0,1%</a:t>
            </a:r>
            <a:endParaRPr lang="en-US" dirty="0"/>
          </a:p>
        </p:txBody>
      </p:sp>
      <p:sp>
        <p:nvSpPr>
          <p:cNvPr id="1011775" name="Rectangle 63"/>
          <p:cNvSpPr>
            <a:spLocks noChangeArrowheads="1"/>
          </p:cNvSpPr>
          <p:nvPr/>
        </p:nvSpPr>
        <p:spPr bwMode="auto">
          <a:xfrm rot="16200000">
            <a:off x="526065" y="3957623"/>
            <a:ext cx="203582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1%</a:t>
            </a:r>
            <a:endParaRPr lang="en-US" dirty="0"/>
          </a:p>
        </p:txBody>
      </p:sp>
      <p:sp>
        <p:nvSpPr>
          <p:cNvPr id="1011776" name="Rectangle 64"/>
          <p:cNvSpPr>
            <a:spLocks noChangeArrowheads="1"/>
          </p:cNvSpPr>
          <p:nvPr/>
        </p:nvSpPr>
        <p:spPr bwMode="auto">
          <a:xfrm rot="16200000">
            <a:off x="483586" y="2617772"/>
            <a:ext cx="288541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10%</a:t>
            </a:r>
            <a:endParaRPr lang="en-US" dirty="0"/>
          </a:p>
        </p:txBody>
      </p:sp>
      <p:sp>
        <p:nvSpPr>
          <p:cNvPr id="1011777" name="Rectangle 65"/>
          <p:cNvSpPr>
            <a:spLocks noChangeArrowheads="1"/>
          </p:cNvSpPr>
          <p:nvPr/>
        </p:nvSpPr>
        <p:spPr bwMode="auto">
          <a:xfrm rot="16200000">
            <a:off x="442693" y="1277924"/>
            <a:ext cx="37350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100%</a:t>
            </a:r>
            <a:endParaRPr lang="en-US" dirty="0"/>
          </a:p>
        </p:txBody>
      </p:sp>
      <p:sp>
        <p:nvSpPr>
          <p:cNvPr id="1011778" name="Rectangle 66"/>
          <p:cNvSpPr>
            <a:spLocks noChangeArrowheads="1"/>
          </p:cNvSpPr>
          <p:nvPr/>
        </p:nvSpPr>
        <p:spPr bwMode="auto">
          <a:xfrm>
            <a:off x="728663" y="5568950"/>
            <a:ext cx="33021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0,1%</a:t>
            </a:r>
            <a:endParaRPr lang="en-US" dirty="0"/>
          </a:p>
        </p:txBody>
      </p:sp>
      <p:sp>
        <p:nvSpPr>
          <p:cNvPr id="1011779" name="Rectangle 67"/>
          <p:cNvSpPr>
            <a:spLocks noChangeArrowheads="1"/>
          </p:cNvSpPr>
          <p:nvPr/>
        </p:nvSpPr>
        <p:spPr bwMode="auto">
          <a:xfrm>
            <a:off x="2816225" y="5568950"/>
            <a:ext cx="203582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1%</a:t>
            </a:r>
            <a:endParaRPr lang="en-US" dirty="0"/>
          </a:p>
        </p:txBody>
      </p:sp>
      <p:sp>
        <p:nvSpPr>
          <p:cNvPr id="1011780" name="Rectangle 68"/>
          <p:cNvSpPr>
            <a:spLocks noChangeArrowheads="1"/>
          </p:cNvSpPr>
          <p:nvPr/>
        </p:nvSpPr>
        <p:spPr bwMode="auto">
          <a:xfrm>
            <a:off x="4794250" y="5568950"/>
            <a:ext cx="288541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10%</a:t>
            </a:r>
            <a:endParaRPr lang="en-US" dirty="0"/>
          </a:p>
        </p:txBody>
      </p:sp>
      <p:sp>
        <p:nvSpPr>
          <p:cNvPr id="1011781" name="Rectangle 69"/>
          <p:cNvSpPr>
            <a:spLocks noChangeArrowheads="1"/>
          </p:cNvSpPr>
          <p:nvPr/>
        </p:nvSpPr>
        <p:spPr bwMode="auto">
          <a:xfrm>
            <a:off x="6773863" y="5568950"/>
            <a:ext cx="37350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100%</a:t>
            </a:r>
            <a:endParaRPr lang="en-US" dirty="0"/>
          </a:p>
        </p:txBody>
      </p:sp>
      <p:sp>
        <p:nvSpPr>
          <p:cNvPr id="1011782" name="Rectangle 70"/>
          <p:cNvSpPr>
            <a:spLocks noChangeArrowheads="1"/>
          </p:cNvSpPr>
          <p:nvPr/>
        </p:nvSpPr>
        <p:spPr bwMode="auto">
          <a:xfrm>
            <a:off x="1522413" y="5740400"/>
            <a:ext cx="359130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% occurrences in </a:t>
            </a:r>
            <a:r>
              <a:rPr lang="en-US" sz="1600" b="1" dirty="0">
                <a:solidFill>
                  <a:srgbClr val="3333FF"/>
                </a:solidFill>
              </a:rPr>
              <a:t>correctly recognized data</a:t>
            </a:r>
          </a:p>
        </p:txBody>
      </p:sp>
      <p:sp>
        <p:nvSpPr>
          <p:cNvPr id="1011783" name="Rectangle 71"/>
          <p:cNvSpPr>
            <a:spLocks noChangeArrowheads="1"/>
          </p:cNvSpPr>
          <p:nvPr/>
        </p:nvSpPr>
        <p:spPr bwMode="auto">
          <a:xfrm rot="16200000">
            <a:off x="-1139258" y="3163014"/>
            <a:ext cx="309450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% occurrences in </a:t>
            </a:r>
            <a:r>
              <a:rPr lang="en-US" sz="1600" b="1" dirty="0">
                <a:solidFill>
                  <a:srgbClr val="FF0000"/>
                </a:solidFill>
              </a:rPr>
              <a:t>misrecognized data</a:t>
            </a:r>
          </a:p>
        </p:txBody>
      </p:sp>
      <p:sp>
        <p:nvSpPr>
          <p:cNvPr id="1011784" name="Rectangle 72"/>
          <p:cNvSpPr>
            <a:spLocks noChangeArrowheads="1"/>
          </p:cNvSpPr>
          <p:nvPr/>
        </p:nvSpPr>
        <p:spPr bwMode="auto">
          <a:xfrm>
            <a:off x="7077075" y="1250950"/>
            <a:ext cx="1785938" cy="4733925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011785" name="Freeform 73"/>
          <p:cNvSpPr>
            <a:spLocks/>
          </p:cNvSpPr>
          <p:nvPr/>
        </p:nvSpPr>
        <p:spPr bwMode="auto">
          <a:xfrm>
            <a:off x="7173913" y="1323975"/>
            <a:ext cx="74612" cy="746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23"/>
              </a:cxn>
              <a:cxn ang="0">
                <a:pos x="23" y="47"/>
              </a:cxn>
              <a:cxn ang="0">
                <a:pos x="0" y="23"/>
              </a:cxn>
              <a:cxn ang="0">
                <a:pos x="23" y="0"/>
              </a:cxn>
            </a:cxnLst>
            <a:rect l="0" t="0" r="r" b="b"/>
            <a:pathLst>
              <a:path w="47" h="47">
                <a:moveTo>
                  <a:pt x="23" y="0"/>
                </a:moveTo>
                <a:lnTo>
                  <a:pt x="47" y="23"/>
                </a:lnTo>
                <a:lnTo>
                  <a:pt x="23" y="47"/>
                </a:lnTo>
                <a:lnTo>
                  <a:pt x="0" y="23"/>
                </a:lnTo>
                <a:lnTo>
                  <a:pt x="23" y="0"/>
                </a:lnTo>
                <a:close/>
              </a:path>
            </a:pathLst>
          </a:custGeom>
          <a:solidFill>
            <a:srgbClr val="FF99CC"/>
          </a:solidFill>
          <a:ln w="1270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86" name="Rectangle 74"/>
          <p:cNvSpPr>
            <a:spLocks noChangeArrowheads="1"/>
          </p:cNvSpPr>
          <p:nvPr/>
        </p:nvSpPr>
        <p:spPr bwMode="auto">
          <a:xfrm>
            <a:off x="7321550" y="1274763"/>
            <a:ext cx="26449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Men</a:t>
            </a:r>
            <a:endParaRPr lang="en-US" dirty="0"/>
          </a:p>
        </p:txBody>
      </p:sp>
      <p:sp>
        <p:nvSpPr>
          <p:cNvPr id="1011787" name="Rectangle 75"/>
          <p:cNvSpPr>
            <a:spLocks noChangeArrowheads="1"/>
          </p:cNvSpPr>
          <p:nvPr/>
        </p:nvSpPr>
        <p:spPr bwMode="auto">
          <a:xfrm>
            <a:off x="7173913" y="1544638"/>
            <a:ext cx="61912" cy="61912"/>
          </a:xfrm>
          <a:prstGeom prst="rect">
            <a:avLst/>
          </a:prstGeom>
          <a:solidFill>
            <a:srgbClr val="FF99CC"/>
          </a:solidFill>
          <a:ln w="12700">
            <a:solidFill>
              <a:srgbClr val="FF00FF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88" name="Rectangle 76"/>
          <p:cNvSpPr>
            <a:spLocks noChangeArrowheads="1"/>
          </p:cNvSpPr>
          <p:nvPr/>
        </p:nvSpPr>
        <p:spPr bwMode="auto">
          <a:xfrm>
            <a:off x="7319963" y="1495425"/>
            <a:ext cx="45525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Women</a:t>
            </a:r>
            <a:endParaRPr lang="en-US" dirty="0"/>
          </a:p>
        </p:txBody>
      </p:sp>
      <p:sp>
        <p:nvSpPr>
          <p:cNvPr id="1011789" name="Freeform 77"/>
          <p:cNvSpPr>
            <a:spLocks/>
          </p:cNvSpPr>
          <p:nvPr/>
        </p:nvSpPr>
        <p:spPr bwMode="auto">
          <a:xfrm>
            <a:off x="7173913" y="1776413"/>
            <a:ext cx="74612" cy="74612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47"/>
              </a:cxn>
              <a:cxn ang="0">
                <a:pos x="0" y="47"/>
              </a:cxn>
              <a:cxn ang="0">
                <a:pos x="23" y="0"/>
              </a:cxn>
            </a:cxnLst>
            <a:rect l="0" t="0" r="r" b="b"/>
            <a:pathLst>
              <a:path w="47" h="47">
                <a:moveTo>
                  <a:pt x="23" y="0"/>
                </a:moveTo>
                <a:lnTo>
                  <a:pt x="47" y="47"/>
                </a:lnTo>
                <a:lnTo>
                  <a:pt x="0" y="47"/>
                </a:lnTo>
                <a:lnTo>
                  <a:pt x="23" y="0"/>
                </a:lnTo>
                <a:close/>
              </a:path>
            </a:pathLst>
          </a:custGeom>
          <a:solidFill>
            <a:srgbClr val="FF00FF"/>
          </a:solidFill>
          <a:ln w="12700">
            <a:solidFill>
              <a:srgbClr val="FF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90" name="Rectangle 78"/>
          <p:cNvSpPr>
            <a:spLocks noChangeArrowheads="1"/>
          </p:cNvSpPr>
          <p:nvPr/>
        </p:nvSpPr>
        <p:spPr bwMode="auto">
          <a:xfrm>
            <a:off x="7313613" y="1728788"/>
            <a:ext cx="121026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Children &amp; teenagers</a:t>
            </a:r>
            <a:endParaRPr lang="en-US" dirty="0"/>
          </a:p>
        </p:txBody>
      </p:sp>
      <p:sp>
        <p:nvSpPr>
          <p:cNvPr id="1011791" name="Freeform 79"/>
          <p:cNvSpPr>
            <a:spLocks/>
          </p:cNvSpPr>
          <p:nvPr/>
        </p:nvSpPr>
        <p:spPr bwMode="auto">
          <a:xfrm>
            <a:off x="7173913" y="1997075"/>
            <a:ext cx="74612" cy="7302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23"/>
              </a:cxn>
              <a:cxn ang="0">
                <a:pos x="23" y="46"/>
              </a:cxn>
              <a:cxn ang="0">
                <a:pos x="0" y="23"/>
              </a:cxn>
              <a:cxn ang="0">
                <a:pos x="23" y="0"/>
              </a:cxn>
            </a:cxnLst>
            <a:rect l="0" t="0" r="r" b="b"/>
            <a:pathLst>
              <a:path w="47" h="46">
                <a:moveTo>
                  <a:pt x="23" y="0"/>
                </a:moveTo>
                <a:lnTo>
                  <a:pt x="47" y="23"/>
                </a:lnTo>
                <a:lnTo>
                  <a:pt x="23" y="46"/>
                </a:lnTo>
                <a:lnTo>
                  <a:pt x="0" y="23"/>
                </a:lnTo>
                <a:lnTo>
                  <a:pt x="23" y="0"/>
                </a:lnTo>
                <a:close/>
              </a:path>
            </a:pathLst>
          </a:custGeom>
          <a:solidFill>
            <a:srgbClr val="00CCFF"/>
          </a:solidFill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92" name="Rectangle 80"/>
          <p:cNvSpPr>
            <a:spLocks noChangeArrowheads="1"/>
          </p:cNvSpPr>
          <p:nvPr/>
        </p:nvSpPr>
        <p:spPr bwMode="auto">
          <a:xfrm>
            <a:off x="7307263" y="1947863"/>
            <a:ext cx="99706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Stressed syllables</a:t>
            </a:r>
            <a:endParaRPr lang="en-US" dirty="0"/>
          </a:p>
        </p:txBody>
      </p:sp>
      <p:sp>
        <p:nvSpPr>
          <p:cNvPr id="1011793" name="Rectangle 81"/>
          <p:cNvSpPr>
            <a:spLocks noChangeArrowheads="1"/>
          </p:cNvSpPr>
          <p:nvPr/>
        </p:nvSpPr>
        <p:spPr bwMode="auto">
          <a:xfrm>
            <a:off x="7173913" y="2217738"/>
            <a:ext cx="61912" cy="60325"/>
          </a:xfrm>
          <a:prstGeom prst="rect">
            <a:avLst/>
          </a:prstGeom>
          <a:solidFill>
            <a:srgbClr val="00CCFF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94" name="Rectangle 82"/>
          <p:cNvSpPr>
            <a:spLocks noChangeArrowheads="1"/>
          </p:cNvSpPr>
          <p:nvPr/>
        </p:nvSpPr>
        <p:spPr bwMode="auto">
          <a:xfrm>
            <a:off x="7304088" y="2168525"/>
            <a:ext cx="109645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Syllables separated</a:t>
            </a:r>
            <a:endParaRPr lang="en-US" dirty="0"/>
          </a:p>
        </p:txBody>
      </p:sp>
      <p:sp>
        <p:nvSpPr>
          <p:cNvPr id="1011795" name="Freeform 83"/>
          <p:cNvSpPr>
            <a:spLocks/>
          </p:cNvSpPr>
          <p:nvPr/>
        </p:nvSpPr>
        <p:spPr bwMode="auto">
          <a:xfrm>
            <a:off x="7173913" y="2449513"/>
            <a:ext cx="74612" cy="7302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46"/>
              </a:cxn>
              <a:cxn ang="0">
                <a:pos x="0" y="46"/>
              </a:cxn>
              <a:cxn ang="0">
                <a:pos x="23" y="0"/>
              </a:cxn>
            </a:cxnLst>
            <a:rect l="0" t="0" r="r" b="b"/>
            <a:pathLst>
              <a:path w="47" h="46">
                <a:moveTo>
                  <a:pt x="23" y="0"/>
                </a:moveTo>
                <a:lnTo>
                  <a:pt x="47" y="46"/>
                </a:lnTo>
                <a:lnTo>
                  <a:pt x="0" y="46"/>
                </a:lnTo>
                <a:lnTo>
                  <a:pt x="23" y="0"/>
                </a:lnTo>
                <a:close/>
              </a:path>
            </a:pathLst>
          </a:custGeom>
          <a:solidFill>
            <a:srgbClr val="0000FF"/>
          </a:solidFill>
          <a:ln w="1270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96" name="Rectangle 84"/>
          <p:cNvSpPr>
            <a:spLocks noChangeArrowheads="1"/>
          </p:cNvSpPr>
          <p:nvPr/>
        </p:nvSpPr>
        <p:spPr bwMode="auto">
          <a:xfrm>
            <a:off x="7302500" y="2400300"/>
            <a:ext cx="107080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Slow speaking rate</a:t>
            </a:r>
            <a:endParaRPr lang="en-US" dirty="0"/>
          </a:p>
        </p:txBody>
      </p:sp>
      <p:sp>
        <p:nvSpPr>
          <p:cNvPr id="1011797" name="Rectangle 85"/>
          <p:cNvSpPr>
            <a:spLocks noChangeArrowheads="1"/>
          </p:cNvSpPr>
          <p:nvPr/>
        </p:nvSpPr>
        <p:spPr bwMode="auto">
          <a:xfrm>
            <a:off x="7173913" y="2670175"/>
            <a:ext cx="61912" cy="60325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798" name="Rectangle 86"/>
          <p:cNvSpPr>
            <a:spLocks noChangeArrowheads="1"/>
          </p:cNvSpPr>
          <p:nvPr/>
        </p:nvSpPr>
        <p:spPr bwMode="auto">
          <a:xfrm>
            <a:off x="7305675" y="2620963"/>
            <a:ext cx="10323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Fast speaking rate</a:t>
            </a:r>
            <a:endParaRPr lang="en-US" dirty="0"/>
          </a:p>
        </p:txBody>
      </p:sp>
      <p:sp>
        <p:nvSpPr>
          <p:cNvPr id="1011799" name="Freeform 87"/>
          <p:cNvSpPr>
            <a:spLocks/>
          </p:cNvSpPr>
          <p:nvPr/>
        </p:nvSpPr>
        <p:spPr bwMode="auto">
          <a:xfrm>
            <a:off x="7173913" y="2890838"/>
            <a:ext cx="74612" cy="7302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46"/>
              </a:cxn>
              <a:cxn ang="0">
                <a:pos x="0" y="46"/>
              </a:cxn>
              <a:cxn ang="0">
                <a:pos x="23" y="0"/>
              </a:cxn>
            </a:cxnLst>
            <a:rect l="0" t="0" r="r" b="b"/>
            <a:pathLst>
              <a:path w="47" h="46">
                <a:moveTo>
                  <a:pt x="23" y="0"/>
                </a:moveTo>
                <a:lnTo>
                  <a:pt x="47" y="46"/>
                </a:lnTo>
                <a:lnTo>
                  <a:pt x="0" y="46"/>
                </a:lnTo>
                <a:lnTo>
                  <a:pt x="23" y="0"/>
                </a:lnTo>
                <a:close/>
              </a:path>
            </a:pathLst>
          </a:custGeom>
          <a:solidFill>
            <a:srgbClr val="FFFF00"/>
          </a:solidFill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00" name="Rectangle 88"/>
          <p:cNvSpPr>
            <a:spLocks noChangeArrowheads="1"/>
          </p:cNvSpPr>
          <p:nvPr/>
        </p:nvSpPr>
        <p:spPr bwMode="auto">
          <a:xfrm>
            <a:off x="7305675" y="2841625"/>
            <a:ext cx="91691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Signal saturated</a:t>
            </a:r>
            <a:endParaRPr lang="en-US" dirty="0"/>
          </a:p>
        </p:txBody>
      </p:sp>
      <p:sp>
        <p:nvSpPr>
          <p:cNvPr id="1011801" name="Rectangle 89"/>
          <p:cNvSpPr>
            <a:spLocks noChangeArrowheads="1"/>
          </p:cNvSpPr>
          <p:nvPr/>
        </p:nvSpPr>
        <p:spPr bwMode="auto">
          <a:xfrm>
            <a:off x="7173913" y="3122613"/>
            <a:ext cx="61912" cy="61912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02" name="Rectangle 90"/>
          <p:cNvSpPr>
            <a:spLocks noChangeArrowheads="1"/>
          </p:cNvSpPr>
          <p:nvPr/>
        </p:nvSpPr>
        <p:spPr bwMode="auto">
          <a:xfrm>
            <a:off x="7307263" y="3073400"/>
            <a:ext cx="91852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High signal level</a:t>
            </a:r>
            <a:endParaRPr lang="en-US" dirty="0"/>
          </a:p>
        </p:txBody>
      </p:sp>
      <p:sp>
        <p:nvSpPr>
          <p:cNvPr id="1011803" name="Freeform 91"/>
          <p:cNvSpPr>
            <a:spLocks/>
          </p:cNvSpPr>
          <p:nvPr/>
        </p:nvSpPr>
        <p:spPr bwMode="auto">
          <a:xfrm>
            <a:off x="7173913" y="3343275"/>
            <a:ext cx="74612" cy="7302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46"/>
              </a:cxn>
              <a:cxn ang="0">
                <a:pos x="0" y="46"/>
              </a:cxn>
              <a:cxn ang="0">
                <a:pos x="23" y="0"/>
              </a:cxn>
            </a:cxnLst>
            <a:rect l="0" t="0" r="r" b="b"/>
            <a:pathLst>
              <a:path w="47" h="46">
                <a:moveTo>
                  <a:pt x="23" y="0"/>
                </a:moveTo>
                <a:lnTo>
                  <a:pt x="47" y="46"/>
                </a:lnTo>
                <a:lnTo>
                  <a:pt x="0" y="46"/>
                </a:lnTo>
                <a:lnTo>
                  <a:pt x="23" y="0"/>
                </a:lnTo>
                <a:close/>
              </a:path>
            </a:pathLst>
          </a:custGeom>
          <a:solidFill>
            <a:srgbClr val="008000"/>
          </a:solidFill>
          <a:ln w="1270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04" name="Rectangle 92"/>
          <p:cNvSpPr>
            <a:spLocks noChangeArrowheads="1"/>
          </p:cNvSpPr>
          <p:nvPr/>
        </p:nvSpPr>
        <p:spPr bwMode="auto">
          <a:xfrm>
            <a:off x="7304088" y="3294063"/>
            <a:ext cx="89287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Low signal level</a:t>
            </a:r>
            <a:endParaRPr lang="en-US" dirty="0"/>
          </a:p>
        </p:txBody>
      </p:sp>
      <p:sp>
        <p:nvSpPr>
          <p:cNvPr id="1011805" name="Freeform 93"/>
          <p:cNvSpPr>
            <a:spLocks/>
          </p:cNvSpPr>
          <p:nvPr/>
        </p:nvSpPr>
        <p:spPr bwMode="auto">
          <a:xfrm>
            <a:off x="7173913" y="3562350"/>
            <a:ext cx="74612" cy="74613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47"/>
              </a:cxn>
              <a:cxn ang="0">
                <a:pos x="0" y="47"/>
              </a:cxn>
              <a:cxn ang="0">
                <a:pos x="23" y="0"/>
              </a:cxn>
            </a:cxnLst>
            <a:rect l="0" t="0" r="r" b="b"/>
            <a:pathLst>
              <a:path w="47" h="47">
                <a:moveTo>
                  <a:pt x="23" y="0"/>
                </a:moveTo>
                <a:lnTo>
                  <a:pt x="47" y="47"/>
                </a:lnTo>
                <a:lnTo>
                  <a:pt x="0" y="47"/>
                </a:lnTo>
                <a:lnTo>
                  <a:pt x="23" y="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06" name="Rectangle 94"/>
          <p:cNvSpPr>
            <a:spLocks noChangeArrowheads="1"/>
          </p:cNvSpPr>
          <p:nvPr/>
        </p:nvSpPr>
        <p:spPr bwMode="auto">
          <a:xfrm>
            <a:off x="7304088" y="3514725"/>
            <a:ext cx="112050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Medium level noise</a:t>
            </a:r>
            <a:endParaRPr lang="en-US" dirty="0"/>
          </a:p>
        </p:txBody>
      </p:sp>
      <p:sp>
        <p:nvSpPr>
          <p:cNvPr id="1011807" name="Rectangle 95"/>
          <p:cNvSpPr>
            <a:spLocks noChangeArrowheads="1"/>
          </p:cNvSpPr>
          <p:nvPr/>
        </p:nvSpPr>
        <p:spPr bwMode="auto">
          <a:xfrm>
            <a:off x="7173913" y="3795713"/>
            <a:ext cx="61912" cy="60325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08" name="Rectangle 96"/>
          <p:cNvSpPr>
            <a:spLocks noChangeArrowheads="1"/>
          </p:cNvSpPr>
          <p:nvPr/>
        </p:nvSpPr>
        <p:spPr bwMode="auto">
          <a:xfrm>
            <a:off x="7304088" y="3746500"/>
            <a:ext cx="897682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High level noise</a:t>
            </a:r>
            <a:endParaRPr lang="en-US" dirty="0"/>
          </a:p>
        </p:txBody>
      </p:sp>
      <p:sp>
        <p:nvSpPr>
          <p:cNvPr id="1011809" name="Oval 97"/>
          <p:cNvSpPr>
            <a:spLocks noChangeArrowheads="1"/>
          </p:cNvSpPr>
          <p:nvPr/>
        </p:nvSpPr>
        <p:spPr bwMode="auto">
          <a:xfrm>
            <a:off x="7173913" y="4016375"/>
            <a:ext cx="61912" cy="60325"/>
          </a:xfrm>
          <a:prstGeom prst="ellipse">
            <a:avLst/>
          </a:prstGeom>
          <a:solidFill>
            <a:srgbClr val="FFCC99"/>
          </a:solidFill>
          <a:ln w="127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10" name="Rectangle 98"/>
          <p:cNvSpPr>
            <a:spLocks noChangeArrowheads="1"/>
          </p:cNvSpPr>
          <p:nvPr/>
        </p:nvSpPr>
        <p:spPr bwMode="auto">
          <a:xfrm>
            <a:off x="7297738" y="3967163"/>
            <a:ext cx="130644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Breathing noise before</a:t>
            </a:r>
            <a:endParaRPr lang="en-US" dirty="0"/>
          </a:p>
        </p:txBody>
      </p:sp>
      <p:sp>
        <p:nvSpPr>
          <p:cNvPr id="1011811" name="Rectangle 99"/>
          <p:cNvSpPr>
            <a:spLocks noChangeArrowheads="1"/>
          </p:cNvSpPr>
          <p:nvPr/>
        </p:nvSpPr>
        <p:spPr bwMode="auto">
          <a:xfrm>
            <a:off x="7173913" y="4235450"/>
            <a:ext cx="61912" cy="61913"/>
          </a:xfrm>
          <a:prstGeom prst="rect">
            <a:avLst/>
          </a:prstGeom>
          <a:solidFill>
            <a:srgbClr val="FFCC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12" name="Rectangle 100"/>
          <p:cNvSpPr>
            <a:spLocks noChangeArrowheads="1"/>
          </p:cNvSpPr>
          <p:nvPr/>
        </p:nvSpPr>
        <p:spPr bwMode="auto">
          <a:xfrm>
            <a:off x="7299325" y="4186238"/>
            <a:ext cx="163987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Breath. noise  before &amp; after</a:t>
            </a:r>
            <a:endParaRPr lang="en-US" dirty="0"/>
          </a:p>
        </p:txBody>
      </p:sp>
      <p:sp>
        <p:nvSpPr>
          <p:cNvPr id="1011813" name="Freeform 101"/>
          <p:cNvSpPr>
            <a:spLocks/>
          </p:cNvSpPr>
          <p:nvPr/>
        </p:nvSpPr>
        <p:spPr bwMode="auto">
          <a:xfrm>
            <a:off x="7173913" y="4468813"/>
            <a:ext cx="74612" cy="7302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23"/>
              </a:cxn>
              <a:cxn ang="0">
                <a:pos x="23" y="46"/>
              </a:cxn>
              <a:cxn ang="0">
                <a:pos x="0" y="23"/>
              </a:cxn>
              <a:cxn ang="0">
                <a:pos x="23" y="0"/>
              </a:cxn>
            </a:cxnLst>
            <a:rect l="0" t="0" r="r" b="b"/>
            <a:pathLst>
              <a:path w="47" h="46">
                <a:moveTo>
                  <a:pt x="23" y="0"/>
                </a:moveTo>
                <a:lnTo>
                  <a:pt x="47" y="23"/>
                </a:lnTo>
                <a:lnTo>
                  <a:pt x="23" y="46"/>
                </a:lnTo>
                <a:lnTo>
                  <a:pt x="0" y="23"/>
                </a:lnTo>
                <a:lnTo>
                  <a:pt x="23" y="0"/>
                </a:lnTo>
                <a:close/>
              </a:path>
            </a:pathLst>
          </a:custGeom>
          <a:solidFill>
            <a:srgbClr val="FFCC99"/>
          </a:solidFill>
          <a:ln w="12700">
            <a:solidFill>
              <a:srgbClr val="FF66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14" name="Rectangle 102"/>
          <p:cNvSpPr>
            <a:spLocks noChangeArrowheads="1"/>
          </p:cNvSpPr>
          <p:nvPr/>
        </p:nvSpPr>
        <p:spPr bwMode="auto">
          <a:xfrm>
            <a:off x="7307263" y="4419600"/>
            <a:ext cx="1202252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Breathing noise after</a:t>
            </a:r>
            <a:endParaRPr lang="en-US" dirty="0"/>
          </a:p>
        </p:txBody>
      </p:sp>
      <p:sp>
        <p:nvSpPr>
          <p:cNvPr id="1011815" name="Freeform 103"/>
          <p:cNvSpPr>
            <a:spLocks/>
          </p:cNvSpPr>
          <p:nvPr/>
        </p:nvSpPr>
        <p:spPr bwMode="auto">
          <a:xfrm>
            <a:off x="7173913" y="4687888"/>
            <a:ext cx="74612" cy="74612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23"/>
              </a:cxn>
              <a:cxn ang="0">
                <a:pos x="23" y="47"/>
              </a:cxn>
              <a:cxn ang="0">
                <a:pos x="0" y="23"/>
              </a:cxn>
              <a:cxn ang="0">
                <a:pos x="23" y="0"/>
              </a:cxn>
            </a:cxnLst>
            <a:rect l="0" t="0" r="r" b="b"/>
            <a:pathLst>
              <a:path w="47" h="47">
                <a:moveTo>
                  <a:pt x="23" y="0"/>
                </a:moveTo>
                <a:lnTo>
                  <a:pt x="47" y="23"/>
                </a:lnTo>
                <a:lnTo>
                  <a:pt x="23" y="47"/>
                </a:lnTo>
                <a:lnTo>
                  <a:pt x="0" y="23"/>
                </a:lnTo>
                <a:lnTo>
                  <a:pt x="23" y="0"/>
                </a:lnTo>
                <a:close/>
              </a:path>
            </a:pathLst>
          </a:custGeom>
          <a:solidFill>
            <a:srgbClr val="993300"/>
          </a:solidFill>
          <a:ln w="12700">
            <a:solidFill>
              <a:srgbClr val="9933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16" name="Rectangle 104"/>
          <p:cNvSpPr>
            <a:spLocks noChangeArrowheads="1"/>
          </p:cNvSpPr>
          <p:nvPr/>
        </p:nvSpPr>
        <p:spPr bwMode="auto">
          <a:xfrm>
            <a:off x="7310438" y="4640263"/>
            <a:ext cx="782265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Strong accent</a:t>
            </a:r>
            <a:endParaRPr lang="en-US" dirty="0"/>
          </a:p>
        </p:txBody>
      </p:sp>
      <p:sp>
        <p:nvSpPr>
          <p:cNvPr id="1011817" name="Freeform 105"/>
          <p:cNvSpPr>
            <a:spLocks/>
          </p:cNvSpPr>
          <p:nvPr/>
        </p:nvSpPr>
        <p:spPr bwMode="auto">
          <a:xfrm>
            <a:off x="7173913" y="4908550"/>
            <a:ext cx="74612" cy="7302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23"/>
              </a:cxn>
              <a:cxn ang="0">
                <a:pos x="23" y="46"/>
              </a:cxn>
              <a:cxn ang="0">
                <a:pos x="0" y="23"/>
              </a:cxn>
              <a:cxn ang="0">
                <a:pos x="23" y="0"/>
              </a:cxn>
            </a:cxnLst>
            <a:rect l="0" t="0" r="r" b="b"/>
            <a:pathLst>
              <a:path w="47" h="46">
                <a:moveTo>
                  <a:pt x="23" y="0"/>
                </a:moveTo>
                <a:lnTo>
                  <a:pt x="47" y="23"/>
                </a:lnTo>
                <a:lnTo>
                  <a:pt x="23" y="46"/>
                </a:lnTo>
                <a:lnTo>
                  <a:pt x="0" y="23"/>
                </a:lnTo>
                <a:lnTo>
                  <a:pt x="23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18" name="Rectangle 106"/>
          <p:cNvSpPr>
            <a:spLocks noChangeArrowheads="1"/>
          </p:cNvSpPr>
          <p:nvPr/>
        </p:nvSpPr>
        <p:spPr bwMode="auto">
          <a:xfrm>
            <a:off x="7312025" y="4859338"/>
            <a:ext cx="61715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(1 syllable)</a:t>
            </a:r>
            <a:endParaRPr lang="en-US" dirty="0"/>
          </a:p>
        </p:txBody>
      </p:sp>
      <p:sp>
        <p:nvSpPr>
          <p:cNvPr id="1011819" name="Rectangle 107"/>
          <p:cNvSpPr>
            <a:spLocks noChangeArrowheads="1"/>
          </p:cNvSpPr>
          <p:nvPr/>
        </p:nvSpPr>
        <p:spPr bwMode="auto">
          <a:xfrm>
            <a:off x="7162800" y="5129213"/>
            <a:ext cx="109538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20" name="Line 108"/>
          <p:cNvSpPr>
            <a:spLocks noChangeShapeType="1"/>
          </p:cNvSpPr>
          <p:nvPr/>
        </p:nvSpPr>
        <p:spPr bwMode="auto">
          <a:xfrm flipH="1" flipV="1">
            <a:off x="7173913" y="5140325"/>
            <a:ext cx="36512" cy="38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21" name="Line 109"/>
          <p:cNvSpPr>
            <a:spLocks noChangeShapeType="1"/>
          </p:cNvSpPr>
          <p:nvPr/>
        </p:nvSpPr>
        <p:spPr bwMode="auto">
          <a:xfrm>
            <a:off x="7210425" y="5178425"/>
            <a:ext cx="38100" cy="365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22" name="Line 110"/>
          <p:cNvSpPr>
            <a:spLocks noChangeShapeType="1"/>
          </p:cNvSpPr>
          <p:nvPr/>
        </p:nvSpPr>
        <p:spPr bwMode="auto">
          <a:xfrm flipH="1">
            <a:off x="7173913" y="5178425"/>
            <a:ext cx="36512" cy="365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23" name="Line 111"/>
          <p:cNvSpPr>
            <a:spLocks noChangeShapeType="1"/>
          </p:cNvSpPr>
          <p:nvPr/>
        </p:nvSpPr>
        <p:spPr bwMode="auto">
          <a:xfrm flipV="1">
            <a:off x="7210425" y="5140325"/>
            <a:ext cx="38100" cy="38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24" name="Rectangle 112"/>
          <p:cNvSpPr>
            <a:spLocks noChangeArrowheads="1"/>
          </p:cNvSpPr>
          <p:nvPr/>
        </p:nvSpPr>
        <p:spPr bwMode="auto">
          <a:xfrm>
            <a:off x="7308850" y="5092700"/>
            <a:ext cx="671659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(2 syllables)</a:t>
            </a:r>
            <a:endParaRPr lang="en-US" dirty="0"/>
          </a:p>
        </p:txBody>
      </p:sp>
      <p:sp>
        <p:nvSpPr>
          <p:cNvPr id="1011825" name="Rectangle 113"/>
          <p:cNvSpPr>
            <a:spLocks noChangeArrowheads="1"/>
          </p:cNvSpPr>
          <p:nvPr/>
        </p:nvSpPr>
        <p:spPr bwMode="auto">
          <a:xfrm>
            <a:off x="7162800" y="5348288"/>
            <a:ext cx="109538" cy="11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26" name="Line 114"/>
          <p:cNvSpPr>
            <a:spLocks noChangeShapeType="1"/>
          </p:cNvSpPr>
          <p:nvPr/>
        </p:nvSpPr>
        <p:spPr bwMode="auto">
          <a:xfrm flipV="1">
            <a:off x="7210425" y="5360988"/>
            <a:ext cx="0" cy="36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27" name="Line 115"/>
          <p:cNvSpPr>
            <a:spLocks noChangeShapeType="1"/>
          </p:cNvSpPr>
          <p:nvPr/>
        </p:nvSpPr>
        <p:spPr bwMode="auto">
          <a:xfrm>
            <a:off x="7210425" y="5397500"/>
            <a:ext cx="0" cy="365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28" name="Line 116"/>
          <p:cNvSpPr>
            <a:spLocks noChangeShapeType="1"/>
          </p:cNvSpPr>
          <p:nvPr/>
        </p:nvSpPr>
        <p:spPr bwMode="auto">
          <a:xfrm flipH="1">
            <a:off x="7173913" y="5397500"/>
            <a:ext cx="365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29" name="Line 117"/>
          <p:cNvSpPr>
            <a:spLocks noChangeShapeType="1"/>
          </p:cNvSpPr>
          <p:nvPr/>
        </p:nvSpPr>
        <p:spPr bwMode="auto">
          <a:xfrm>
            <a:off x="7210425" y="5397500"/>
            <a:ext cx="38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30" name="Rectangle 118"/>
          <p:cNvSpPr>
            <a:spLocks noChangeArrowheads="1"/>
          </p:cNvSpPr>
          <p:nvPr/>
        </p:nvSpPr>
        <p:spPr bwMode="auto">
          <a:xfrm>
            <a:off x="7308850" y="5311775"/>
            <a:ext cx="671659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(3 syllables)</a:t>
            </a:r>
            <a:endParaRPr lang="en-US" dirty="0"/>
          </a:p>
        </p:txBody>
      </p:sp>
      <p:sp>
        <p:nvSpPr>
          <p:cNvPr id="1011831" name="Freeform 119"/>
          <p:cNvSpPr>
            <a:spLocks/>
          </p:cNvSpPr>
          <p:nvPr/>
        </p:nvSpPr>
        <p:spPr bwMode="auto">
          <a:xfrm>
            <a:off x="7173913" y="5581650"/>
            <a:ext cx="74612" cy="7302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47" y="46"/>
              </a:cxn>
              <a:cxn ang="0">
                <a:pos x="0" y="46"/>
              </a:cxn>
              <a:cxn ang="0">
                <a:pos x="23" y="0"/>
              </a:cxn>
            </a:cxnLst>
            <a:rect l="0" t="0" r="r" b="b"/>
            <a:pathLst>
              <a:path w="47" h="46">
                <a:moveTo>
                  <a:pt x="23" y="0"/>
                </a:moveTo>
                <a:lnTo>
                  <a:pt x="47" y="46"/>
                </a:lnTo>
                <a:lnTo>
                  <a:pt x="0" y="46"/>
                </a:lnTo>
                <a:lnTo>
                  <a:pt x="23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32" name="Rectangle 120"/>
          <p:cNvSpPr>
            <a:spLocks noChangeArrowheads="1"/>
          </p:cNvSpPr>
          <p:nvPr/>
        </p:nvSpPr>
        <p:spPr bwMode="auto">
          <a:xfrm>
            <a:off x="7308850" y="5532438"/>
            <a:ext cx="671659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(4 syllables)</a:t>
            </a:r>
            <a:endParaRPr lang="en-US" dirty="0"/>
          </a:p>
        </p:txBody>
      </p:sp>
      <p:sp>
        <p:nvSpPr>
          <p:cNvPr id="1011833" name="Rectangle 121"/>
          <p:cNvSpPr>
            <a:spLocks noChangeArrowheads="1"/>
          </p:cNvSpPr>
          <p:nvPr/>
        </p:nvSpPr>
        <p:spPr bwMode="auto">
          <a:xfrm>
            <a:off x="7173913" y="5813425"/>
            <a:ext cx="61912" cy="619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34" name="Rectangle 122"/>
          <p:cNvSpPr>
            <a:spLocks noChangeArrowheads="1"/>
          </p:cNvSpPr>
          <p:nvPr/>
        </p:nvSpPr>
        <p:spPr bwMode="auto">
          <a:xfrm>
            <a:off x="7307263" y="5764213"/>
            <a:ext cx="116538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100" dirty="0">
                <a:solidFill>
                  <a:srgbClr val="000000"/>
                </a:solidFill>
              </a:rPr>
              <a:t>(5 syllables or more)</a:t>
            </a:r>
            <a:endParaRPr lang="en-US" dirty="0"/>
          </a:p>
        </p:txBody>
      </p:sp>
      <p:sp>
        <p:nvSpPr>
          <p:cNvPr id="1011835" name="Rectangle 123"/>
          <p:cNvSpPr>
            <a:spLocks noChangeArrowheads="1"/>
          </p:cNvSpPr>
          <p:nvPr/>
        </p:nvSpPr>
        <p:spPr bwMode="auto">
          <a:xfrm>
            <a:off x="238125" y="1190625"/>
            <a:ext cx="8674100" cy="486727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11836" name="Line 124"/>
          <p:cNvSpPr>
            <a:spLocks noChangeShapeType="1"/>
          </p:cNvSpPr>
          <p:nvPr/>
        </p:nvSpPr>
        <p:spPr bwMode="auto">
          <a:xfrm flipV="1">
            <a:off x="879475" y="1403350"/>
            <a:ext cx="6056313" cy="4037013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011855" name="Group 143"/>
          <p:cNvGrpSpPr>
            <a:grpSpLocks/>
          </p:cNvGrpSpPr>
          <p:nvPr/>
        </p:nvGrpSpPr>
        <p:grpSpPr bwMode="auto">
          <a:xfrm>
            <a:off x="3954466" y="1450975"/>
            <a:ext cx="625476" cy="888999"/>
            <a:chOff x="2491" y="994"/>
            <a:chExt cx="394" cy="560"/>
          </a:xfrm>
        </p:grpSpPr>
        <p:sp>
          <p:nvSpPr>
            <p:cNvPr id="1011750" name="Freeform 38"/>
            <p:cNvSpPr>
              <a:spLocks/>
            </p:cNvSpPr>
            <p:nvPr/>
          </p:nvSpPr>
          <p:spPr bwMode="auto">
            <a:xfrm>
              <a:off x="2824" y="1492"/>
              <a:ext cx="61" cy="62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61" y="31"/>
                </a:cxn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</a:cxnLst>
              <a:rect l="0" t="0" r="r" b="b"/>
              <a:pathLst>
                <a:path w="61" h="62">
                  <a:moveTo>
                    <a:pt x="31" y="0"/>
                  </a:moveTo>
                  <a:lnTo>
                    <a:pt x="61" y="31"/>
                  </a:lnTo>
                  <a:lnTo>
                    <a:pt x="31" y="62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71" name="Rectangle 59"/>
            <p:cNvSpPr>
              <a:spLocks noChangeArrowheads="1"/>
            </p:cNvSpPr>
            <p:nvPr/>
          </p:nvSpPr>
          <p:spPr bwMode="auto">
            <a:xfrm rot="2700000">
              <a:off x="2338" y="1147"/>
              <a:ext cx="42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(1 syllable)</a:t>
              </a:r>
              <a:endParaRPr lang="en-US" sz="1200" dirty="0"/>
            </a:p>
          </p:txBody>
        </p:sp>
        <p:sp>
          <p:nvSpPr>
            <p:cNvPr id="1011837" name="Line 125"/>
            <p:cNvSpPr>
              <a:spLocks noChangeShapeType="1"/>
            </p:cNvSpPr>
            <p:nvPr/>
          </p:nvSpPr>
          <p:spPr bwMode="auto">
            <a:xfrm>
              <a:off x="2752" y="1408"/>
              <a:ext cx="64" cy="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1852" name="Group 140"/>
          <p:cNvGrpSpPr>
            <a:grpSpLocks/>
          </p:cNvGrpSpPr>
          <p:nvPr/>
        </p:nvGrpSpPr>
        <p:grpSpPr bwMode="auto">
          <a:xfrm>
            <a:off x="2808300" y="995369"/>
            <a:ext cx="1477966" cy="1992318"/>
            <a:chOff x="1769" y="707"/>
            <a:chExt cx="931" cy="1255"/>
          </a:xfrm>
        </p:grpSpPr>
        <p:sp>
          <p:nvSpPr>
            <p:cNvPr id="1011744" name="Freeform 32"/>
            <p:cNvSpPr>
              <a:spLocks/>
            </p:cNvSpPr>
            <p:nvPr/>
          </p:nvSpPr>
          <p:spPr bwMode="auto">
            <a:xfrm>
              <a:off x="2639" y="1901"/>
              <a:ext cx="61" cy="61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61" y="61"/>
                </a:cxn>
                <a:cxn ang="0">
                  <a:pos x="0" y="61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lnTo>
                    <a:pt x="61" y="61"/>
                  </a:lnTo>
                  <a:lnTo>
                    <a:pt x="0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67" name="Rectangle 55"/>
            <p:cNvSpPr>
              <a:spLocks noChangeArrowheads="1"/>
            </p:cNvSpPr>
            <p:nvPr/>
          </p:nvSpPr>
          <p:spPr bwMode="auto">
            <a:xfrm rot="2700000">
              <a:off x="1334" y="1142"/>
              <a:ext cx="102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Medium level noise</a:t>
              </a:r>
            </a:p>
          </p:txBody>
        </p:sp>
        <p:sp>
          <p:nvSpPr>
            <p:cNvPr id="1011838" name="Line 126"/>
            <p:cNvSpPr>
              <a:spLocks noChangeShapeType="1"/>
            </p:cNvSpPr>
            <p:nvPr/>
          </p:nvSpPr>
          <p:spPr bwMode="auto">
            <a:xfrm>
              <a:off x="2232" y="1590"/>
              <a:ext cx="396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1853" name="Group 141"/>
          <p:cNvGrpSpPr>
            <a:grpSpLocks/>
          </p:cNvGrpSpPr>
          <p:nvPr/>
        </p:nvGrpSpPr>
        <p:grpSpPr bwMode="auto">
          <a:xfrm>
            <a:off x="3121027" y="704857"/>
            <a:ext cx="1289050" cy="2271719"/>
            <a:chOff x="1966" y="524"/>
            <a:chExt cx="812" cy="1431"/>
          </a:xfrm>
        </p:grpSpPr>
        <p:sp>
          <p:nvSpPr>
            <p:cNvPr id="1011748" name="Freeform 36"/>
            <p:cNvSpPr>
              <a:spLocks/>
            </p:cNvSpPr>
            <p:nvPr/>
          </p:nvSpPr>
          <p:spPr bwMode="auto">
            <a:xfrm>
              <a:off x="2716" y="1893"/>
              <a:ext cx="62" cy="62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</a:cxnLst>
              <a:rect l="0" t="0" r="r" b="b"/>
              <a:pathLst>
                <a:path w="62" h="62">
                  <a:moveTo>
                    <a:pt x="31" y="0"/>
                  </a:moveTo>
                  <a:lnTo>
                    <a:pt x="62" y="31"/>
                  </a:lnTo>
                  <a:lnTo>
                    <a:pt x="31" y="62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CC99"/>
            </a:solidFill>
            <a:ln w="12700">
              <a:solidFill>
                <a:srgbClr val="FF66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69" name="Rectangle 57"/>
            <p:cNvSpPr>
              <a:spLocks noChangeArrowheads="1"/>
            </p:cNvSpPr>
            <p:nvPr/>
          </p:nvSpPr>
          <p:spPr bwMode="auto">
            <a:xfrm rot="2700000">
              <a:off x="1494" y="996"/>
              <a:ext cx="110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Breathing noise after</a:t>
              </a:r>
            </a:p>
          </p:txBody>
        </p:sp>
        <p:sp>
          <p:nvSpPr>
            <p:cNvPr id="1011839" name="Line 127"/>
            <p:cNvSpPr>
              <a:spLocks noChangeShapeType="1"/>
            </p:cNvSpPr>
            <p:nvPr/>
          </p:nvSpPr>
          <p:spPr bwMode="auto">
            <a:xfrm>
              <a:off x="2424" y="1512"/>
              <a:ext cx="294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1860" name="Group 148"/>
          <p:cNvGrpSpPr>
            <a:grpSpLocks/>
          </p:cNvGrpSpPr>
          <p:nvPr/>
        </p:nvGrpSpPr>
        <p:grpSpPr bwMode="auto">
          <a:xfrm>
            <a:off x="1943090" y="1550995"/>
            <a:ext cx="1266814" cy="1901832"/>
            <a:chOff x="1224" y="1057"/>
            <a:chExt cx="798" cy="1198"/>
          </a:xfrm>
        </p:grpSpPr>
        <p:sp>
          <p:nvSpPr>
            <p:cNvPr id="1011745" name="Rectangle 33"/>
            <p:cNvSpPr>
              <a:spLocks noChangeArrowheads="1"/>
            </p:cNvSpPr>
            <p:nvPr/>
          </p:nvSpPr>
          <p:spPr bwMode="auto">
            <a:xfrm>
              <a:off x="1968" y="2201"/>
              <a:ext cx="54" cy="5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68" name="Rectangle 56"/>
            <p:cNvSpPr>
              <a:spLocks noChangeArrowheads="1"/>
            </p:cNvSpPr>
            <p:nvPr/>
          </p:nvSpPr>
          <p:spPr bwMode="auto">
            <a:xfrm rot="2700000">
              <a:off x="891" y="1390"/>
              <a:ext cx="82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FF0000"/>
                  </a:solidFill>
                </a:rPr>
                <a:t>High level noise</a:t>
              </a:r>
            </a:p>
          </p:txBody>
        </p:sp>
        <p:sp>
          <p:nvSpPr>
            <p:cNvPr id="1011840" name="Line 128"/>
            <p:cNvSpPr>
              <a:spLocks noChangeShapeType="1"/>
            </p:cNvSpPr>
            <p:nvPr/>
          </p:nvSpPr>
          <p:spPr bwMode="auto">
            <a:xfrm>
              <a:off x="1592" y="1787"/>
              <a:ext cx="358" cy="3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1851" name="Group 139"/>
          <p:cNvGrpSpPr>
            <a:grpSpLocks/>
          </p:cNvGrpSpPr>
          <p:nvPr/>
        </p:nvGrpSpPr>
        <p:grpSpPr bwMode="auto">
          <a:xfrm>
            <a:off x="1466850" y="1677993"/>
            <a:ext cx="1303338" cy="2081217"/>
            <a:chOff x="924" y="1137"/>
            <a:chExt cx="821" cy="1311"/>
          </a:xfrm>
        </p:grpSpPr>
        <p:sp>
          <p:nvSpPr>
            <p:cNvPr id="1011742" name="Rectangle 30"/>
            <p:cNvSpPr>
              <a:spLocks noChangeArrowheads="1"/>
            </p:cNvSpPr>
            <p:nvPr/>
          </p:nvSpPr>
          <p:spPr bwMode="auto">
            <a:xfrm>
              <a:off x="1691" y="2394"/>
              <a:ext cx="54" cy="54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rgbClr val="008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66" name="Rectangle 54"/>
            <p:cNvSpPr>
              <a:spLocks noChangeArrowheads="1"/>
            </p:cNvSpPr>
            <p:nvPr/>
          </p:nvSpPr>
          <p:spPr bwMode="auto">
            <a:xfrm rot="2700000">
              <a:off x="582" y="1479"/>
              <a:ext cx="84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High signal level</a:t>
              </a:r>
              <a:endParaRPr lang="en-US" sz="1600" dirty="0"/>
            </a:p>
          </p:txBody>
        </p:sp>
        <p:sp>
          <p:nvSpPr>
            <p:cNvPr id="1011841" name="Line 129"/>
            <p:cNvSpPr>
              <a:spLocks noChangeShapeType="1"/>
            </p:cNvSpPr>
            <p:nvPr/>
          </p:nvSpPr>
          <p:spPr bwMode="auto">
            <a:xfrm>
              <a:off x="1308" y="1908"/>
              <a:ext cx="37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1848" name="Group 136"/>
          <p:cNvGrpSpPr>
            <a:grpSpLocks/>
          </p:cNvGrpSpPr>
          <p:nvPr/>
        </p:nvGrpSpPr>
        <p:grpSpPr bwMode="auto">
          <a:xfrm>
            <a:off x="1055688" y="1600202"/>
            <a:ext cx="931863" cy="1631951"/>
            <a:chOff x="665" y="1088"/>
            <a:chExt cx="587" cy="1028"/>
          </a:xfrm>
        </p:grpSpPr>
        <p:sp>
          <p:nvSpPr>
            <p:cNvPr id="1011738" name="Rectangle 26"/>
            <p:cNvSpPr>
              <a:spLocks noChangeArrowheads="1"/>
            </p:cNvSpPr>
            <p:nvPr/>
          </p:nvSpPr>
          <p:spPr bwMode="auto">
            <a:xfrm>
              <a:off x="1198" y="2062"/>
              <a:ext cx="54" cy="54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63" name="Rectangle 51"/>
            <p:cNvSpPr>
              <a:spLocks noChangeArrowheads="1"/>
            </p:cNvSpPr>
            <p:nvPr/>
          </p:nvSpPr>
          <p:spPr bwMode="auto">
            <a:xfrm rot="2700000">
              <a:off x="243" y="1510"/>
              <a:ext cx="100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Syllables separated</a:t>
              </a:r>
              <a:endParaRPr lang="en-US" sz="1600" dirty="0"/>
            </a:p>
          </p:txBody>
        </p:sp>
        <p:sp>
          <p:nvSpPr>
            <p:cNvPr id="1011842" name="Line 130"/>
            <p:cNvSpPr>
              <a:spLocks noChangeShapeType="1"/>
            </p:cNvSpPr>
            <p:nvPr/>
          </p:nvSpPr>
          <p:spPr bwMode="auto">
            <a:xfrm>
              <a:off x="1116" y="1968"/>
              <a:ext cx="72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1854" name="Group 142"/>
          <p:cNvGrpSpPr>
            <a:grpSpLocks/>
          </p:cNvGrpSpPr>
          <p:nvPr/>
        </p:nvGrpSpPr>
        <p:grpSpPr bwMode="auto">
          <a:xfrm>
            <a:off x="1054100" y="2239966"/>
            <a:ext cx="1336675" cy="1568452"/>
            <a:chOff x="664" y="1491"/>
            <a:chExt cx="842" cy="988"/>
          </a:xfrm>
        </p:grpSpPr>
        <p:sp>
          <p:nvSpPr>
            <p:cNvPr id="1011749" name="Freeform 37"/>
            <p:cNvSpPr>
              <a:spLocks/>
            </p:cNvSpPr>
            <p:nvPr/>
          </p:nvSpPr>
          <p:spPr bwMode="auto">
            <a:xfrm>
              <a:off x="1444" y="2417"/>
              <a:ext cx="62" cy="62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62" y="31"/>
                </a:cxn>
                <a:cxn ang="0">
                  <a:pos x="31" y="62"/>
                </a:cxn>
                <a:cxn ang="0">
                  <a:pos x="0" y="31"/>
                </a:cxn>
                <a:cxn ang="0">
                  <a:pos x="31" y="0"/>
                </a:cxn>
              </a:cxnLst>
              <a:rect l="0" t="0" r="r" b="b"/>
              <a:pathLst>
                <a:path w="62" h="62">
                  <a:moveTo>
                    <a:pt x="31" y="0"/>
                  </a:moveTo>
                  <a:lnTo>
                    <a:pt x="62" y="31"/>
                  </a:lnTo>
                  <a:lnTo>
                    <a:pt x="31" y="62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993300"/>
            </a:solidFill>
            <a:ln w="12700">
              <a:solidFill>
                <a:srgbClr val="9933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70" name="Rectangle 58"/>
            <p:cNvSpPr>
              <a:spLocks noChangeArrowheads="1"/>
            </p:cNvSpPr>
            <p:nvPr/>
          </p:nvSpPr>
          <p:spPr bwMode="auto">
            <a:xfrm rot="2700000">
              <a:off x="383" y="1772"/>
              <a:ext cx="71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3333FF"/>
                  </a:solidFill>
                </a:rPr>
                <a:t>Strong accent</a:t>
              </a:r>
            </a:p>
          </p:txBody>
        </p:sp>
        <p:sp>
          <p:nvSpPr>
            <p:cNvPr id="1011843" name="Line 131"/>
            <p:cNvSpPr>
              <a:spLocks noChangeShapeType="1"/>
            </p:cNvSpPr>
            <p:nvPr/>
          </p:nvSpPr>
          <p:spPr bwMode="auto">
            <a:xfrm>
              <a:off x="984" y="2106"/>
              <a:ext cx="456" cy="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1850" name="Group 138"/>
          <p:cNvGrpSpPr>
            <a:grpSpLocks/>
          </p:cNvGrpSpPr>
          <p:nvPr/>
        </p:nvGrpSpPr>
        <p:grpSpPr bwMode="auto">
          <a:xfrm>
            <a:off x="1062038" y="2743202"/>
            <a:ext cx="1108076" cy="1328738"/>
            <a:chOff x="669" y="1808"/>
            <a:chExt cx="698" cy="837"/>
          </a:xfrm>
        </p:grpSpPr>
        <p:sp>
          <p:nvSpPr>
            <p:cNvPr id="1011741" name="Freeform 29"/>
            <p:cNvSpPr>
              <a:spLocks/>
            </p:cNvSpPr>
            <p:nvPr/>
          </p:nvSpPr>
          <p:spPr bwMode="auto">
            <a:xfrm>
              <a:off x="1306" y="2394"/>
              <a:ext cx="61" cy="61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61" y="61"/>
                </a:cxn>
                <a:cxn ang="0">
                  <a:pos x="0" y="61"/>
                </a:cxn>
                <a:cxn ang="0">
                  <a:pos x="30" y="0"/>
                </a:cxn>
              </a:cxnLst>
              <a:rect l="0" t="0" r="r" b="b"/>
              <a:pathLst>
                <a:path w="61" h="61">
                  <a:moveTo>
                    <a:pt x="30" y="0"/>
                  </a:moveTo>
                  <a:lnTo>
                    <a:pt x="61" y="61"/>
                  </a:lnTo>
                  <a:lnTo>
                    <a:pt x="0" y="6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65" name="Rectangle 53"/>
            <p:cNvSpPr>
              <a:spLocks noChangeArrowheads="1"/>
            </p:cNvSpPr>
            <p:nvPr/>
          </p:nvSpPr>
          <p:spPr bwMode="auto">
            <a:xfrm rot="2700000">
              <a:off x="328" y="2149"/>
              <a:ext cx="83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Signal saturated</a:t>
              </a:r>
              <a:endParaRPr lang="en-US" sz="1600" dirty="0"/>
            </a:p>
          </p:txBody>
        </p:sp>
        <p:sp>
          <p:nvSpPr>
            <p:cNvPr id="1011844" name="Line 132"/>
            <p:cNvSpPr>
              <a:spLocks noChangeShapeType="1"/>
            </p:cNvSpPr>
            <p:nvPr/>
          </p:nvSpPr>
          <p:spPr bwMode="auto">
            <a:xfrm>
              <a:off x="1026" y="2424"/>
              <a:ext cx="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1849" name="Group 137"/>
          <p:cNvGrpSpPr>
            <a:grpSpLocks/>
          </p:cNvGrpSpPr>
          <p:nvPr/>
        </p:nvGrpSpPr>
        <p:grpSpPr bwMode="auto">
          <a:xfrm>
            <a:off x="1000125" y="3524267"/>
            <a:ext cx="925513" cy="1490666"/>
            <a:chOff x="630" y="2300"/>
            <a:chExt cx="583" cy="939"/>
          </a:xfrm>
        </p:grpSpPr>
        <p:sp>
          <p:nvSpPr>
            <p:cNvPr id="1011740" name="Rectangle 28"/>
            <p:cNvSpPr>
              <a:spLocks noChangeArrowheads="1"/>
            </p:cNvSpPr>
            <p:nvPr/>
          </p:nvSpPr>
          <p:spPr bwMode="auto">
            <a:xfrm>
              <a:off x="1159" y="2617"/>
              <a:ext cx="54" cy="54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64" name="Rectangle 52"/>
            <p:cNvSpPr>
              <a:spLocks noChangeArrowheads="1"/>
            </p:cNvSpPr>
            <p:nvPr/>
          </p:nvSpPr>
          <p:spPr bwMode="auto">
            <a:xfrm rot="2731538">
              <a:off x="238" y="2692"/>
              <a:ext cx="93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0000"/>
                  </a:solidFill>
                </a:rPr>
                <a:t>Fast speaking rate</a:t>
              </a:r>
              <a:endParaRPr lang="en-US" sz="1600" dirty="0"/>
            </a:p>
          </p:txBody>
        </p:sp>
        <p:sp>
          <p:nvSpPr>
            <p:cNvPr id="1011845" name="Line 133"/>
            <p:cNvSpPr>
              <a:spLocks noChangeShapeType="1"/>
            </p:cNvSpPr>
            <p:nvPr/>
          </p:nvSpPr>
          <p:spPr bwMode="auto">
            <a:xfrm flipV="1">
              <a:off x="837" y="2677"/>
              <a:ext cx="315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0" tIns="0" rIns="0" bIns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1856" name="Group 144"/>
          <p:cNvGrpSpPr>
            <a:grpSpLocks/>
          </p:cNvGrpSpPr>
          <p:nvPr/>
        </p:nvGrpSpPr>
        <p:grpSpPr bwMode="auto">
          <a:xfrm>
            <a:off x="6121405" y="1716089"/>
            <a:ext cx="612776" cy="890588"/>
            <a:chOff x="3856" y="1161"/>
            <a:chExt cx="386" cy="561"/>
          </a:xfrm>
        </p:grpSpPr>
        <p:sp>
          <p:nvSpPr>
            <p:cNvPr id="1011751" name="Rectangle 39"/>
            <p:cNvSpPr>
              <a:spLocks noChangeArrowheads="1"/>
            </p:cNvSpPr>
            <p:nvPr/>
          </p:nvSpPr>
          <p:spPr bwMode="auto">
            <a:xfrm>
              <a:off x="3856" y="1161"/>
              <a:ext cx="85" cy="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52" name="Line 40"/>
            <p:cNvSpPr>
              <a:spLocks noChangeShapeType="1"/>
            </p:cNvSpPr>
            <p:nvPr/>
          </p:nvSpPr>
          <p:spPr bwMode="auto">
            <a:xfrm flipH="1" flipV="1">
              <a:off x="3864" y="1169"/>
              <a:ext cx="31" cy="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53" name="Line 41"/>
            <p:cNvSpPr>
              <a:spLocks noChangeShapeType="1"/>
            </p:cNvSpPr>
            <p:nvPr/>
          </p:nvSpPr>
          <p:spPr bwMode="auto">
            <a:xfrm>
              <a:off x="3895" y="1199"/>
              <a:ext cx="31" cy="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54" name="Line 42"/>
            <p:cNvSpPr>
              <a:spLocks noChangeShapeType="1"/>
            </p:cNvSpPr>
            <p:nvPr/>
          </p:nvSpPr>
          <p:spPr bwMode="auto">
            <a:xfrm flipH="1">
              <a:off x="3864" y="1199"/>
              <a:ext cx="31" cy="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55" name="Line 43"/>
            <p:cNvSpPr>
              <a:spLocks noChangeShapeType="1"/>
            </p:cNvSpPr>
            <p:nvPr/>
          </p:nvSpPr>
          <p:spPr bwMode="auto">
            <a:xfrm flipV="1">
              <a:off x="3895" y="1169"/>
              <a:ext cx="31" cy="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846" name="Rectangle 134"/>
            <p:cNvSpPr>
              <a:spLocks noChangeArrowheads="1"/>
            </p:cNvSpPr>
            <p:nvPr/>
          </p:nvSpPr>
          <p:spPr bwMode="auto">
            <a:xfrm rot="2700000">
              <a:off x="3953" y="1434"/>
              <a:ext cx="4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(2 syllables)</a:t>
              </a:r>
              <a:endParaRPr lang="en-US" sz="1200" dirty="0"/>
            </a:p>
          </p:txBody>
        </p:sp>
      </p:grpSp>
      <p:grpSp>
        <p:nvGrpSpPr>
          <p:cNvPr id="1011857" name="Group 145"/>
          <p:cNvGrpSpPr>
            <a:grpSpLocks/>
          </p:cNvGrpSpPr>
          <p:nvPr/>
        </p:nvGrpSpPr>
        <p:grpSpPr bwMode="auto">
          <a:xfrm>
            <a:off x="5743580" y="2278062"/>
            <a:ext cx="576263" cy="838199"/>
            <a:chOff x="3618" y="1515"/>
            <a:chExt cx="363" cy="528"/>
          </a:xfrm>
        </p:grpSpPr>
        <p:sp>
          <p:nvSpPr>
            <p:cNvPr id="1011756" name="Rectangle 44"/>
            <p:cNvSpPr>
              <a:spLocks noChangeArrowheads="1"/>
            </p:cNvSpPr>
            <p:nvPr/>
          </p:nvSpPr>
          <p:spPr bwMode="auto">
            <a:xfrm>
              <a:off x="3618" y="1515"/>
              <a:ext cx="84" cy="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57" name="Line 45"/>
            <p:cNvSpPr>
              <a:spLocks noChangeShapeType="1"/>
            </p:cNvSpPr>
            <p:nvPr/>
          </p:nvSpPr>
          <p:spPr bwMode="auto">
            <a:xfrm flipV="1">
              <a:off x="3656" y="1523"/>
              <a:ext cx="0" cy="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58" name="Line 46"/>
            <p:cNvSpPr>
              <a:spLocks noChangeShapeType="1"/>
            </p:cNvSpPr>
            <p:nvPr/>
          </p:nvSpPr>
          <p:spPr bwMode="auto">
            <a:xfrm>
              <a:off x="3656" y="1554"/>
              <a:ext cx="0" cy="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59" name="Line 47"/>
            <p:cNvSpPr>
              <a:spLocks noChangeShapeType="1"/>
            </p:cNvSpPr>
            <p:nvPr/>
          </p:nvSpPr>
          <p:spPr bwMode="auto">
            <a:xfrm flipH="1">
              <a:off x="3625" y="1554"/>
              <a:ext cx="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760" name="Line 48"/>
            <p:cNvSpPr>
              <a:spLocks noChangeShapeType="1"/>
            </p:cNvSpPr>
            <p:nvPr/>
          </p:nvSpPr>
          <p:spPr bwMode="auto">
            <a:xfrm>
              <a:off x="3656" y="1554"/>
              <a:ext cx="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1847" name="Rectangle 135"/>
            <p:cNvSpPr>
              <a:spLocks noChangeArrowheads="1"/>
            </p:cNvSpPr>
            <p:nvPr/>
          </p:nvSpPr>
          <p:spPr bwMode="auto">
            <a:xfrm rot="2700000">
              <a:off x="3692" y="1755"/>
              <a:ext cx="4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(3 syllables)</a:t>
              </a:r>
              <a:endParaRPr lang="en-US" sz="1200" dirty="0"/>
            </a:p>
          </p:txBody>
        </p:sp>
      </p:grpSp>
      <p:sp>
        <p:nvSpPr>
          <p:cNvPr id="160" name="Text Box 7"/>
          <p:cNvSpPr txBox="1">
            <a:spLocks noChangeArrowheads="1"/>
          </p:cNvSpPr>
          <p:nvPr/>
        </p:nvSpPr>
        <p:spPr bwMode="auto">
          <a:xfrm>
            <a:off x="2781230" y="6140468"/>
            <a:ext cx="359572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800" dirty="0"/>
              <a:t>French city names (36,000 city names)</a:t>
            </a:r>
            <a:endParaRPr lang="en-US" sz="14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8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1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1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734" grpId="0" animBg="1"/>
      <p:bldP spid="1011735" grpId="0" animBg="1"/>
      <p:bldP spid="1011736" grpId="0" animBg="1"/>
      <p:bldP spid="1011737" grpId="0" animBg="1"/>
      <p:bldP spid="1011739" grpId="0" animBg="1"/>
      <p:bldP spid="1011743" grpId="0" animBg="1"/>
      <p:bldP spid="1011746" grpId="0" animBg="1"/>
      <p:bldP spid="1011747" grpId="0" animBg="1"/>
      <p:bldP spid="16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on non-native speech</a:t>
            </a:r>
          </a:p>
        </p:txBody>
      </p:sp>
      <p:sp>
        <p:nvSpPr>
          <p:cNvPr id="795664" name="Rectangle 1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Wingdings" pitchFamily="2" charset="2"/>
              </a:rPr>
              <a:t>700 speakers from 24 countries, uttering 83 French words/expressions</a:t>
            </a:r>
          </a:p>
          <a:p>
            <a:r>
              <a:rPr lang="en-US">
                <a:sym typeface="Wingdings" pitchFamily="2" charset="2"/>
              </a:rPr>
              <a:t>Standard French modeling (native French acoustic models, native pronunciations variants)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 </a:t>
            </a:r>
            <a:fld id="{CCD8A327-4A42-4F42-8894-A6F43B7F265B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795663" name="Text Box 15"/>
          <p:cNvSpPr txBox="1">
            <a:spLocks noChangeArrowheads="1"/>
          </p:cNvSpPr>
          <p:nvPr/>
        </p:nvSpPr>
        <p:spPr bwMode="auto">
          <a:xfrm>
            <a:off x="923133" y="5318125"/>
            <a:ext cx="7442200" cy="5388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  <a:spcAft>
                <a:spcPct val="10000"/>
              </a:spcAft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z="1800" dirty="0">
                <a:sym typeface="Wingdings" pitchFamily="2" charset="2"/>
              </a:rPr>
              <a:t>Speech recognition performance vary a lot between speaker groups</a:t>
            </a:r>
            <a:br>
              <a:rPr lang="en-US" sz="1800" dirty="0">
                <a:sym typeface="Wingdings" pitchFamily="2" charset="2"/>
              </a:rPr>
            </a:br>
            <a:r>
              <a:rPr lang="en-US" sz="1600" dirty="0">
                <a:sym typeface="Wingdings" pitchFamily="2" charset="2"/>
              </a:rPr>
              <a:t>(Error rate: from less than 6% for German … up to more than 12% for English &amp; Spanish)</a:t>
            </a:r>
            <a:endParaRPr lang="en-US" sz="1600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16D93256-6955-4FBB-A1C7-E316AF90F4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7650" y="2114550"/>
            <a:ext cx="8648700" cy="3051175"/>
            <a:chOff x="156" y="1332"/>
            <a:chExt cx="5448" cy="1922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69B14DC6-43A5-4E4A-AF0E-7391B1F413D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6" y="1332"/>
              <a:ext cx="5448" cy="1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E9159930-4099-4702-B717-F6D5E3DBE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" y="1362"/>
              <a:ext cx="5388" cy="18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40A6DCDA-83ED-4E8A-9E9C-AE277BAA8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" y="1506"/>
              <a:ext cx="4951" cy="1467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7AC84C0F-5BBC-41E3-BD1B-F7A3B95339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2787"/>
              <a:ext cx="49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8B34AD61-8207-4B95-86D9-A262B6169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2607"/>
              <a:ext cx="49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B284B15C-2771-41D0-A715-B5398C11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2422"/>
              <a:ext cx="49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C6B70DBA-59A6-4A56-B315-EA0489254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2236"/>
              <a:ext cx="49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0AA4B061-CC05-48B1-A6A3-FADB75075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2056"/>
              <a:ext cx="49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C61F70A3-F932-4AF4-881D-DAA7DBCE6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1871"/>
              <a:ext cx="49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DE8143C8-57D4-4F85-94E7-C083A7B5D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1691"/>
              <a:ext cx="49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19FCCF7D-B126-4873-81F2-675EDA7C5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1506"/>
              <a:ext cx="49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677E96E1-D410-44BB-A6CB-67A19EA87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" y="1506"/>
              <a:ext cx="4951" cy="1467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FA8552F8-BF42-4024-99F8-81A5D0504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" y="2524"/>
              <a:ext cx="179" cy="4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0C198BFC-F128-4841-ADE4-987E3753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" y="1817"/>
              <a:ext cx="179" cy="11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30B38749-EA60-486C-886D-F733C1D0D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" y="1865"/>
              <a:ext cx="185" cy="11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9B8E0710-4905-4CEA-9E6A-4147C9677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2476"/>
              <a:ext cx="179" cy="49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DA09446F-83F1-4500-819C-6D229B54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1" y="2015"/>
              <a:ext cx="179" cy="9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298F8777-A390-46A2-9E74-9CD0197DA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2356"/>
              <a:ext cx="179" cy="6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3EC643F2-51DA-4B0A-A612-0F087845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" y="2182"/>
              <a:ext cx="179" cy="79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CB6C76DE-02BD-4082-A053-020B2FFC2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2236"/>
              <a:ext cx="179" cy="7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988F0B98-809C-4C18-BC2A-F7919A7EE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" y="2021"/>
              <a:ext cx="185" cy="9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14A15269-42BB-44D8-875F-8AF78D1A0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1937"/>
              <a:ext cx="179" cy="10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988906B7-B2BC-47C5-8BB8-09EAC96C2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" y="2392"/>
              <a:ext cx="179" cy="5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3EC8B8B3-718B-497C-96C3-D227A7B59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1506"/>
              <a:ext cx="0" cy="146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48" name="Line 28">
              <a:extLst>
                <a:ext uri="{FF2B5EF4-FFF2-40B4-BE49-F238E27FC236}">
                  <a16:creationId xmlns:a16="http://schemas.microsoft.com/office/drawing/2014/main" id="{F31B8599-53CE-48D4-B35A-B41C53B0B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" y="2973"/>
              <a:ext cx="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49" name="Line 29">
              <a:extLst>
                <a:ext uri="{FF2B5EF4-FFF2-40B4-BE49-F238E27FC236}">
                  <a16:creationId xmlns:a16="http://schemas.microsoft.com/office/drawing/2014/main" id="{E8081E52-57A2-463C-BE55-6D0F60428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" y="2787"/>
              <a:ext cx="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51" name="Line 30">
              <a:extLst>
                <a:ext uri="{FF2B5EF4-FFF2-40B4-BE49-F238E27FC236}">
                  <a16:creationId xmlns:a16="http://schemas.microsoft.com/office/drawing/2014/main" id="{20311A0A-45B4-4D72-82E7-2F697384A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" y="2607"/>
              <a:ext cx="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52" name="Line 31">
              <a:extLst>
                <a:ext uri="{FF2B5EF4-FFF2-40B4-BE49-F238E27FC236}">
                  <a16:creationId xmlns:a16="http://schemas.microsoft.com/office/drawing/2014/main" id="{33B1448E-B0D7-4CD1-9776-77041BC3BD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" y="2422"/>
              <a:ext cx="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53" name="Line 32">
              <a:extLst>
                <a:ext uri="{FF2B5EF4-FFF2-40B4-BE49-F238E27FC236}">
                  <a16:creationId xmlns:a16="http://schemas.microsoft.com/office/drawing/2014/main" id="{9A491965-DF99-4A08-8FBC-386821A1D3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" y="2236"/>
              <a:ext cx="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54" name="Line 33">
              <a:extLst>
                <a:ext uri="{FF2B5EF4-FFF2-40B4-BE49-F238E27FC236}">
                  <a16:creationId xmlns:a16="http://schemas.microsoft.com/office/drawing/2014/main" id="{EE0F4467-F3EC-4129-AE03-1FE9F4988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" y="2056"/>
              <a:ext cx="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55" name="Line 34">
              <a:extLst>
                <a:ext uri="{FF2B5EF4-FFF2-40B4-BE49-F238E27FC236}">
                  <a16:creationId xmlns:a16="http://schemas.microsoft.com/office/drawing/2014/main" id="{23DF2961-FB10-48EF-8278-9BA7DCF6E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" y="1871"/>
              <a:ext cx="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56" name="Line 35">
              <a:extLst>
                <a:ext uri="{FF2B5EF4-FFF2-40B4-BE49-F238E27FC236}">
                  <a16:creationId xmlns:a16="http://schemas.microsoft.com/office/drawing/2014/main" id="{F72B3BF8-B15A-4E50-8730-7C99C5D23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" y="1691"/>
              <a:ext cx="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57" name="Line 36">
              <a:extLst>
                <a:ext uri="{FF2B5EF4-FFF2-40B4-BE49-F238E27FC236}">
                  <a16:creationId xmlns:a16="http://schemas.microsoft.com/office/drawing/2014/main" id="{365AB31C-5F5A-4170-86D0-9D9D018CF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" y="1506"/>
              <a:ext cx="3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58" name="Line 37">
              <a:extLst>
                <a:ext uri="{FF2B5EF4-FFF2-40B4-BE49-F238E27FC236}">
                  <a16:creationId xmlns:a16="http://schemas.microsoft.com/office/drawing/2014/main" id="{8351813A-609A-4C86-A4DB-BACC1058E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" y="2973"/>
              <a:ext cx="49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59" name="Line 38">
              <a:extLst>
                <a:ext uri="{FF2B5EF4-FFF2-40B4-BE49-F238E27FC236}">
                  <a16:creationId xmlns:a16="http://schemas.microsoft.com/office/drawing/2014/main" id="{E4D154CA-F89A-4334-AA83-ECD6857C1D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7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60" name="Line 39">
              <a:extLst>
                <a:ext uri="{FF2B5EF4-FFF2-40B4-BE49-F238E27FC236}">
                  <a16:creationId xmlns:a16="http://schemas.microsoft.com/office/drawing/2014/main" id="{09A328CE-6B11-4D81-998E-73838B97E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6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61" name="Line 40">
              <a:extLst>
                <a:ext uri="{FF2B5EF4-FFF2-40B4-BE49-F238E27FC236}">
                  <a16:creationId xmlns:a16="http://schemas.microsoft.com/office/drawing/2014/main" id="{C67942A7-3933-41A6-96A8-DC15441D3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5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62" name="Line 41">
              <a:extLst>
                <a:ext uri="{FF2B5EF4-FFF2-40B4-BE49-F238E27FC236}">
                  <a16:creationId xmlns:a16="http://schemas.microsoft.com/office/drawing/2014/main" id="{BEC62E9A-1E41-4CFC-897C-519696CE2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0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65" name="Line 42">
              <a:extLst>
                <a:ext uri="{FF2B5EF4-FFF2-40B4-BE49-F238E27FC236}">
                  <a16:creationId xmlns:a16="http://schemas.microsoft.com/office/drawing/2014/main" id="{F980E989-35A6-4CAC-BC7B-19730F9DEC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9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66" name="Line 43">
              <a:extLst>
                <a:ext uri="{FF2B5EF4-FFF2-40B4-BE49-F238E27FC236}">
                  <a16:creationId xmlns:a16="http://schemas.microsoft.com/office/drawing/2014/main" id="{AC5857DC-7752-4C5A-8796-A0DBEF4CD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8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67" name="Line 44">
              <a:extLst>
                <a:ext uri="{FF2B5EF4-FFF2-40B4-BE49-F238E27FC236}">
                  <a16:creationId xmlns:a16="http://schemas.microsoft.com/office/drawing/2014/main" id="{D81C2181-0844-485E-97D4-962FB6246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7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68" name="Line 45">
              <a:extLst>
                <a:ext uri="{FF2B5EF4-FFF2-40B4-BE49-F238E27FC236}">
                  <a16:creationId xmlns:a16="http://schemas.microsoft.com/office/drawing/2014/main" id="{C58D8923-9210-48D7-9BFB-4FB02F7B29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6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69" name="Line 46">
              <a:extLst>
                <a:ext uri="{FF2B5EF4-FFF2-40B4-BE49-F238E27FC236}">
                  <a16:creationId xmlns:a16="http://schemas.microsoft.com/office/drawing/2014/main" id="{4B73BC0B-4AA7-479B-B8B2-69567BAB6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5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70" name="Line 47">
              <a:extLst>
                <a:ext uri="{FF2B5EF4-FFF2-40B4-BE49-F238E27FC236}">
                  <a16:creationId xmlns:a16="http://schemas.microsoft.com/office/drawing/2014/main" id="{F19D19B8-D04C-4FB0-9B70-6CE3FC2EDB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0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71" name="Line 48">
              <a:extLst>
                <a:ext uri="{FF2B5EF4-FFF2-40B4-BE49-F238E27FC236}">
                  <a16:creationId xmlns:a16="http://schemas.microsoft.com/office/drawing/2014/main" id="{A52B98A1-703D-4B17-B1DA-183BA72CC0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9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72" name="Line 49">
              <a:extLst>
                <a:ext uri="{FF2B5EF4-FFF2-40B4-BE49-F238E27FC236}">
                  <a16:creationId xmlns:a16="http://schemas.microsoft.com/office/drawing/2014/main" id="{7BE97343-4693-4962-9244-C4ECBAC18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8" y="2973"/>
              <a:ext cx="0" cy="3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673" name="Rectangle 50">
              <a:extLst>
                <a:ext uri="{FF2B5EF4-FFF2-40B4-BE49-F238E27FC236}">
                  <a16:creationId xmlns:a16="http://schemas.microsoft.com/office/drawing/2014/main" id="{0804CC5D-5E16-4443-AB3D-BF9107980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2913"/>
              <a:ext cx="11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0%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74" name="Rectangle 51">
              <a:extLst>
                <a:ext uri="{FF2B5EF4-FFF2-40B4-BE49-F238E27FC236}">
                  <a16:creationId xmlns:a16="http://schemas.microsoft.com/office/drawing/2014/main" id="{32CCBC0B-EA9D-4267-B1A5-81A3D28EC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2727"/>
              <a:ext cx="11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2%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75" name="Rectangle 52">
              <a:extLst>
                <a:ext uri="{FF2B5EF4-FFF2-40B4-BE49-F238E27FC236}">
                  <a16:creationId xmlns:a16="http://schemas.microsoft.com/office/drawing/2014/main" id="{561CF817-F50D-4551-A110-B3E001B8D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2547"/>
              <a:ext cx="11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4%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77" name="Rectangle 53">
              <a:extLst>
                <a:ext uri="{FF2B5EF4-FFF2-40B4-BE49-F238E27FC236}">
                  <a16:creationId xmlns:a16="http://schemas.microsoft.com/office/drawing/2014/main" id="{5FB38216-F2BD-4797-893B-FD58C8BCF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2362"/>
              <a:ext cx="11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6%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78" name="Rectangle 54">
              <a:extLst>
                <a:ext uri="{FF2B5EF4-FFF2-40B4-BE49-F238E27FC236}">
                  <a16:creationId xmlns:a16="http://schemas.microsoft.com/office/drawing/2014/main" id="{F202B4BA-0F2F-499B-B840-37897FE7C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2176"/>
              <a:ext cx="11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8%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79" name="Rectangle 55">
              <a:extLst>
                <a:ext uri="{FF2B5EF4-FFF2-40B4-BE49-F238E27FC236}">
                  <a16:creationId xmlns:a16="http://schemas.microsoft.com/office/drawing/2014/main" id="{109C7A7E-23C6-4585-8157-088795646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" y="1997"/>
              <a:ext cx="1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10%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0" name="Rectangle 56">
              <a:extLst>
                <a:ext uri="{FF2B5EF4-FFF2-40B4-BE49-F238E27FC236}">
                  <a16:creationId xmlns:a16="http://schemas.microsoft.com/office/drawing/2014/main" id="{B1A9B93D-C0DA-4E5B-B115-278BCD78B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" y="1811"/>
              <a:ext cx="1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12%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1" name="Rectangle 57">
              <a:extLst>
                <a:ext uri="{FF2B5EF4-FFF2-40B4-BE49-F238E27FC236}">
                  <a16:creationId xmlns:a16="http://schemas.microsoft.com/office/drawing/2014/main" id="{FE5372B2-BF83-45C5-A7B7-0F9FB6E44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" y="1631"/>
              <a:ext cx="1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14%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2" name="Rectangle 58">
              <a:extLst>
                <a:ext uri="{FF2B5EF4-FFF2-40B4-BE49-F238E27FC236}">
                  <a16:creationId xmlns:a16="http://schemas.microsoft.com/office/drawing/2014/main" id="{EBC98F39-397A-4802-BC30-764015712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" y="1446"/>
              <a:ext cx="1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16%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3" name="Rectangle 59">
              <a:extLst>
                <a:ext uri="{FF2B5EF4-FFF2-40B4-BE49-F238E27FC236}">
                  <a16:creationId xmlns:a16="http://schemas.microsoft.com/office/drawing/2014/main" id="{B05EB741-14FF-41CC-A3D9-98E332301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" y="3056"/>
              <a:ext cx="26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French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4" name="Rectangle 60">
              <a:extLst>
                <a:ext uri="{FF2B5EF4-FFF2-40B4-BE49-F238E27FC236}">
                  <a16:creationId xmlns:a16="http://schemas.microsoft.com/office/drawing/2014/main" id="{D9ED48A1-7C48-4B63-8424-BDC7ED67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3056"/>
              <a:ext cx="31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Spanish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5" name="Rectangle 61">
              <a:extLst>
                <a:ext uri="{FF2B5EF4-FFF2-40B4-BE49-F238E27FC236}">
                  <a16:creationId xmlns:a16="http://schemas.microsoft.com/office/drawing/2014/main" id="{D8D86619-5041-4494-90B2-841FB2038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3056"/>
              <a:ext cx="28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English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6" name="Rectangle 62">
              <a:extLst>
                <a:ext uri="{FF2B5EF4-FFF2-40B4-BE49-F238E27FC236}">
                  <a16:creationId xmlns:a16="http://schemas.microsoft.com/office/drawing/2014/main" id="{8D157D2D-8C5B-46D0-9B0B-67819CC3E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" y="3056"/>
              <a:ext cx="3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German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7" name="Rectangle 63">
              <a:extLst>
                <a:ext uri="{FF2B5EF4-FFF2-40B4-BE49-F238E27FC236}">
                  <a16:creationId xmlns:a16="http://schemas.microsoft.com/office/drawing/2014/main" id="{FB020D0E-D2FE-4B71-AF5A-1B1BAB3FC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3056"/>
              <a:ext cx="23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Italian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8" name="Rectangle 64">
              <a:extLst>
                <a:ext uri="{FF2B5EF4-FFF2-40B4-BE49-F238E27FC236}">
                  <a16:creationId xmlns:a16="http://schemas.microsoft.com/office/drawing/2014/main" id="{538BA682-1C18-4C04-B36E-87BC1D7F5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5" y="3056"/>
              <a:ext cx="43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Portuguese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89" name="Rectangle 65">
              <a:extLst>
                <a:ext uri="{FF2B5EF4-FFF2-40B4-BE49-F238E27FC236}">
                  <a16:creationId xmlns:a16="http://schemas.microsoft.com/office/drawing/2014/main" id="{93FEB477-3AA8-4919-940B-F997211E2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3056"/>
              <a:ext cx="27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African</a:t>
              </a:r>
              <a:endParaRPr kumimoji="0" lang="en-US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90" name="Rectangle 66">
              <a:extLst>
                <a:ext uri="{FF2B5EF4-FFF2-40B4-BE49-F238E27FC236}">
                  <a16:creationId xmlns:a16="http://schemas.microsoft.com/office/drawing/2014/main" id="{7DAC2740-5C78-4970-B435-04C79A6CD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" y="3056"/>
              <a:ext cx="2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Arabic</a:t>
              </a:r>
              <a:endParaRPr kumimoji="0" lang="en-US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91" name="Rectangle 67">
              <a:extLst>
                <a:ext uri="{FF2B5EF4-FFF2-40B4-BE49-F238E27FC236}">
                  <a16:creationId xmlns:a16="http://schemas.microsoft.com/office/drawing/2014/main" id="{0114C793-7018-4C2D-8117-4A6918748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" y="3056"/>
              <a:ext cx="28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Turkish</a:t>
              </a:r>
              <a:endParaRPr kumimoji="0" lang="en-US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92" name="Rectangle 68">
              <a:extLst>
                <a:ext uri="{FF2B5EF4-FFF2-40B4-BE49-F238E27FC236}">
                  <a16:creationId xmlns:a16="http://schemas.microsoft.com/office/drawing/2014/main" id="{6943E499-B3AE-47EB-ACD1-449FCE451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" y="3056"/>
              <a:ext cx="38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Cambodg</a:t>
              </a:r>
              <a:r>
                <a:rPr kumimoji="0" lang="en-US" altLang="fr-F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.</a:t>
              </a:r>
              <a:endParaRPr kumimoji="0" lang="en-US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93" name="Rectangle 69">
              <a:extLst>
                <a:ext uri="{FF2B5EF4-FFF2-40B4-BE49-F238E27FC236}">
                  <a16:creationId xmlns:a16="http://schemas.microsoft.com/office/drawing/2014/main" id="{F7C68A5C-EB25-4950-83D8-73279D3E3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" y="3056"/>
              <a:ext cx="21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Asian</a:t>
              </a:r>
              <a:endParaRPr kumimoji="0" lang="en-US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5694" name="Rectangle 70">
              <a:extLst>
                <a:ext uri="{FF2B5EF4-FFF2-40B4-BE49-F238E27FC236}">
                  <a16:creationId xmlns:a16="http://schemas.microsoft.com/office/drawing/2014/main" id="{879F85D5-B401-4583-8CDC-AA4A59272E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69" y="2132"/>
              <a:ext cx="72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fr-FR" sz="1400" b="1" dirty="0">
                  <a:solidFill>
                    <a:srgbClr val="000000"/>
                  </a:solidFill>
                </a:rPr>
                <a:t>E</a:t>
              </a:r>
              <a:r>
                <a:rPr kumimoji="0" lang="en-US" altLang="fr-FR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rror rate (%)</a:t>
              </a:r>
              <a:endParaRPr kumimoji="0" lang="en-US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9884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Dealing with speech signal variability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Adapting acoustic features</a:t>
            </a:r>
          </a:p>
          <a:p>
            <a:pPr lvl="1"/>
            <a:r>
              <a:rPr lang="en-US" dirty="0"/>
              <a:t>Speech enhancement (noise estimation &amp; suppression – </a:t>
            </a:r>
            <a:r>
              <a:rPr lang="en-US" i="1" dirty="0"/>
              <a:t>signal processing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Adapting acoustic models</a:t>
            </a:r>
          </a:p>
          <a:p>
            <a:pPr lvl="1"/>
            <a:r>
              <a:rPr lang="en-US" dirty="0"/>
              <a:t>Adapting a generic model to specific (new) conditions using small amounts of speech data</a:t>
            </a:r>
          </a:p>
          <a:p>
            <a:endParaRPr lang="en-US" dirty="0"/>
          </a:p>
          <a:p>
            <a:r>
              <a:rPr lang="en-US" dirty="0"/>
              <a:t>Class-based modeling</a:t>
            </a:r>
          </a:p>
          <a:p>
            <a:pPr lvl="1"/>
            <a:r>
              <a:rPr lang="en-US" dirty="0"/>
              <a:t>Building several acoustic models, each one being associated to a class of data.</a:t>
            </a:r>
            <a:br>
              <a:rPr lang="en-US" dirty="0"/>
            </a:br>
            <a:r>
              <a:rPr lang="en-US" dirty="0"/>
              <a:t>At decoding, first estimation of the class id, then decoding with the associated acoustic model</a:t>
            </a:r>
          </a:p>
          <a:p>
            <a:endParaRPr lang="en-US" dirty="0"/>
          </a:p>
          <a:p>
            <a:r>
              <a:rPr lang="en-US" dirty="0"/>
              <a:t>Multi-condition training</a:t>
            </a:r>
          </a:p>
          <a:p>
            <a:pPr lvl="1"/>
            <a:r>
              <a:rPr lang="en-US" dirty="0"/>
              <a:t>Use speech data from various conditions to train a single acoustic model.</a:t>
            </a:r>
          </a:p>
          <a:p>
            <a:pPr lvl="1"/>
            <a:r>
              <a:rPr lang="en-US" dirty="0"/>
              <a:t>Possibly use additional artificially corrupted speech data for training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 </a:t>
            </a:r>
            <a:fld id="{CCD8A327-4A42-4F42-8894-A6F43B7F265B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Robustness &amp; adaptation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99821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Automatic speech recognition</a:t>
            </a:r>
          </a:p>
          <a:p>
            <a:r>
              <a:rPr lang="en-US" dirty="0"/>
              <a:t>    Lexicons and language models</a:t>
            </a:r>
          </a:p>
          <a:p>
            <a:r>
              <a:rPr lang="en-US" dirty="0"/>
              <a:t>    Continuous speech recognition</a:t>
            </a:r>
          </a:p>
          <a:p>
            <a:r>
              <a:rPr lang="en-US" dirty="0"/>
              <a:t>    Speech signal variability </a:t>
            </a:r>
          </a:p>
          <a:p>
            <a:r>
              <a:rPr lang="en-US" dirty="0"/>
              <a:t>    Measures of performance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Robustness &amp; adaptation</a:t>
            </a:r>
          </a:p>
          <a:p>
            <a:r>
              <a:rPr lang="en-US" dirty="0"/>
              <a:t>    Performance improvements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25473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Robustness with respect to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40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signal level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aln/>
                        </m:rP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r>
                        <m:rPr>
                          <m:aln/>
                        </m:rP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At spectral level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4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 </a:t>
            </a:r>
            <a:fld id="{CCD8A327-4A42-4F42-8894-A6F43B7F265B}" type="slidenum">
              <a:rPr lang="en-US" smtClean="0"/>
              <a:pPr/>
              <a:t>154</a:t>
            </a:fld>
            <a:endParaRPr lang="en-US" dirty="0"/>
          </a:p>
        </p:txBody>
      </p:sp>
      <p:grpSp>
        <p:nvGrpSpPr>
          <p:cNvPr id="984070" name="Group 6"/>
          <p:cNvGrpSpPr>
            <a:grpSpLocks/>
          </p:cNvGrpSpPr>
          <p:nvPr/>
        </p:nvGrpSpPr>
        <p:grpSpPr bwMode="auto">
          <a:xfrm>
            <a:off x="3164011" y="1346200"/>
            <a:ext cx="3248025" cy="1508125"/>
            <a:chOff x="3369" y="928"/>
            <a:chExt cx="2046" cy="950"/>
          </a:xfrm>
        </p:grpSpPr>
        <p:sp>
          <p:nvSpPr>
            <p:cNvPr id="984071" name="Rectangle 7"/>
            <p:cNvSpPr>
              <a:spLocks noChangeArrowheads="1"/>
            </p:cNvSpPr>
            <p:nvPr/>
          </p:nvSpPr>
          <p:spPr bwMode="auto">
            <a:xfrm>
              <a:off x="3624" y="928"/>
              <a:ext cx="519" cy="30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600" dirty="0">
                  <a:latin typeface="Arial Narrow" pitchFamily="34" charset="0"/>
                </a:rPr>
                <a:t>Milieu</a:t>
              </a:r>
              <a:br>
                <a:rPr lang="en-US" sz="1600" dirty="0">
                  <a:latin typeface="Arial Narrow" pitchFamily="34" charset="0"/>
                </a:rPr>
              </a:br>
              <a:r>
                <a:rPr lang="en-US" sz="1600" dirty="0" err="1">
                  <a:latin typeface="Arial Narrow" pitchFamily="34" charset="0"/>
                </a:rPr>
                <a:t>ambiant</a:t>
              </a:r>
              <a:endParaRPr lang="en-US" sz="1600" dirty="0">
                <a:latin typeface="Arial Narrow" pitchFamily="34" charset="0"/>
              </a:endParaRPr>
            </a:p>
          </p:txBody>
        </p:sp>
        <p:sp>
          <p:nvSpPr>
            <p:cNvPr id="984072" name="Rectangle 8"/>
            <p:cNvSpPr>
              <a:spLocks noChangeArrowheads="1"/>
            </p:cNvSpPr>
            <p:nvPr/>
          </p:nvSpPr>
          <p:spPr bwMode="auto">
            <a:xfrm>
              <a:off x="4397" y="929"/>
              <a:ext cx="747" cy="30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600" dirty="0" err="1">
                  <a:latin typeface="Arial Narrow" pitchFamily="34" charset="0"/>
                </a:rPr>
                <a:t>Prise</a:t>
              </a:r>
              <a:r>
                <a:rPr lang="en-US" sz="1600" dirty="0">
                  <a:latin typeface="Arial Narrow" pitchFamily="34" charset="0"/>
                </a:rPr>
                <a:t> de son</a:t>
              </a:r>
              <a:br>
                <a:rPr lang="en-US" sz="1600" dirty="0">
                  <a:latin typeface="Arial Narrow" pitchFamily="34" charset="0"/>
                </a:rPr>
              </a:br>
              <a:r>
                <a:rPr lang="en-US" sz="1600" dirty="0">
                  <a:latin typeface="Arial Narrow" pitchFamily="34" charset="0"/>
                </a:rPr>
                <a:t>&amp; Transmission</a:t>
              </a:r>
            </a:p>
          </p:txBody>
        </p:sp>
        <p:cxnSp>
          <p:nvCxnSpPr>
            <p:cNvPr id="984073" name="AutoShape 9"/>
            <p:cNvCxnSpPr>
              <a:cxnSpLocks noChangeShapeType="1"/>
              <a:endCxn id="984071" idx="1"/>
            </p:cNvCxnSpPr>
            <p:nvPr/>
          </p:nvCxnSpPr>
          <p:spPr bwMode="auto">
            <a:xfrm>
              <a:off x="3386" y="1079"/>
              <a:ext cx="23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4074" name="AutoShape 10"/>
            <p:cNvCxnSpPr>
              <a:cxnSpLocks noChangeShapeType="1"/>
              <a:stCxn id="984071" idx="3"/>
              <a:endCxn id="984072" idx="1"/>
            </p:cNvCxnSpPr>
            <p:nvPr/>
          </p:nvCxnSpPr>
          <p:spPr bwMode="auto">
            <a:xfrm>
              <a:off x="4143" y="1079"/>
              <a:ext cx="254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4075" name="AutoShape 11"/>
            <p:cNvCxnSpPr>
              <a:cxnSpLocks noChangeShapeType="1"/>
              <a:stCxn id="984072" idx="3"/>
            </p:cNvCxnSpPr>
            <p:nvPr/>
          </p:nvCxnSpPr>
          <p:spPr bwMode="auto">
            <a:xfrm flipV="1">
              <a:off x="5144" y="1079"/>
              <a:ext cx="271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984076" name="Object 12"/>
            <p:cNvGraphicFramePr>
              <a:graphicFrameLocks noChangeAspect="1"/>
            </p:cNvGraphicFramePr>
            <p:nvPr/>
          </p:nvGraphicFramePr>
          <p:xfrm>
            <a:off x="3369" y="1643"/>
            <a:ext cx="216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42720" imgH="266400" progId="Equation.3">
                    <p:embed/>
                  </p:oleObj>
                </mc:Choice>
                <mc:Fallback>
                  <p:oleObj name="Equation" r:id="rId4" imgW="342720" imgH="266400" progId="Equation.3">
                    <p:embed/>
                    <p:pic>
                      <p:nvPicPr>
                        <p:cNvPr id="98407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9" y="1643"/>
                          <a:ext cx="216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4077" name="Object 13"/>
            <p:cNvGraphicFramePr>
              <a:graphicFrameLocks noChangeAspect="1"/>
            </p:cNvGraphicFramePr>
            <p:nvPr/>
          </p:nvGraphicFramePr>
          <p:xfrm>
            <a:off x="4141" y="1643"/>
            <a:ext cx="23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68280" imgH="266400" progId="Equation.3">
                    <p:embed/>
                  </p:oleObj>
                </mc:Choice>
                <mc:Fallback>
                  <p:oleObj name="Equation" r:id="rId6" imgW="368280" imgH="266400" progId="Equation.3">
                    <p:embed/>
                    <p:pic>
                      <p:nvPicPr>
                        <p:cNvPr id="98407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1" y="1643"/>
                          <a:ext cx="232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4078" name="Object 14"/>
            <p:cNvGraphicFramePr>
              <a:graphicFrameLocks noChangeAspect="1"/>
            </p:cNvGraphicFramePr>
            <p:nvPr/>
          </p:nvGraphicFramePr>
          <p:xfrm>
            <a:off x="5144" y="1643"/>
            <a:ext cx="224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55320" imgH="266400" progId="Equation.3">
                    <p:embed/>
                  </p:oleObj>
                </mc:Choice>
                <mc:Fallback>
                  <p:oleObj name="Equation" r:id="rId8" imgW="355320" imgH="266400" progId="Equation.3">
                    <p:embed/>
                    <p:pic>
                      <p:nvPicPr>
                        <p:cNvPr id="984078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4" y="1643"/>
                          <a:ext cx="224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4079" name="Oval 15"/>
            <p:cNvSpPr>
              <a:spLocks noChangeArrowheads="1"/>
            </p:cNvSpPr>
            <p:nvPr/>
          </p:nvSpPr>
          <p:spPr bwMode="auto">
            <a:xfrm>
              <a:off x="3806" y="1721"/>
              <a:ext cx="157" cy="15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en-US" dirty="0"/>
            </a:p>
          </p:txBody>
        </p:sp>
        <p:sp>
          <p:nvSpPr>
            <p:cNvPr id="984080" name="Oval 16"/>
            <p:cNvSpPr>
              <a:spLocks noChangeArrowheads="1"/>
            </p:cNvSpPr>
            <p:nvPr/>
          </p:nvSpPr>
          <p:spPr bwMode="auto">
            <a:xfrm>
              <a:off x="4716" y="1721"/>
              <a:ext cx="157" cy="15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en-US" dirty="0"/>
            </a:p>
          </p:txBody>
        </p:sp>
        <p:cxnSp>
          <p:nvCxnSpPr>
            <p:cNvPr id="984081" name="AutoShape 17"/>
            <p:cNvCxnSpPr>
              <a:cxnSpLocks noChangeShapeType="1"/>
              <a:endCxn id="984079" idx="2"/>
            </p:cNvCxnSpPr>
            <p:nvPr/>
          </p:nvCxnSpPr>
          <p:spPr bwMode="auto">
            <a:xfrm>
              <a:off x="3379" y="1800"/>
              <a:ext cx="4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4082" name="AutoShape 18"/>
            <p:cNvCxnSpPr>
              <a:cxnSpLocks noChangeShapeType="1"/>
              <a:stCxn id="984079" idx="6"/>
              <a:endCxn id="984080" idx="2"/>
            </p:cNvCxnSpPr>
            <p:nvPr/>
          </p:nvCxnSpPr>
          <p:spPr bwMode="auto">
            <a:xfrm>
              <a:off x="3963" y="1800"/>
              <a:ext cx="7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4083" name="AutoShape 19"/>
            <p:cNvCxnSpPr>
              <a:cxnSpLocks noChangeShapeType="1"/>
              <a:stCxn id="984080" idx="6"/>
            </p:cNvCxnSpPr>
            <p:nvPr/>
          </p:nvCxnSpPr>
          <p:spPr bwMode="auto">
            <a:xfrm>
              <a:off x="4873" y="1800"/>
              <a:ext cx="54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4084" name="AutoShape 20"/>
            <p:cNvCxnSpPr>
              <a:cxnSpLocks noChangeShapeType="1"/>
              <a:endCxn id="984079" idx="0"/>
            </p:cNvCxnSpPr>
            <p:nvPr/>
          </p:nvCxnSpPr>
          <p:spPr bwMode="auto">
            <a:xfrm flipH="1">
              <a:off x="3885" y="1480"/>
              <a:ext cx="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4085" name="AutoShape 21"/>
            <p:cNvCxnSpPr>
              <a:cxnSpLocks noChangeShapeType="1"/>
              <a:endCxn id="984080" idx="0"/>
            </p:cNvCxnSpPr>
            <p:nvPr/>
          </p:nvCxnSpPr>
          <p:spPr bwMode="auto">
            <a:xfrm>
              <a:off x="4793" y="1474"/>
              <a:ext cx="2" cy="2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984086" name="Rectangle 22"/>
            <p:cNvSpPr>
              <a:spLocks noChangeArrowheads="1"/>
            </p:cNvSpPr>
            <p:nvPr/>
          </p:nvSpPr>
          <p:spPr bwMode="auto">
            <a:xfrm>
              <a:off x="3627" y="931"/>
              <a:ext cx="519" cy="302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600" dirty="0">
                  <a:latin typeface="Arial Narrow" pitchFamily="34" charset="0"/>
                </a:rPr>
                <a:t>Ambient</a:t>
              </a:r>
              <a:br>
                <a:rPr lang="en-US" sz="1600" dirty="0">
                  <a:latin typeface="Arial Narrow" pitchFamily="34" charset="0"/>
                </a:rPr>
              </a:br>
              <a:r>
                <a:rPr lang="en-US" sz="1600" dirty="0">
                  <a:latin typeface="Arial Narrow" pitchFamily="34" charset="0"/>
                </a:rPr>
                <a:t>noise</a:t>
              </a:r>
            </a:p>
          </p:txBody>
        </p:sp>
        <p:sp>
          <p:nvSpPr>
            <p:cNvPr id="984087" name="Rectangle 23"/>
            <p:cNvSpPr>
              <a:spLocks noChangeArrowheads="1"/>
            </p:cNvSpPr>
            <p:nvPr/>
          </p:nvSpPr>
          <p:spPr bwMode="auto">
            <a:xfrm>
              <a:off x="4400" y="932"/>
              <a:ext cx="841" cy="302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600" dirty="0">
                  <a:latin typeface="Arial Narrow" pitchFamily="34" charset="0"/>
                </a:rPr>
                <a:t>Sound recording</a:t>
              </a:r>
              <a:br>
                <a:rPr lang="en-US" sz="1600" dirty="0">
                  <a:latin typeface="Arial Narrow" pitchFamily="34" charset="0"/>
                </a:rPr>
              </a:br>
              <a:r>
                <a:rPr lang="en-US" sz="1600" dirty="0">
                  <a:latin typeface="Arial Narrow" pitchFamily="34" charset="0"/>
                </a:rPr>
                <a:t>&amp; transmission</a:t>
              </a:r>
            </a:p>
          </p:txBody>
        </p:sp>
        <p:grpSp>
          <p:nvGrpSpPr>
            <p:cNvPr id="984088" name="Group 24"/>
            <p:cNvGrpSpPr>
              <a:grpSpLocks noChangeAspect="1"/>
            </p:cNvGrpSpPr>
            <p:nvPr/>
          </p:nvGrpSpPr>
          <p:grpSpPr bwMode="auto">
            <a:xfrm>
              <a:off x="3802" y="1701"/>
              <a:ext cx="122" cy="154"/>
              <a:chOff x="3837" y="1701"/>
              <a:chExt cx="122" cy="154"/>
            </a:xfrm>
          </p:grpSpPr>
          <p:sp>
            <p:nvSpPr>
              <p:cNvPr id="984089" name="AutoShape 25"/>
              <p:cNvSpPr>
                <a:spLocks noChangeAspect="1" noChangeArrowheads="1" noTextEdit="1"/>
              </p:cNvSpPr>
              <p:nvPr/>
            </p:nvSpPr>
            <p:spPr bwMode="auto">
              <a:xfrm>
                <a:off x="3837" y="1742"/>
                <a:ext cx="104" cy="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4090" name="Rectangle 26"/>
              <p:cNvSpPr>
                <a:spLocks noChangeArrowheads="1"/>
              </p:cNvSpPr>
              <p:nvPr/>
            </p:nvSpPr>
            <p:spPr bwMode="auto">
              <a:xfrm>
                <a:off x="3889" y="1701"/>
                <a:ext cx="70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Symbol" pitchFamily="18" charset="2"/>
                  </a:rPr>
                  <a:t>+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84091" name="Group 27"/>
            <p:cNvGrpSpPr>
              <a:grpSpLocks noChangeAspect="1"/>
            </p:cNvGrpSpPr>
            <p:nvPr/>
          </p:nvGrpSpPr>
          <p:grpSpPr bwMode="auto">
            <a:xfrm>
              <a:off x="4721" y="1723"/>
              <a:ext cx="110" cy="154"/>
              <a:chOff x="4756" y="1723"/>
              <a:chExt cx="110" cy="154"/>
            </a:xfrm>
          </p:grpSpPr>
          <p:sp>
            <p:nvSpPr>
              <p:cNvPr id="984092" name="AutoShape 28"/>
              <p:cNvSpPr>
                <a:spLocks noChangeAspect="1" noChangeArrowheads="1" noTextEdit="1"/>
              </p:cNvSpPr>
              <p:nvPr/>
            </p:nvSpPr>
            <p:spPr bwMode="auto">
              <a:xfrm>
                <a:off x="4756" y="1764"/>
                <a:ext cx="8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4093" name="Rectangle 29"/>
              <p:cNvSpPr>
                <a:spLocks noChangeArrowheads="1"/>
              </p:cNvSpPr>
              <p:nvPr/>
            </p:nvSpPr>
            <p:spPr bwMode="auto">
              <a:xfrm>
                <a:off x="4802" y="1723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Symbol" pitchFamily="18" charset="2"/>
                  </a:rPr>
                  <a:t>*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84094" name="Group 30"/>
            <p:cNvGrpSpPr>
              <a:grpSpLocks noChangeAspect="1"/>
            </p:cNvGrpSpPr>
            <p:nvPr/>
          </p:nvGrpSpPr>
          <p:grpSpPr bwMode="auto">
            <a:xfrm>
              <a:off x="3872" y="1341"/>
              <a:ext cx="261" cy="217"/>
              <a:chOff x="3928" y="1341"/>
              <a:chExt cx="261" cy="217"/>
            </a:xfrm>
          </p:grpSpPr>
          <p:sp>
            <p:nvSpPr>
              <p:cNvPr id="984095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3928" y="1390"/>
                <a:ext cx="22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4096" name="Rectangle 32"/>
              <p:cNvSpPr>
                <a:spLocks noChangeArrowheads="1"/>
              </p:cNvSpPr>
              <p:nvPr/>
            </p:nvSpPr>
            <p:spPr bwMode="auto">
              <a:xfrm>
                <a:off x="4045" y="1341"/>
                <a:ext cx="56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100" dirty="0">
                    <a:solidFill>
                      <a:schemeClr val="tx2"/>
                    </a:solidFill>
                    <a:latin typeface="Symbol" pitchFamily="18" charset="2"/>
                  </a:rPr>
                  <a:t>(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84097" name="Rectangle 33"/>
              <p:cNvSpPr>
                <a:spLocks noChangeArrowheads="1"/>
              </p:cNvSpPr>
              <p:nvPr/>
            </p:nvSpPr>
            <p:spPr bwMode="auto">
              <a:xfrm>
                <a:off x="4133" y="1341"/>
                <a:ext cx="56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100" dirty="0">
                    <a:solidFill>
                      <a:schemeClr val="tx2"/>
                    </a:solidFill>
                    <a:latin typeface="Symbol" pitchFamily="18" charset="2"/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84098" name="Rectangle 34"/>
              <p:cNvSpPr>
                <a:spLocks noChangeArrowheads="1"/>
              </p:cNvSpPr>
              <p:nvPr/>
            </p:nvSpPr>
            <p:spPr bwMode="auto">
              <a:xfrm>
                <a:off x="4078" y="1394"/>
                <a:ext cx="4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</a:rPr>
                  <a:t>t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84099" name="Rectangle 35"/>
              <p:cNvSpPr>
                <a:spLocks noChangeArrowheads="1"/>
              </p:cNvSpPr>
              <p:nvPr/>
            </p:nvSpPr>
            <p:spPr bwMode="auto">
              <a:xfrm>
                <a:off x="3968" y="1394"/>
                <a:ext cx="67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</a:rPr>
                  <a:t>b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84100" name="Group 36"/>
            <p:cNvGrpSpPr>
              <a:grpSpLocks noChangeAspect="1"/>
            </p:cNvGrpSpPr>
            <p:nvPr/>
          </p:nvGrpSpPr>
          <p:grpSpPr bwMode="auto">
            <a:xfrm>
              <a:off x="4774" y="1334"/>
              <a:ext cx="261" cy="217"/>
              <a:chOff x="4823" y="1334"/>
              <a:chExt cx="261" cy="217"/>
            </a:xfrm>
          </p:grpSpPr>
          <p:sp>
            <p:nvSpPr>
              <p:cNvPr id="984101" name="AutoShape 37"/>
              <p:cNvSpPr>
                <a:spLocks noChangeAspect="1" noChangeArrowheads="1" noTextEdit="1"/>
              </p:cNvSpPr>
              <p:nvPr/>
            </p:nvSpPr>
            <p:spPr bwMode="auto">
              <a:xfrm>
                <a:off x="4823" y="1383"/>
                <a:ext cx="22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4102" name="Rectangle 38"/>
              <p:cNvSpPr>
                <a:spLocks noChangeArrowheads="1"/>
              </p:cNvSpPr>
              <p:nvPr/>
            </p:nvSpPr>
            <p:spPr bwMode="auto">
              <a:xfrm>
                <a:off x="4940" y="1334"/>
                <a:ext cx="56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100" dirty="0">
                    <a:solidFill>
                      <a:schemeClr val="tx2"/>
                    </a:solidFill>
                    <a:latin typeface="Symbol" pitchFamily="18" charset="2"/>
                  </a:rPr>
                  <a:t>(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84103" name="Rectangle 39"/>
              <p:cNvSpPr>
                <a:spLocks noChangeArrowheads="1"/>
              </p:cNvSpPr>
              <p:nvPr/>
            </p:nvSpPr>
            <p:spPr bwMode="auto">
              <a:xfrm>
                <a:off x="5028" y="1334"/>
                <a:ext cx="56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100" dirty="0">
                    <a:solidFill>
                      <a:schemeClr val="tx2"/>
                    </a:solidFill>
                    <a:latin typeface="Symbol" pitchFamily="18" charset="2"/>
                  </a:rPr>
                  <a:t>)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84104" name="Rectangle 40"/>
              <p:cNvSpPr>
                <a:spLocks noChangeArrowheads="1"/>
              </p:cNvSpPr>
              <p:nvPr/>
            </p:nvSpPr>
            <p:spPr bwMode="auto">
              <a:xfrm>
                <a:off x="4973" y="1387"/>
                <a:ext cx="4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</a:rPr>
                  <a:t>t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84105" name="Rectangle 41"/>
              <p:cNvSpPr>
                <a:spLocks noChangeArrowheads="1"/>
              </p:cNvSpPr>
              <p:nvPr/>
            </p:nvSpPr>
            <p:spPr bwMode="auto">
              <a:xfrm>
                <a:off x="4863" y="1387"/>
                <a:ext cx="67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i="1" dirty="0">
                    <a:solidFill>
                      <a:schemeClr val="tx2"/>
                    </a:solidFill>
                  </a:rPr>
                  <a:t>h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0" name="ZoneTexte 9"/>
          <p:cNvSpPr txBox="1"/>
          <p:nvPr/>
        </p:nvSpPr>
        <p:spPr>
          <a:xfrm>
            <a:off x="3092151" y="5580529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Clean signal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4468741" y="5334308"/>
            <a:ext cx="1535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Impact of</a:t>
            </a:r>
            <a:br>
              <a:rPr lang="en-US" sz="1600" dirty="0"/>
            </a:br>
            <a:r>
              <a:rPr lang="en-US" sz="1600" dirty="0"/>
              <a:t>sound recording</a:t>
            </a:r>
            <a:br>
              <a:rPr lang="en-US" sz="1600" dirty="0"/>
            </a:br>
            <a:r>
              <a:rPr lang="en-US" sz="1600" dirty="0"/>
              <a:t>&amp; transmission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29451" y="5457419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Impact </a:t>
            </a:r>
          </a:p>
          <a:p>
            <a:r>
              <a:rPr lang="en-US" sz="1600" dirty="0"/>
              <a:t>of noise</a:t>
            </a:r>
          </a:p>
        </p:txBody>
      </p:sp>
      <p:cxnSp>
        <p:nvCxnSpPr>
          <p:cNvPr id="12" name="Connecteur droit avec flèche 11"/>
          <p:cNvCxnSpPr>
            <a:stCxn id="10" idx="0"/>
          </p:cNvCxnSpPr>
          <p:nvPr/>
        </p:nvCxnSpPr>
        <p:spPr>
          <a:xfrm flipV="1">
            <a:off x="3676606" y="4776281"/>
            <a:ext cx="611356" cy="804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49" idx="0"/>
          </p:cNvCxnSpPr>
          <p:nvPr/>
        </p:nvCxnSpPr>
        <p:spPr>
          <a:xfrm flipH="1" flipV="1">
            <a:off x="4941651" y="4776282"/>
            <a:ext cx="294672" cy="558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50" idx="0"/>
          </p:cNvCxnSpPr>
          <p:nvPr/>
        </p:nvCxnSpPr>
        <p:spPr>
          <a:xfrm flipH="1" flipV="1">
            <a:off x="6024691" y="4776281"/>
            <a:ext cx="428915" cy="681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7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9" grpId="0"/>
      <p:bldP spid="50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Robustness with respect to environment</a:t>
            </a:r>
            <a:br>
              <a:rPr lang="en-US" dirty="0"/>
            </a:br>
            <a:r>
              <a:rPr lang="en-US" dirty="0"/>
              <a:t>processing additive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40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At spectral level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dirty="0"/>
                  <a:t>Estimation of the noise spectrum on non-speech portions, then subtraction</a:t>
                </a:r>
                <a:br>
                  <a:rPr lang="en-US" dirty="0"/>
                </a:br>
                <a:r>
                  <a:rPr lang="en-US" dirty="0"/>
                  <a:t>	(assuming noise is stationary!)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 </a:t>
                </a:r>
                <a:r>
                  <a:rPr lang="en-US" dirty="0"/>
                  <a:t>Spectral subtraction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84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 </a:t>
            </a:r>
            <a:fld id="{CCD8A327-4A42-4F42-8894-A6F43B7F265B}" type="slidenum">
              <a:rPr lang="en-US" smtClean="0"/>
              <a:pPr/>
              <a:t>155</a:t>
            </a:fld>
            <a:endParaRPr lang="en-US"/>
          </a:p>
        </p:txBody>
      </p:sp>
      <p:sp>
        <p:nvSpPr>
          <p:cNvPr id="51" name="ZoneTexte 50"/>
          <p:cNvSpPr txBox="1"/>
          <p:nvPr/>
        </p:nvSpPr>
        <p:spPr>
          <a:xfrm>
            <a:off x="2426489" y="4561986"/>
            <a:ext cx="159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Contribution </a:t>
            </a:r>
            <a:br>
              <a:rPr lang="en-US" sz="1600" dirty="0"/>
            </a:br>
            <a:r>
              <a:rPr lang="en-US" sz="1600" dirty="0"/>
              <a:t>from clean signal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4114728" y="4685096"/>
            <a:ext cx="11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Noisy signal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5632574" y="4561986"/>
            <a:ext cx="124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Contribution</a:t>
            </a:r>
            <a:br>
              <a:rPr lang="en-US" sz="1600" dirty="0"/>
            </a:br>
            <a:r>
              <a:rPr lang="en-US" sz="1600" dirty="0"/>
              <a:t>of the noise</a:t>
            </a:r>
          </a:p>
        </p:txBody>
      </p:sp>
      <p:cxnSp>
        <p:nvCxnSpPr>
          <p:cNvPr id="54" name="Connecteur droit avec flèche 53"/>
          <p:cNvCxnSpPr>
            <a:stCxn id="51" idx="0"/>
          </p:cNvCxnSpPr>
          <p:nvPr/>
        </p:nvCxnSpPr>
        <p:spPr>
          <a:xfrm flipV="1">
            <a:off x="3224881" y="4192622"/>
            <a:ext cx="397419" cy="369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stCxn id="52" idx="0"/>
          </p:cNvCxnSpPr>
          <p:nvPr/>
        </p:nvCxnSpPr>
        <p:spPr>
          <a:xfrm flipV="1">
            <a:off x="4696522" y="4192622"/>
            <a:ext cx="29624" cy="492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53" idx="0"/>
          </p:cNvCxnSpPr>
          <p:nvPr/>
        </p:nvCxnSpPr>
        <p:spPr>
          <a:xfrm flipH="1" flipV="1">
            <a:off x="5829993" y="4192621"/>
            <a:ext cx="423745" cy="369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>
            <a:grpSpLocks/>
          </p:cNvGrpSpPr>
          <p:nvPr/>
        </p:nvGrpSpPr>
        <p:grpSpPr bwMode="auto">
          <a:xfrm>
            <a:off x="6046778" y="1414649"/>
            <a:ext cx="2692028" cy="1158264"/>
            <a:chOff x="3369" y="928"/>
            <a:chExt cx="2046" cy="977"/>
          </a:xfrm>
        </p:grpSpPr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3624" y="928"/>
              <a:ext cx="519" cy="30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400">
                  <a:latin typeface="Arial Narrow" pitchFamily="34" charset="0"/>
                </a:rPr>
                <a:t>Milieu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ambiant</a:t>
              </a: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4397" y="929"/>
              <a:ext cx="747" cy="30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400">
                  <a:latin typeface="Arial Narrow" pitchFamily="34" charset="0"/>
                </a:rPr>
                <a:t>Prise de son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&amp; Transmission</a:t>
              </a:r>
            </a:p>
          </p:txBody>
        </p:sp>
        <p:cxnSp>
          <p:nvCxnSpPr>
            <p:cNvPr id="58" name="AutoShape 9"/>
            <p:cNvCxnSpPr>
              <a:cxnSpLocks noChangeShapeType="1"/>
              <a:endCxn id="50" idx="1"/>
            </p:cNvCxnSpPr>
            <p:nvPr/>
          </p:nvCxnSpPr>
          <p:spPr bwMode="auto">
            <a:xfrm>
              <a:off x="3386" y="1079"/>
              <a:ext cx="23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9" name="AutoShape 10"/>
            <p:cNvCxnSpPr>
              <a:cxnSpLocks noChangeShapeType="1"/>
              <a:stCxn id="50" idx="3"/>
              <a:endCxn id="57" idx="1"/>
            </p:cNvCxnSpPr>
            <p:nvPr/>
          </p:nvCxnSpPr>
          <p:spPr bwMode="auto">
            <a:xfrm>
              <a:off x="4143" y="1079"/>
              <a:ext cx="254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0" name="AutoShape 11"/>
            <p:cNvCxnSpPr>
              <a:cxnSpLocks noChangeShapeType="1"/>
              <a:stCxn id="57" idx="3"/>
            </p:cNvCxnSpPr>
            <p:nvPr/>
          </p:nvCxnSpPr>
          <p:spPr bwMode="auto">
            <a:xfrm flipV="1">
              <a:off x="5144" y="1079"/>
              <a:ext cx="271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61" name="Object 12"/>
            <p:cNvGraphicFramePr>
              <a:graphicFrameLocks noChangeAspect="1"/>
            </p:cNvGraphicFramePr>
            <p:nvPr/>
          </p:nvGraphicFramePr>
          <p:xfrm>
            <a:off x="3369" y="1643"/>
            <a:ext cx="216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42720" imgH="266400" progId="Equation.3">
                    <p:embed/>
                  </p:oleObj>
                </mc:Choice>
                <mc:Fallback>
                  <p:oleObj name="Equation" r:id="rId4" imgW="342720" imgH="266400" progId="Equation.3">
                    <p:embed/>
                    <p:pic>
                      <p:nvPicPr>
                        <p:cNvPr id="6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9" y="1643"/>
                          <a:ext cx="216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13"/>
            <p:cNvGraphicFramePr>
              <a:graphicFrameLocks noChangeAspect="1"/>
            </p:cNvGraphicFramePr>
            <p:nvPr/>
          </p:nvGraphicFramePr>
          <p:xfrm>
            <a:off x="4141" y="1643"/>
            <a:ext cx="23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68280" imgH="266400" progId="Equation.3">
                    <p:embed/>
                  </p:oleObj>
                </mc:Choice>
                <mc:Fallback>
                  <p:oleObj name="Equation" r:id="rId6" imgW="368280" imgH="266400" progId="Equation.3">
                    <p:embed/>
                    <p:pic>
                      <p:nvPicPr>
                        <p:cNvPr id="62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1" y="1643"/>
                          <a:ext cx="232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4"/>
            <p:cNvGraphicFramePr>
              <a:graphicFrameLocks noChangeAspect="1"/>
            </p:cNvGraphicFramePr>
            <p:nvPr/>
          </p:nvGraphicFramePr>
          <p:xfrm>
            <a:off x="5144" y="1643"/>
            <a:ext cx="224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55320" imgH="266400" progId="Equation.3">
                    <p:embed/>
                  </p:oleObj>
                </mc:Choice>
                <mc:Fallback>
                  <p:oleObj name="Equation" r:id="rId8" imgW="355320" imgH="266400" progId="Equation.3">
                    <p:embed/>
                    <p:pic>
                      <p:nvPicPr>
                        <p:cNvPr id="63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4" y="1643"/>
                          <a:ext cx="224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Oval 15"/>
            <p:cNvSpPr>
              <a:spLocks noChangeArrowheads="1"/>
            </p:cNvSpPr>
            <p:nvPr/>
          </p:nvSpPr>
          <p:spPr bwMode="auto">
            <a:xfrm>
              <a:off x="3806" y="1721"/>
              <a:ext cx="157" cy="15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en-US" sz="1600"/>
            </a:p>
          </p:txBody>
        </p:sp>
        <p:sp>
          <p:nvSpPr>
            <p:cNvPr id="65" name="Oval 16"/>
            <p:cNvSpPr>
              <a:spLocks noChangeArrowheads="1"/>
            </p:cNvSpPr>
            <p:nvPr/>
          </p:nvSpPr>
          <p:spPr bwMode="auto">
            <a:xfrm>
              <a:off x="4716" y="1721"/>
              <a:ext cx="157" cy="15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en-US" sz="1600"/>
            </a:p>
          </p:txBody>
        </p:sp>
        <p:cxnSp>
          <p:nvCxnSpPr>
            <p:cNvPr id="66" name="AutoShape 17"/>
            <p:cNvCxnSpPr>
              <a:cxnSpLocks noChangeShapeType="1"/>
              <a:endCxn id="64" idx="2"/>
            </p:cNvCxnSpPr>
            <p:nvPr/>
          </p:nvCxnSpPr>
          <p:spPr bwMode="auto">
            <a:xfrm>
              <a:off x="3379" y="1800"/>
              <a:ext cx="4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7" name="AutoShape 18"/>
            <p:cNvCxnSpPr>
              <a:cxnSpLocks noChangeShapeType="1"/>
              <a:stCxn id="64" idx="6"/>
              <a:endCxn id="65" idx="2"/>
            </p:cNvCxnSpPr>
            <p:nvPr/>
          </p:nvCxnSpPr>
          <p:spPr bwMode="auto">
            <a:xfrm>
              <a:off x="3963" y="1800"/>
              <a:ext cx="7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8" name="AutoShape 19"/>
            <p:cNvCxnSpPr>
              <a:cxnSpLocks noChangeShapeType="1"/>
              <a:stCxn id="65" idx="6"/>
            </p:cNvCxnSpPr>
            <p:nvPr/>
          </p:nvCxnSpPr>
          <p:spPr bwMode="auto">
            <a:xfrm>
              <a:off x="4873" y="1800"/>
              <a:ext cx="54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9" name="AutoShape 20"/>
            <p:cNvCxnSpPr>
              <a:cxnSpLocks noChangeShapeType="1"/>
              <a:endCxn id="64" idx="0"/>
            </p:cNvCxnSpPr>
            <p:nvPr/>
          </p:nvCxnSpPr>
          <p:spPr bwMode="auto">
            <a:xfrm flipH="1">
              <a:off x="3885" y="1480"/>
              <a:ext cx="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0" name="AutoShape 21"/>
            <p:cNvCxnSpPr>
              <a:cxnSpLocks noChangeShapeType="1"/>
              <a:endCxn id="65" idx="0"/>
            </p:cNvCxnSpPr>
            <p:nvPr/>
          </p:nvCxnSpPr>
          <p:spPr bwMode="auto">
            <a:xfrm>
              <a:off x="4793" y="1474"/>
              <a:ext cx="2" cy="2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1" name="Rectangle 22"/>
            <p:cNvSpPr>
              <a:spLocks noChangeArrowheads="1"/>
            </p:cNvSpPr>
            <p:nvPr/>
          </p:nvSpPr>
          <p:spPr bwMode="auto">
            <a:xfrm>
              <a:off x="3627" y="931"/>
              <a:ext cx="519" cy="302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400">
                  <a:latin typeface="Arial Narrow" pitchFamily="34" charset="0"/>
                </a:rPr>
                <a:t>Ambient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noise</a:t>
              </a:r>
            </a:p>
          </p:txBody>
        </p:sp>
        <p:sp>
          <p:nvSpPr>
            <p:cNvPr id="72" name="Rectangle 23"/>
            <p:cNvSpPr>
              <a:spLocks noChangeArrowheads="1"/>
            </p:cNvSpPr>
            <p:nvPr/>
          </p:nvSpPr>
          <p:spPr bwMode="auto">
            <a:xfrm>
              <a:off x="4400" y="932"/>
              <a:ext cx="883" cy="302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400">
                  <a:latin typeface="Arial Narrow" pitchFamily="34" charset="0"/>
                </a:rPr>
                <a:t>Sound recording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&amp; transmission</a:t>
              </a:r>
            </a:p>
          </p:txBody>
        </p:sp>
        <p:grpSp>
          <p:nvGrpSpPr>
            <p:cNvPr id="73" name="Group 24"/>
            <p:cNvGrpSpPr>
              <a:grpSpLocks noChangeAspect="1"/>
            </p:cNvGrpSpPr>
            <p:nvPr/>
          </p:nvGrpSpPr>
          <p:grpSpPr bwMode="auto">
            <a:xfrm>
              <a:off x="3802" y="1701"/>
              <a:ext cx="128" cy="182"/>
              <a:chOff x="3837" y="1701"/>
              <a:chExt cx="128" cy="182"/>
            </a:xfrm>
          </p:grpSpPr>
          <p:sp>
            <p:nvSpPr>
              <p:cNvPr id="89" name="AutoShape 25"/>
              <p:cNvSpPr>
                <a:spLocks noChangeAspect="1" noChangeArrowheads="1" noTextEdit="1"/>
              </p:cNvSpPr>
              <p:nvPr/>
            </p:nvSpPr>
            <p:spPr bwMode="auto">
              <a:xfrm>
                <a:off x="3837" y="1742"/>
                <a:ext cx="104" cy="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90" name="Rectangle 26"/>
              <p:cNvSpPr>
                <a:spLocks noChangeArrowheads="1"/>
              </p:cNvSpPr>
              <p:nvPr/>
            </p:nvSpPr>
            <p:spPr bwMode="auto">
              <a:xfrm>
                <a:off x="3889" y="1701"/>
                <a:ext cx="7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chemeClr val="tx2"/>
                    </a:solidFill>
                    <a:latin typeface="Symbol" pitchFamily="18" charset="2"/>
                  </a:rPr>
                  <a:t>+</a:t>
                </a:r>
                <a:endParaRPr lang="en-US" sz="1600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4" name="Group 27"/>
            <p:cNvGrpSpPr>
              <a:grpSpLocks noChangeAspect="1"/>
            </p:cNvGrpSpPr>
            <p:nvPr/>
          </p:nvGrpSpPr>
          <p:grpSpPr bwMode="auto">
            <a:xfrm>
              <a:off x="4721" y="1723"/>
              <a:ext cx="114" cy="182"/>
              <a:chOff x="4756" y="1723"/>
              <a:chExt cx="114" cy="182"/>
            </a:xfrm>
          </p:grpSpPr>
          <p:sp>
            <p:nvSpPr>
              <p:cNvPr id="87" name="AutoShape 28"/>
              <p:cNvSpPr>
                <a:spLocks noChangeAspect="1" noChangeArrowheads="1" noTextEdit="1"/>
              </p:cNvSpPr>
              <p:nvPr/>
            </p:nvSpPr>
            <p:spPr bwMode="auto">
              <a:xfrm>
                <a:off x="4756" y="1764"/>
                <a:ext cx="8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88" name="Rectangle 29"/>
              <p:cNvSpPr>
                <a:spLocks noChangeArrowheads="1"/>
              </p:cNvSpPr>
              <p:nvPr/>
            </p:nvSpPr>
            <p:spPr bwMode="auto">
              <a:xfrm>
                <a:off x="4802" y="1723"/>
                <a:ext cx="68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chemeClr val="tx2"/>
                    </a:solidFill>
                    <a:latin typeface="Symbol" pitchFamily="18" charset="2"/>
                  </a:rPr>
                  <a:t>*</a:t>
                </a:r>
                <a:endParaRPr lang="en-US" sz="1600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5" name="Group 30"/>
            <p:cNvGrpSpPr>
              <a:grpSpLocks noChangeAspect="1"/>
            </p:cNvGrpSpPr>
            <p:nvPr/>
          </p:nvGrpSpPr>
          <p:grpSpPr bwMode="auto">
            <a:xfrm>
              <a:off x="3872" y="1341"/>
              <a:ext cx="270" cy="260"/>
              <a:chOff x="3928" y="1341"/>
              <a:chExt cx="270" cy="260"/>
            </a:xfrm>
          </p:grpSpPr>
          <p:sp>
            <p:nvSpPr>
              <p:cNvPr id="82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3928" y="1390"/>
                <a:ext cx="22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83" name="Rectangle 32"/>
              <p:cNvSpPr>
                <a:spLocks noChangeArrowheads="1"/>
              </p:cNvSpPr>
              <p:nvPr/>
            </p:nvSpPr>
            <p:spPr bwMode="auto">
              <a:xfrm>
                <a:off x="4045" y="1341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(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Rectangle 33"/>
              <p:cNvSpPr>
                <a:spLocks noChangeArrowheads="1"/>
              </p:cNvSpPr>
              <p:nvPr/>
            </p:nvSpPr>
            <p:spPr bwMode="auto">
              <a:xfrm>
                <a:off x="4133" y="1341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)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85" name="Rectangle 34"/>
              <p:cNvSpPr>
                <a:spLocks noChangeArrowheads="1"/>
              </p:cNvSpPr>
              <p:nvPr/>
            </p:nvSpPr>
            <p:spPr bwMode="auto">
              <a:xfrm>
                <a:off x="4078" y="1394"/>
                <a:ext cx="4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t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Rectangle 35"/>
              <p:cNvSpPr>
                <a:spLocks noChangeArrowheads="1"/>
              </p:cNvSpPr>
              <p:nvPr/>
            </p:nvSpPr>
            <p:spPr bwMode="auto">
              <a:xfrm>
                <a:off x="3968" y="1394"/>
                <a:ext cx="71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b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76" name="Group 36"/>
            <p:cNvGrpSpPr>
              <a:grpSpLocks noChangeAspect="1"/>
            </p:cNvGrpSpPr>
            <p:nvPr/>
          </p:nvGrpSpPr>
          <p:grpSpPr bwMode="auto">
            <a:xfrm>
              <a:off x="4774" y="1334"/>
              <a:ext cx="270" cy="260"/>
              <a:chOff x="4823" y="1334"/>
              <a:chExt cx="270" cy="260"/>
            </a:xfrm>
          </p:grpSpPr>
          <p:sp>
            <p:nvSpPr>
              <p:cNvPr id="77" name="AutoShape 37"/>
              <p:cNvSpPr>
                <a:spLocks noChangeAspect="1" noChangeArrowheads="1" noTextEdit="1"/>
              </p:cNvSpPr>
              <p:nvPr/>
            </p:nvSpPr>
            <p:spPr bwMode="auto">
              <a:xfrm>
                <a:off x="4823" y="1383"/>
                <a:ext cx="22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78" name="Rectangle 38"/>
              <p:cNvSpPr>
                <a:spLocks noChangeArrowheads="1"/>
              </p:cNvSpPr>
              <p:nvPr/>
            </p:nvSpPr>
            <p:spPr bwMode="auto">
              <a:xfrm>
                <a:off x="4940" y="1334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(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Rectangle 39"/>
              <p:cNvSpPr>
                <a:spLocks noChangeArrowheads="1"/>
              </p:cNvSpPr>
              <p:nvPr/>
            </p:nvSpPr>
            <p:spPr bwMode="auto">
              <a:xfrm>
                <a:off x="5028" y="1334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)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Rectangle 40"/>
              <p:cNvSpPr>
                <a:spLocks noChangeArrowheads="1"/>
              </p:cNvSpPr>
              <p:nvPr/>
            </p:nvSpPr>
            <p:spPr bwMode="auto">
              <a:xfrm>
                <a:off x="4973" y="1387"/>
                <a:ext cx="4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t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81" name="Rectangle 41"/>
              <p:cNvSpPr>
                <a:spLocks noChangeArrowheads="1"/>
              </p:cNvSpPr>
              <p:nvPr/>
            </p:nvSpPr>
            <p:spPr bwMode="auto">
              <a:xfrm>
                <a:off x="4863" y="1387"/>
                <a:ext cx="71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h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6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Robustness with respect to environment</a:t>
            </a:r>
            <a:br>
              <a:rPr lang="en-US"/>
            </a:br>
            <a:r>
              <a:rPr lang="en-US"/>
              <a:t>processing convolutive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40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spectral level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≈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≫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Hence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Impact of convolutive noise (sound recording &amp; transmission) 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 Additive bias on the cepstral coefficients, so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Estimation of the bias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),</a:t>
                </a:r>
              </a:p>
              <a:p>
                <a:pPr lvl="1"/>
                <a:r>
                  <a:rPr lang="en-US" dirty="0"/>
                  <a:t>And, then subtraction of the bias (</a:t>
                </a:r>
                <a:r>
                  <a:rPr lang="en-US" dirty="0">
                    <a:sym typeface="Wingdings" pitchFamily="2" charset="2"/>
                  </a:rPr>
                  <a:t> cepstral subtraction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840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 </a:t>
            </a:r>
            <a:fld id="{CCD8A327-4A42-4F42-8894-A6F43B7F265B}" type="slidenum">
              <a:rPr lang="en-US" smtClean="0"/>
              <a:pPr/>
              <a:t>156</a:t>
            </a:fld>
            <a:endParaRPr lang="en-US"/>
          </a:p>
        </p:txBody>
      </p:sp>
      <p:grpSp>
        <p:nvGrpSpPr>
          <p:cNvPr id="44" name="Group 6">
            <a:extLst>
              <a:ext uri="{FF2B5EF4-FFF2-40B4-BE49-F238E27FC236}">
                <a16:creationId xmlns:a16="http://schemas.microsoft.com/office/drawing/2014/main" id="{9FD9983B-8EC8-4B44-B125-24457D72614F}"/>
              </a:ext>
            </a:extLst>
          </p:cNvPr>
          <p:cNvGrpSpPr>
            <a:grpSpLocks/>
          </p:cNvGrpSpPr>
          <p:nvPr/>
        </p:nvGrpSpPr>
        <p:grpSpPr bwMode="auto">
          <a:xfrm>
            <a:off x="6046778" y="1414649"/>
            <a:ext cx="2692028" cy="1158264"/>
            <a:chOff x="3369" y="928"/>
            <a:chExt cx="2046" cy="977"/>
          </a:xfrm>
        </p:grpSpPr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4B06576A-7B24-4F82-B1D2-63C9F2066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928"/>
              <a:ext cx="519" cy="30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400">
                  <a:latin typeface="Arial Narrow" pitchFamily="34" charset="0"/>
                </a:rPr>
                <a:t>Milieu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ambiant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8F3B6371-DD5C-4A38-95C0-A7183D483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7" y="929"/>
              <a:ext cx="747" cy="30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400">
                  <a:latin typeface="Arial Narrow" pitchFamily="34" charset="0"/>
                </a:rPr>
                <a:t>Prise de son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&amp; Transmission</a:t>
              </a:r>
            </a:p>
          </p:txBody>
        </p:sp>
        <p:cxnSp>
          <p:nvCxnSpPr>
            <p:cNvPr id="47" name="AutoShape 9">
              <a:extLst>
                <a:ext uri="{FF2B5EF4-FFF2-40B4-BE49-F238E27FC236}">
                  <a16:creationId xmlns:a16="http://schemas.microsoft.com/office/drawing/2014/main" id="{5598B730-7E32-4A5E-8B53-2EB4164DCE89}"/>
                </a:ext>
              </a:extLst>
            </p:cNvPr>
            <p:cNvCxnSpPr>
              <a:cxnSpLocks noChangeShapeType="1"/>
              <a:endCxn id="45" idx="1"/>
            </p:cNvCxnSpPr>
            <p:nvPr/>
          </p:nvCxnSpPr>
          <p:spPr bwMode="auto">
            <a:xfrm>
              <a:off x="3386" y="1079"/>
              <a:ext cx="23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8" name="AutoShape 10">
              <a:extLst>
                <a:ext uri="{FF2B5EF4-FFF2-40B4-BE49-F238E27FC236}">
                  <a16:creationId xmlns:a16="http://schemas.microsoft.com/office/drawing/2014/main" id="{0C2EB0BF-F9F4-447D-B5AD-D25DA3819C15}"/>
                </a:ext>
              </a:extLst>
            </p:cNvPr>
            <p:cNvCxnSpPr>
              <a:cxnSpLocks noChangeShapeType="1"/>
              <a:stCxn id="45" idx="3"/>
              <a:endCxn id="46" idx="1"/>
            </p:cNvCxnSpPr>
            <p:nvPr/>
          </p:nvCxnSpPr>
          <p:spPr bwMode="auto">
            <a:xfrm>
              <a:off x="4143" y="1079"/>
              <a:ext cx="254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9" name="AutoShape 11">
              <a:extLst>
                <a:ext uri="{FF2B5EF4-FFF2-40B4-BE49-F238E27FC236}">
                  <a16:creationId xmlns:a16="http://schemas.microsoft.com/office/drawing/2014/main" id="{FE4EED31-0BE2-415A-8C3A-A5D6167C8D9E}"/>
                </a:ext>
              </a:extLst>
            </p:cNvPr>
            <p:cNvCxnSpPr>
              <a:cxnSpLocks noChangeShapeType="1"/>
              <a:stCxn id="46" idx="3"/>
            </p:cNvCxnSpPr>
            <p:nvPr/>
          </p:nvCxnSpPr>
          <p:spPr bwMode="auto">
            <a:xfrm flipV="1">
              <a:off x="5144" y="1079"/>
              <a:ext cx="271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50" name="Object 12">
              <a:extLst>
                <a:ext uri="{FF2B5EF4-FFF2-40B4-BE49-F238E27FC236}">
                  <a16:creationId xmlns:a16="http://schemas.microsoft.com/office/drawing/2014/main" id="{73E0E56D-86F1-4023-A0D4-DB09CCD5C9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9" y="1643"/>
            <a:ext cx="216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42720" imgH="266400" progId="Equation.3">
                    <p:embed/>
                  </p:oleObj>
                </mc:Choice>
                <mc:Fallback>
                  <p:oleObj name="Equation" r:id="rId4" imgW="342720" imgH="266400" progId="Equation.3">
                    <p:embed/>
                    <p:pic>
                      <p:nvPicPr>
                        <p:cNvPr id="50" name="Object 12">
                          <a:extLst>
                            <a:ext uri="{FF2B5EF4-FFF2-40B4-BE49-F238E27FC236}">
                              <a16:creationId xmlns:a16="http://schemas.microsoft.com/office/drawing/2014/main" id="{73E0E56D-86F1-4023-A0D4-DB09CCD5C9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9" y="1643"/>
                          <a:ext cx="216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3">
              <a:extLst>
                <a:ext uri="{FF2B5EF4-FFF2-40B4-BE49-F238E27FC236}">
                  <a16:creationId xmlns:a16="http://schemas.microsoft.com/office/drawing/2014/main" id="{25A5AA73-40D2-4D96-8DFF-4237C62D5A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1" y="1643"/>
            <a:ext cx="23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68280" imgH="266400" progId="Equation.3">
                    <p:embed/>
                  </p:oleObj>
                </mc:Choice>
                <mc:Fallback>
                  <p:oleObj name="Equation" r:id="rId6" imgW="368280" imgH="266400" progId="Equation.3">
                    <p:embed/>
                    <p:pic>
                      <p:nvPicPr>
                        <p:cNvPr id="51" name="Object 13">
                          <a:extLst>
                            <a:ext uri="{FF2B5EF4-FFF2-40B4-BE49-F238E27FC236}">
                              <a16:creationId xmlns:a16="http://schemas.microsoft.com/office/drawing/2014/main" id="{25A5AA73-40D2-4D96-8DFF-4237C62D5A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1" y="1643"/>
                          <a:ext cx="232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14">
              <a:extLst>
                <a:ext uri="{FF2B5EF4-FFF2-40B4-BE49-F238E27FC236}">
                  <a16:creationId xmlns:a16="http://schemas.microsoft.com/office/drawing/2014/main" id="{88F0E4A4-9E4F-42D6-8413-806DA1F605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4" y="1643"/>
            <a:ext cx="224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55320" imgH="266400" progId="Equation.3">
                    <p:embed/>
                  </p:oleObj>
                </mc:Choice>
                <mc:Fallback>
                  <p:oleObj name="Equation" r:id="rId8" imgW="355320" imgH="266400" progId="Equation.3">
                    <p:embed/>
                    <p:pic>
                      <p:nvPicPr>
                        <p:cNvPr id="52" name="Object 14">
                          <a:extLst>
                            <a:ext uri="{FF2B5EF4-FFF2-40B4-BE49-F238E27FC236}">
                              <a16:creationId xmlns:a16="http://schemas.microsoft.com/office/drawing/2014/main" id="{88F0E4A4-9E4F-42D6-8413-806DA1F605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4" y="1643"/>
                          <a:ext cx="224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Oval 15">
              <a:extLst>
                <a:ext uri="{FF2B5EF4-FFF2-40B4-BE49-F238E27FC236}">
                  <a16:creationId xmlns:a16="http://schemas.microsoft.com/office/drawing/2014/main" id="{EFE95C3B-0F50-4E41-A3C8-FB524898F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" y="1721"/>
              <a:ext cx="157" cy="15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en-US" sz="1600"/>
            </a:p>
          </p:txBody>
        </p:sp>
        <p:sp>
          <p:nvSpPr>
            <p:cNvPr id="54" name="Oval 16">
              <a:extLst>
                <a:ext uri="{FF2B5EF4-FFF2-40B4-BE49-F238E27FC236}">
                  <a16:creationId xmlns:a16="http://schemas.microsoft.com/office/drawing/2014/main" id="{B2175412-8619-4B13-BBD5-204CB94D4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1721"/>
              <a:ext cx="157" cy="15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en-US" sz="1600"/>
            </a:p>
          </p:txBody>
        </p:sp>
        <p:cxnSp>
          <p:nvCxnSpPr>
            <p:cNvPr id="55" name="AutoShape 17">
              <a:extLst>
                <a:ext uri="{FF2B5EF4-FFF2-40B4-BE49-F238E27FC236}">
                  <a16:creationId xmlns:a16="http://schemas.microsoft.com/office/drawing/2014/main" id="{8A9C251C-C474-40EC-8C47-09F1B609832F}"/>
                </a:ext>
              </a:extLst>
            </p:cNvPr>
            <p:cNvCxnSpPr>
              <a:cxnSpLocks noChangeShapeType="1"/>
              <a:endCxn id="53" idx="2"/>
            </p:cNvCxnSpPr>
            <p:nvPr/>
          </p:nvCxnSpPr>
          <p:spPr bwMode="auto">
            <a:xfrm>
              <a:off x="3379" y="1800"/>
              <a:ext cx="4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6" name="AutoShape 18">
              <a:extLst>
                <a:ext uri="{FF2B5EF4-FFF2-40B4-BE49-F238E27FC236}">
                  <a16:creationId xmlns:a16="http://schemas.microsoft.com/office/drawing/2014/main" id="{494768EF-FD6C-423C-A507-0554DA9E058B}"/>
                </a:ext>
              </a:extLst>
            </p:cNvPr>
            <p:cNvCxnSpPr>
              <a:cxnSpLocks noChangeShapeType="1"/>
              <a:stCxn id="53" idx="6"/>
              <a:endCxn id="54" idx="2"/>
            </p:cNvCxnSpPr>
            <p:nvPr/>
          </p:nvCxnSpPr>
          <p:spPr bwMode="auto">
            <a:xfrm>
              <a:off x="3963" y="1800"/>
              <a:ext cx="7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7" name="AutoShape 19">
              <a:extLst>
                <a:ext uri="{FF2B5EF4-FFF2-40B4-BE49-F238E27FC236}">
                  <a16:creationId xmlns:a16="http://schemas.microsoft.com/office/drawing/2014/main" id="{86198E12-E653-48B1-9D17-169812743BC1}"/>
                </a:ext>
              </a:extLst>
            </p:cNvPr>
            <p:cNvCxnSpPr>
              <a:cxnSpLocks noChangeShapeType="1"/>
              <a:stCxn id="54" idx="6"/>
            </p:cNvCxnSpPr>
            <p:nvPr/>
          </p:nvCxnSpPr>
          <p:spPr bwMode="auto">
            <a:xfrm>
              <a:off x="4873" y="1800"/>
              <a:ext cx="54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8" name="AutoShape 20">
              <a:extLst>
                <a:ext uri="{FF2B5EF4-FFF2-40B4-BE49-F238E27FC236}">
                  <a16:creationId xmlns:a16="http://schemas.microsoft.com/office/drawing/2014/main" id="{F3554613-9B37-4DEE-87CA-1A0CBE29B196}"/>
                </a:ext>
              </a:extLst>
            </p:cNvPr>
            <p:cNvCxnSpPr>
              <a:cxnSpLocks noChangeShapeType="1"/>
              <a:endCxn id="53" idx="0"/>
            </p:cNvCxnSpPr>
            <p:nvPr/>
          </p:nvCxnSpPr>
          <p:spPr bwMode="auto">
            <a:xfrm flipH="1">
              <a:off x="3885" y="1480"/>
              <a:ext cx="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9" name="AutoShape 21">
              <a:extLst>
                <a:ext uri="{FF2B5EF4-FFF2-40B4-BE49-F238E27FC236}">
                  <a16:creationId xmlns:a16="http://schemas.microsoft.com/office/drawing/2014/main" id="{26CB014B-5F25-4235-BEF7-871D8039BEB9}"/>
                </a:ext>
              </a:extLst>
            </p:cNvPr>
            <p:cNvCxnSpPr>
              <a:cxnSpLocks noChangeShapeType="1"/>
              <a:endCxn id="54" idx="0"/>
            </p:cNvCxnSpPr>
            <p:nvPr/>
          </p:nvCxnSpPr>
          <p:spPr bwMode="auto">
            <a:xfrm>
              <a:off x="4793" y="1474"/>
              <a:ext cx="2" cy="2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4129F9C3-04BE-4E66-9E5F-1E017FCB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" y="931"/>
              <a:ext cx="519" cy="302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400">
                  <a:latin typeface="Arial Narrow" pitchFamily="34" charset="0"/>
                </a:rPr>
                <a:t>Ambient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noise</a:t>
              </a:r>
            </a:p>
          </p:txBody>
        </p: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BD9DC6BC-A62B-4E20-9695-6C63B53DD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" y="932"/>
              <a:ext cx="883" cy="302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400">
                  <a:latin typeface="Arial Narrow" pitchFamily="34" charset="0"/>
                </a:rPr>
                <a:t>Sound recording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&amp; transmission</a:t>
              </a:r>
            </a:p>
          </p:txBody>
        </p:sp>
        <p:grpSp>
          <p:nvGrpSpPr>
            <p:cNvPr id="62" name="Group 24">
              <a:extLst>
                <a:ext uri="{FF2B5EF4-FFF2-40B4-BE49-F238E27FC236}">
                  <a16:creationId xmlns:a16="http://schemas.microsoft.com/office/drawing/2014/main" id="{91EB782A-91AE-492A-80CD-3B57C5DC04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02" y="1701"/>
              <a:ext cx="128" cy="182"/>
              <a:chOff x="3837" y="1701"/>
              <a:chExt cx="128" cy="182"/>
            </a:xfrm>
          </p:grpSpPr>
          <p:sp>
            <p:nvSpPr>
              <p:cNvPr id="78" name="AutoShape 25">
                <a:extLst>
                  <a:ext uri="{FF2B5EF4-FFF2-40B4-BE49-F238E27FC236}">
                    <a16:creationId xmlns:a16="http://schemas.microsoft.com/office/drawing/2014/main" id="{58562989-3AC5-47B7-ABB0-9511B147180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837" y="1742"/>
                <a:ext cx="104" cy="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79" name="Rectangle 26">
                <a:extLst>
                  <a:ext uri="{FF2B5EF4-FFF2-40B4-BE49-F238E27FC236}">
                    <a16:creationId xmlns:a16="http://schemas.microsoft.com/office/drawing/2014/main" id="{DE887E27-B530-4105-BE19-F0A6B477E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9" y="1701"/>
                <a:ext cx="7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chemeClr val="tx2"/>
                    </a:solidFill>
                    <a:latin typeface="Symbol" pitchFamily="18" charset="2"/>
                  </a:rPr>
                  <a:t>+</a:t>
                </a:r>
                <a:endParaRPr lang="en-US" sz="1600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3" name="Group 27">
              <a:extLst>
                <a:ext uri="{FF2B5EF4-FFF2-40B4-BE49-F238E27FC236}">
                  <a16:creationId xmlns:a16="http://schemas.microsoft.com/office/drawing/2014/main" id="{7ED1C02A-53E1-4870-A006-033D43BEB72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21" y="1723"/>
              <a:ext cx="114" cy="182"/>
              <a:chOff x="4756" y="1723"/>
              <a:chExt cx="114" cy="182"/>
            </a:xfrm>
          </p:grpSpPr>
          <p:sp>
            <p:nvSpPr>
              <p:cNvPr id="76" name="AutoShape 28">
                <a:extLst>
                  <a:ext uri="{FF2B5EF4-FFF2-40B4-BE49-F238E27FC236}">
                    <a16:creationId xmlns:a16="http://schemas.microsoft.com/office/drawing/2014/main" id="{406E37DF-D611-4182-9F4A-15960E844C8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756" y="1764"/>
                <a:ext cx="8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77" name="Rectangle 29">
                <a:extLst>
                  <a:ext uri="{FF2B5EF4-FFF2-40B4-BE49-F238E27FC236}">
                    <a16:creationId xmlns:a16="http://schemas.microsoft.com/office/drawing/2014/main" id="{B432267F-055F-49C2-B62E-A5E4BF2EE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2" y="1723"/>
                <a:ext cx="68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chemeClr val="tx2"/>
                    </a:solidFill>
                    <a:latin typeface="Symbol" pitchFamily="18" charset="2"/>
                  </a:rPr>
                  <a:t>*</a:t>
                </a:r>
                <a:endParaRPr lang="en-US" sz="1600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4" name="Group 30">
              <a:extLst>
                <a:ext uri="{FF2B5EF4-FFF2-40B4-BE49-F238E27FC236}">
                  <a16:creationId xmlns:a16="http://schemas.microsoft.com/office/drawing/2014/main" id="{C800DB87-7BA8-4ADF-A32D-B352B0F570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72" y="1341"/>
              <a:ext cx="270" cy="260"/>
              <a:chOff x="3928" y="1341"/>
              <a:chExt cx="270" cy="260"/>
            </a:xfrm>
          </p:grpSpPr>
          <p:sp>
            <p:nvSpPr>
              <p:cNvPr id="71" name="AutoShape 31">
                <a:extLst>
                  <a:ext uri="{FF2B5EF4-FFF2-40B4-BE49-F238E27FC236}">
                    <a16:creationId xmlns:a16="http://schemas.microsoft.com/office/drawing/2014/main" id="{46B6B48F-CB51-4EAA-92CC-29627A5F95E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928" y="1390"/>
                <a:ext cx="22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72" name="Rectangle 32">
                <a:extLst>
                  <a:ext uri="{FF2B5EF4-FFF2-40B4-BE49-F238E27FC236}">
                    <a16:creationId xmlns:a16="http://schemas.microsoft.com/office/drawing/2014/main" id="{9C4BEDA8-C8D8-48EE-BFC3-D07DC27C1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1341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(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Rectangle 33">
                <a:extLst>
                  <a:ext uri="{FF2B5EF4-FFF2-40B4-BE49-F238E27FC236}">
                    <a16:creationId xmlns:a16="http://schemas.microsoft.com/office/drawing/2014/main" id="{58DFA95A-91E0-4A55-AA1D-4EF284529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1341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)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74" name="Rectangle 34">
                <a:extLst>
                  <a:ext uri="{FF2B5EF4-FFF2-40B4-BE49-F238E27FC236}">
                    <a16:creationId xmlns:a16="http://schemas.microsoft.com/office/drawing/2014/main" id="{D8F3F8E9-7EFB-4BAB-A7A7-3057EDF90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394"/>
                <a:ext cx="4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t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75" name="Rectangle 35">
                <a:extLst>
                  <a:ext uri="{FF2B5EF4-FFF2-40B4-BE49-F238E27FC236}">
                    <a16:creationId xmlns:a16="http://schemas.microsoft.com/office/drawing/2014/main" id="{F76AA6D1-0128-4D70-AF76-D81A1D8DC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8" y="1394"/>
                <a:ext cx="71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b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5" name="Group 36">
              <a:extLst>
                <a:ext uri="{FF2B5EF4-FFF2-40B4-BE49-F238E27FC236}">
                  <a16:creationId xmlns:a16="http://schemas.microsoft.com/office/drawing/2014/main" id="{676C9F60-5652-4706-BF98-50BB7A91C66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4" y="1334"/>
              <a:ext cx="270" cy="260"/>
              <a:chOff x="4823" y="1334"/>
              <a:chExt cx="270" cy="260"/>
            </a:xfrm>
          </p:grpSpPr>
          <p:sp>
            <p:nvSpPr>
              <p:cNvPr id="66" name="AutoShape 37">
                <a:extLst>
                  <a:ext uri="{FF2B5EF4-FFF2-40B4-BE49-F238E27FC236}">
                    <a16:creationId xmlns:a16="http://schemas.microsoft.com/office/drawing/2014/main" id="{C1FA02AF-24DD-4C3E-8C4D-AB25320A45E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823" y="1383"/>
                <a:ext cx="22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67" name="Rectangle 38">
                <a:extLst>
                  <a:ext uri="{FF2B5EF4-FFF2-40B4-BE49-F238E27FC236}">
                    <a16:creationId xmlns:a16="http://schemas.microsoft.com/office/drawing/2014/main" id="{8F6055D8-7C2B-4FF5-8B06-978C5E798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0" y="1334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(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68" name="Rectangle 39">
                <a:extLst>
                  <a:ext uri="{FF2B5EF4-FFF2-40B4-BE49-F238E27FC236}">
                    <a16:creationId xmlns:a16="http://schemas.microsoft.com/office/drawing/2014/main" id="{E62F0985-0184-4A20-8EB3-D7F9432B1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8" y="1334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)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69" name="Rectangle 40">
                <a:extLst>
                  <a:ext uri="{FF2B5EF4-FFF2-40B4-BE49-F238E27FC236}">
                    <a16:creationId xmlns:a16="http://schemas.microsoft.com/office/drawing/2014/main" id="{3743BBFC-048C-4F5D-A2A5-DAC735DF8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3" y="1387"/>
                <a:ext cx="4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t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Rectangle 41">
                <a:extLst>
                  <a:ext uri="{FF2B5EF4-FFF2-40B4-BE49-F238E27FC236}">
                    <a16:creationId xmlns:a16="http://schemas.microsoft.com/office/drawing/2014/main" id="{FB12E8BB-6BDE-4B18-81BE-00187894B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1387"/>
                <a:ext cx="71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h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46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Robustness with respect to environment</a:t>
            </a:r>
            <a:endParaRPr lang="en-US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>
          <a:xfrm>
            <a:off x="684212" y="1268760"/>
            <a:ext cx="8331201" cy="516165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Processing additive noises</a:t>
            </a:r>
          </a:p>
          <a:p>
            <a:pPr lvl="1"/>
            <a:r>
              <a:rPr lang="en-US" dirty="0"/>
              <a:t>Spectral subtraction, speech enhancement</a:t>
            </a:r>
          </a:p>
          <a:p>
            <a:pPr lvl="1"/>
            <a:endParaRPr lang="en-US" dirty="0"/>
          </a:p>
          <a:p>
            <a:r>
              <a:rPr lang="en-US" dirty="0"/>
              <a:t>Processing convolutive noises </a:t>
            </a:r>
            <a:r>
              <a:rPr lang="en-US" sz="1600" dirty="0"/>
              <a:t>(sound recording &amp; transmission)</a:t>
            </a:r>
          </a:p>
          <a:p>
            <a:pPr lvl="1"/>
            <a:r>
              <a:rPr lang="en-US" dirty="0" err="1">
                <a:sym typeface="Wingdings" pitchFamily="2" charset="2"/>
              </a:rPr>
              <a:t>Cepstral</a:t>
            </a:r>
            <a:r>
              <a:rPr lang="en-US" dirty="0">
                <a:sym typeface="Wingdings" pitchFamily="2" charset="2"/>
              </a:rPr>
              <a:t> subtraction</a:t>
            </a:r>
            <a:r>
              <a:rPr lang="en-US">
                <a:sym typeface="Wingdings" pitchFamily="2" charset="2"/>
              </a:rPr>
              <a:t>, de-reverberation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/>
              <a:t>Noise robust acoustic analysis</a:t>
            </a:r>
          </a:p>
          <a:p>
            <a:pPr lvl="1"/>
            <a:r>
              <a:rPr lang="en-US" dirty="0"/>
              <a:t>Acoustic analysis which include specific processing for dealing with additive noises and convolutive noises</a:t>
            </a:r>
          </a:p>
          <a:p>
            <a:pPr lvl="1"/>
            <a:endParaRPr lang="en-US" sz="1400" dirty="0"/>
          </a:p>
          <a:p>
            <a:r>
              <a:rPr lang="en-US" dirty="0"/>
              <a:t>Hands-free distant (multi-)microphone</a:t>
            </a:r>
          </a:p>
          <a:p>
            <a:pPr lvl="1"/>
            <a:r>
              <a:rPr lang="en-US" dirty="0"/>
              <a:t>Using a microphone array allows to apply more efficient enhancement approaches</a:t>
            </a:r>
          </a:p>
          <a:p>
            <a:endParaRPr lang="en-US" sz="1600" dirty="0"/>
          </a:p>
          <a:p>
            <a:r>
              <a:rPr lang="en-US" sz="1600" dirty="0"/>
              <a:t>And also, more recent enhancement techniques relying on neural networks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CCD8A327-4A42-4F42-8894-A6F43B7F265B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  <p:grpSp>
        <p:nvGrpSpPr>
          <p:cNvPr id="80" name="Group 6">
            <a:extLst>
              <a:ext uri="{FF2B5EF4-FFF2-40B4-BE49-F238E27FC236}">
                <a16:creationId xmlns:a16="http://schemas.microsoft.com/office/drawing/2014/main" id="{4DEBCDED-26FA-4717-BF74-538536FA00E0}"/>
              </a:ext>
            </a:extLst>
          </p:cNvPr>
          <p:cNvGrpSpPr>
            <a:grpSpLocks/>
          </p:cNvGrpSpPr>
          <p:nvPr/>
        </p:nvGrpSpPr>
        <p:grpSpPr bwMode="auto">
          <a:xfrm>
            <a:off x="6046778" y="1414649"/>
            <a:ext cx="2692028" cy="1158264"/>
            <a:chOff x="3369" y="928"/>
            <a:chExt cx="2046" cy="977"/>
          </a:xfrm>
        </p:grpSpPr>
        <p:sp>
          <p:nvSpPr>
            <p:cNvPr id="81" name="Rectangle 7">
              <a:extLst>
                <a:ext uri="{FF2B5EF4-FFF2-40B4-BE49-F238E27FC236}">
                  <a16:creationId xmlns:a16="http://schemas.microsoft.com/office/drawing/2014/main" id="{B952734B-E281-432E-A7A4-957233279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928"/>
              <a:ext cx="519" cy="30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400">
                  <a:latin typeface="Arial Narrow" pitchFamily="34" charset="0"/>
                </a:rPr>
                <a:t>Milieu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ambiant</a:t>
              </a:r>
            </a:p>
          </p:txBody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83E99BB4-C43F-4537-B752-B78CC99B6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7" y="929"/>
              <a:ext cx="747" cy="30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400">
                  <a:latin typeface="Arial Narrow" pitchFamily="34" charset="0"/>
                </a:rPr>
                <a:t>Prise de son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&amp; Transmission</a:t>
              </a:r>
            </a:p>
          </p:txBody>
        </p:sp>
        <p:cxnSp>
          <p:nvCxnSpPr>
            <p:cNvPr id="83" name="AutoShape 9">
              <a:extLst>
                <a:ext uri="{FF2B5EF4-FFF2-40B4-BE49-F238E27FC236}">
                  <a16:creationId xmlns:a16="http://schemas.microsoft.com/office/drawing/2014/main" id="{96D78690-D62C-4AFA-A68D-9A813A488CEA}"/>
                </a:ext>
              </a:extLst>
            </p:cNvPr>
            <p:cNvCxnSpPr>
              <a:cxnSpLocks noChangeShapeType="1"/>
              <a:endCxn id="81" idx="1"/>
            </p:cNvCxnSpPr>
            <p:nvPr/>
          </p:nvCxnSpPr>
          <p:spPr bwMode="auto">
            <a:xfrm>
              <a:off x="3386" y="1079"/>
              <a:ext cx="23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4" name="AutoShape 10">
              <a:extLst>
                <a:ext uri="{FF2B5EF4-FFF2-40B4-BE49-F238E27FC236}">
                  <a16:creationId xmlns:a16="http://schemas.microsoft.com/office/drawing/2014/main" id="{C0160331-115F-4409-BCEE-37BEFC8286BC}"/>
                </a:ext>
              </a:extLst>
            </p:cNvPr>
            <p:cNvCxnSpPr>
              <a:cxnSpLocks noChangeShapeType="1"/>
              <a:stCxn id="81" idx="3"/>
              <a:endCxn id="82" idx="1"/>
            </p:cNvCxnSpPr>
            <p:nvPr/>
          </p:nvCxnSpPr>
          <p:spPr bwMode="auto">
            <a:xfrm>
              <a:off x="4143" y="1079"/>
              <a:ext cx="254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5" name="AutoShape 11">
              <a:extLst>
                <a:ext uri="{FF2B5EF4-FFF2-40B4-BE49-F238E27FC236}">
                  <a16:creationId xmlns:a16="http://schemas.microsoft.com/office/drawing/2014/main" id="{4A699B0C-FE9D-405F-8BE5-0FF6990DC5E8}"/>
                </a:ext>
              </a:extLst>
            </p:cNvPr>
            <p:cNvCxnSpPr>
              <a:cxnSpLocks noChangeShapeType="1"/>
              <a:stCxn id="82" idx="3"/>
            </p:cNvCxnSpPr>
            <p:nvPr/>
          </p:nvCxnSpPr>
          <p:spPr bwMode="auto">
            <a:xfrm flipV="1">
              <a:off x="5144" y="1079"/>
              <a:ext cx="271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86" name="Object 12">
              <a:extLst>
                <a:ext uri="{FF2B5EF4-FFF2-40B4-BE49-F238E27FC236}">
                  <a16:creationId xmlns:a16="http://schemas.microsoft.com/office/drawing/2014/main" id="{C4A41BC4-7414-4002-8243-8437373184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9" y="1643"/>
            <a:ext cx="216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42720" imgH="266400" progId="Equation.3">
                    <p:embed/>
                  </p:oleObj>
                </mc:Choice>
                <mc:Fallback>
                  <p:oleObj name="Equation" r:id="rId2" imgW="342720" imgH="266400" progId="Equation.3">
                    <p:embed/>
                    <p:pic>
                      <p:nvPicPr>
                        <p:cNvPr id="86" name="Object 12">
                          <a:extLst>
                            <a:ext uri="{FF2B5EF4-FFF2-40B4-BE49-F238E27FC236}">
                              <a16:creationId xmlns:a16="http://schemas.microsoft.com/office/drawing/2014/main" id="{C4A41BC4-7414-4002-8243-8437373184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9" y="1643"/>
                          <a:ext cx="216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13">
              <a:extLst>
                <a:ext uri="{FF2B5EF4-FFF2-40B4-BE49-F238E27FC236}">
                  <a16:creationId xmlns:a16="http://schemas.microsoft.com/office/drawing/2014/main" id="{9BD1DF73-B88D-4601-9E02-CE56945CFC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1" y="1643"/>
            <a:ext cx="23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68280" imgH="266400" progId="Equation.3">
                    <p:embed/>
                  </p:oleObj>
                </mc:Choice>
                <mc:Fallback>
                  <p:oleObj name="Equation" r:id="rId4" imgW="368280" imgH="266400" progId="Equation.3">
                    <p:embed/>
                    <p:pic>
                      <p:nvPicPr>
                        <p:cNvPr id="87" name="Object 13">
                          <a:extLst>
                            <a:ext uri="{FF2B5EF4-FFF2-40B4-BE49-F238E27FC236}">
                              <a16:creationId xmlns:a16="http://schemas.microsoft.com/office/drawing/2014/main" id="{9BD1DF73-B88D-4601-9E02-CE56945CFC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1" y="1643"/>
                          <a:ext cx="232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14">
              <a:extLst>
                <a:ext uri="{FF2B5EF4-FFF2-40B4-BE49-F238E27FC236}">
                  <a16:creationId xmlns:a16="http://schemas.microsoft.com/office/drawing/2014/main" id="{25BC0B51-4902-41D2-A8A4-6F2A4AC11C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4" y="1643"/>
            <a:ext cx="224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55320" imgH="266400" progId="Equation.3">
                    <p:embed/>
                  </p:oleObj>
                </mc:Choice>
                <mc:Fallback>
                  <p:oleObj name="Equation" r:id="rId6" imgW="355320" imgH="266400" progId="Equation.3">
                    <p:embed/>
                    <p:pic>
                      <p:nvPicPr>
                        <p:cNvPr id="88" name="Object 14">
                          <a:extLst>
                            <a:ext uri="{FF2B5EF4-FFF2-40B4-BE49-F238E27FC236}">
                              <a16:creationId xmlns:a16="http://schemas.microsoft.com/office/drawing/2014/main" id="{25BC0B51-4902-41D2-A8A4-6F2A4AC11C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4" y="1643"/>
                          <a:ext cx="224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Oval 15">
              <a:extLst>
                <a:ext uri="{FF2B5EF4-FFF2-40B4-BE49-F238E27FC236}">
                  <a16:creationId xmlns:a16="http://schemas.microsoft.com/office/drawing/2014/main" id="{56F440B1-A62B-4AD2-9CF2-F8B8736C1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" y="1721"/>
              <a:ext cx="157" cy="15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en-US" sz="1600"/>
            </a:p>
          </p:txBody>
        </p:sp>
        <p:sp>
          <p:nvSpPr>
            <p:cNvPr id="90" name="Oval 16">
              <a:extLst>
                <a:ext uri="{FF2B5EF4-FFF2-40B4-BE49-F238E27FC236}">
                  <a16:creationId xmlns:a16="http://schemas.microsoft.com/office/drawing/2014/main" id="{AD961C2A-6AAE-446D-8830-00395EA98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1721"/>
              <a:ext cx="157" cy="15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endParaRPr lang="en-US" sz="1600"/>
            </a:p>
          </p:txBody>
        </p:sp>
        <p:cxnSp>
          <p:nvCxnSpPr>
            <p:cNvPr id="91" name="AutoShape 17">
              <a:extLst>
                <a:ext uri="{FF2B5EF4-FFF2-40B4-BE49-F238E27FC236}">
                  <a16:creationId xmlns:a16="http://schemas.microsoft.com/office/drawing/2014/main" id="{F51740A3-87DB-4D4F-BD9E-DFF222CE5D4E}"/>
                </a:ext>
              </a:extLst>
            </p:cNvPr>
            <p:cNvCxnSpPr>
              <a:cxnSpLocks noChangeShapeType="1"/>
              <a:endCxn id="89" idx="2"/>
            </p:cNvCxnSpPr>
            <p:nvPr/>
          </p:nvCxnSpPr>
          <p:spPr bwMode="auto">
            <a:xfrm>
              <a:off x="3379" y="1800"/>
              <a:ext cx="42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2" name="AutoShape 18">
              <a:extLst>
                <a:ext uri="{FF2B5EF4-FFF2-40B4-BE49-F238E27FC236}">
                  <a16:creationId xmlns:a16="http://schemas.microsoft.com/office/drawing/2014/main" id="{10F67DA8-28D1-4D7A-A851-D3C196A4B29D}"/>
                </a:ext>
              </a:extLst>
            </p:cNvPr>
            <p:cNvCxnSpPr>
              <a:cxnSpLocks noChangeShapeType="1"/>
              <a:stCxn id="89" idx="6"/>
              <a:endCxn id="90" idx="2"/>
            </p:cNvCxnSpPr>
            <p:nvPr/>
          </p:nvCxnSpPr>
          <p:spPr bwMode="auto">
            <a:xfrm>
              <a:off x="3963" y="1800"/>
              <a:ext cx="75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3" name="AutoShape 19">
              <a:extLst>
                <a:ext uri="{FF2B5EF4-FFF2-40B4-BE49-F238E27FC236}">
                  <a16:creationId xmlns:a16="http://schemas.microsoft.com/office/drawing/2014/main" id="{FE08F6C3-6501-4A72-AC64-05DB3C0F5E3F}"/>
                </a:ext>
              </a:extLst>
            </p:cNvPr>
            <p:cNvCxnSpPr>
              <a:cxnSpLocks noChangeShapeType="1"/>
              <a:stCxn id="90" idx="6"/>
            </p:cNvCxnSpPr>
            <p:nvPr/>
          </p:nvCxnSpPr>
          <p:spPr bwMode="auto">
            <a:xfrm>
              <a:off x="4873" y="1800"/>
              <a:ext cx="54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4" name="AutoShape 20">
              <a:extLst>
                <a:ext uri="{FF2B5EF4-FFF2-40B4-BE49-F238E27FC236}">
                  <a16:creationId xmlns:a16="http://schemas.microsoft.com/office/drawing/2014/main" id="{E5E4797A-E53E-49BE-8385-AD2B3CF31D71}"/>
                </a:ext>
              </a:extLst>
            </p:cNvPr>
            <p:cNvCxnSpPr>
              <a:cxnSpLocks noChangeShapeType="1"/>
              <a:endCxn id="89" idx="0"/>
            </p:cNvCxnSpPr>
            <p:nvPr/>
          </p:nvCxnSpPr>
          <p:spPr bwMode="auto">
            <a:xfrm flipH="1">
              <a:off x="3885" y="1480"/>
              <a:ext cx="3" cy="2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5" name="AutoShape 21">
              <a:extLst>
                <a:ext uri="{FF2B5EF4-FFF2-40B4-BE49-F238E27FC236}">
                  <a16:creationId xmlns:a16="http://schemas.microsoft.com/office/drawing/2014/main" id="{398B0A76-83D6-4A5D-B54D-224632A4B151}"/>
                </a:ext>
              </a:extLst>
            </p:cNvPr>
            <p:cNvCxnSpPr>
              <a:cxnSpLocks noChangeShapeType="1"/>
              <a:endCxn id="90" idx="0"/>
            </p:cNvCxnSpPr>
            <p:nvPr/>
          </p:nvCxnSpPr>
          <p:spPr bwMode="auto">
            <a:xfrm>
              <a:off x="4793" y="1474"/>
              <a:ext cx="2" cy="2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96" name="Rectangle 22">
              <a:extLst>
                <a:ext uri="{FF2B5EF4-FFF2-40B4-BE49-F238E27FC236}">
                  <a16:creationId xmlns:a16="http://schemas.microsoft.com/office/drawing/2014/main" id="{EB3D8AF7-A4A0-4FA0-8B6B-B6439156C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" y="931"/>
              <a:ext cx="519" cy="302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400">
                  <a:latin typeface="Arial Narrow" pitchFamily="34" charset="0"/>
                </a:rPr>
                <a:t>Ambient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noise</a:t>
              </a:r>
            </a:p>
          </p:txBody>
        </p:sp>
        <p:sp>
          <p:nvSpPr>
            <p:cNvPr id="97" name="Rectangle 23">
              <a:extLst>
                <a:ext uri="{FF2B5EF4-FFF2-40B4-BE49-F238E27FC236}">
                  <a16:creationId xmlns:a16="http://schemas.microsoft.com/office/drawing/2014/main" id="{D5EDEE81-E0A0-4963-8950-41645DFC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" y="932"/>
              <a:ext cx="883" cy="302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400">
                  <a:latin typeface="Arial Narrow" pitchFamily="34" charset="0"/>
                </a:rPr>
                <a:t>Sound recording</a:t>
              </a:r>
              <a:br>
                <a:rPr lang="en-US" sz="1400">
                  <a:latin typeface="Arial Narrow" pitchFamily="34" charset="0"/>
                </a:rPr>
              </a:br>
              <a:r>
                <a:rPr lang="en-US" sz="1400">
                  <a:latin typeface="Arial Narrow" pitchFamily="34" charset="0"/>
                </a:rPr>
                <a:t>&amp; transmission</a:t>
              </a:r>
            </a:p>
          </p:txBody>
        </p:sp>
        <p:grpSp>
          <p:nvGrpSpPr>
            <p:cNvPr id="98" name="Group 24">
              <a:extLst>
                <a:ext uri="{FF2B5EF4-FFF2-40B4-BE49-F238E27FC236}">
                  <a16:creationId xmlns:a16="http://schemas.microsoft.com/office/drawing/2014/main" id="{8F8CFF35-0D23-4BC6-B73E-A49FE5485C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02" y="1701"/>
              <a:ext cx="128" cy="182"/>
              <a:chOff x="3837" y="1701"/>
              <a:chExt cx="128" cy="182"/>
            </a:xfrm>
          </p:grpSpPr>
          <p:sp>
            <p:nvSpPr>
              <p:cNvPr id="114" name="AutoShape 25">
                <a:extLst>
                  <a:ext uri="{FF2B5EF4-FFF2-40B4-BE49-F238E27FC236}">
                    <a16:creationId xmlns:a16="http://schemas.microsoft.com/office/drawing/2014/main" id="{9B6AE569-F4CA-4E08-B592-EA3DE733352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837" y="1742"/>
                <a:ext cx="104" cy="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15" name="Rectangle 26">
                <a:extLst>
                  <a:ext uri="{FF2B5EF4-FFF2-40B4-BE49-F238E27FC236}">
                    <a16:creationId xmlns:a16="http://schemas.microsoft.com/office/drawing/2014/main" id="{7936C199-B8D8-46EF-8BF3-FB11E7ED9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9" y="1701"/>
                <a:ext cx="7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chemeClr val="tx2"/>
                    </a:solidFill>
                    <a:latin typeface="Symbol" pitchFamily="18" charset="2"/>
                  </a:rPr>
                  <a:t>+</a:t>
                </a:r>
                <a:endParaRPr lang="en-US" sz="1600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9" name="Group 27">
              <a:extLst>
                <a:ext uri="{FF2B5EF4-FFF2-40B4-BE49-F238E27FC236}">
                  <a16:creationId xmlns:a16="http://schemas.microsoft.com/office/drawing/2014/main" id="{55671680-6378-456F-8F04-502D1846DAA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21" y="1723"/>
              <a:ext cx="114" cy="182"/>
              <a:chOff x="4756" y="1723"/>
              <a:chExt cx="114" cy="182"/>
            </a:xfrm>
          </p:grpSpPr>
          <p:sp>
            <p:nvSpPr>
              <p:cNvPr id="112" name="AutoShape 28">
                <a:extLst>
                  <a:ext uri="{FF2B5EF4-FFF2-40B4-BE49-F238E27FC236}">
                    <a16:creationId xmlns:a16="http://schemas.microsoft.com/office/drawing/2014/main" id="{FFAB735D-1C56-4641-956F-CC03692572B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756" y="1764"/>
                <a:ext cx="80" cy="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13" name="Rectangle 29">
                <a:extLst>
                  <a:ext uri="{FF2B5EF4-FFF2-40B4-BE49-F238E27FC236}">
                    <a16:creationId xmlns:a16="http://schemas.microsoft.com/office/drawing/2014/main" id="{EC257961-5A8D-4675-A995-037C369E7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2" y="1723"/>
                <a:ext cx="68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>
                    <a:solidFill>
                      <a:schemeClr val="tx2"/>
                    </a:solidFill>
                    <a:latin typeface="Symbol" pitchFamily="18" charset="2"/>
                  </a:rPr>
                  <a:t>*</a:t>
                </a:r>
                <a:endParaRPr lang="en-US" sz="1600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00" name="Group 30">
              <a:extLst>
                <a:ext uri="{FF2B5EF4-FFF2-40B4-BE49-F238E27FC236}">
                  <a16:creationId xmlns:a16="http://schemas.microsoft.com/office/drawing/2014/main" id="{6B0E11B1-04BC-423B-BB6A-65FE5F2904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72" y="1341"/>
              <a:ext cx="270" cy="260"/>
              <a:chOff x="3928" y="1341"/>
              <a:chExt cx="270" cy="260"/>
            </a:xfrm>
          </p:grpSpPr>
          <p:sp>
            <p:nvSpPr>
              <p:cNvPr id="107" name="AutoShape 31">
                <a:extLst>
                  <a:ext uri="{FF2B5EF4-FFF2-40B4-BE49-F238E27FC236}">
                    <a16:creationId xmlns:a16="http://schemas.microsoft.com/office/drawing/2014/main" id="{5EB37BA3-5425-4FDC-9DF8-0CA86CDC532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928" y="1390"/>
                <a:ext cx="22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08" name="Rectangle 32">
                <a:extLst>
                  <a:ext uri="{FF2B5EF4-FFF2-40B4-BE49-F238E27FC236}">
                    <a16:creationId xmlns:a16="http://schemas.microsoft.com/office/drawing/2014/main" id="{35326FFD-493D-48E5-AB1D-433F7BE28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1341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(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109" name="Rectangle 33">
                <a:extLst>
                  <a:ext uri="{FF2B5EF4-FFF2-40B4-BE49-F238E27FC236}">
                    <a16:creationId xmlns:a16="http://schemas.microsoft.com/office/drawing/2014/main" id="{688D1A5D-ED14-4119-8C61-7F07F87DD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1341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)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110" name="Rectangle 34">
                <a:extLst>
                  <a:ext uri="{FF2B5EF4-FFF2-40B4-BE49-F238E27FC236}">
                    <a16:creationId xmlns:a16="http://schemas.microsoft.com/office/drawing/2014/main" id="{DAC11293-45D2-4845-9993-66B48D02D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394"/>
                <a:ext cx="4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t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111" name="Rectangle 35">
                <a:extLst>
                  <a:ext uri="{FF2B5EF4-FFF2-40B4-BE49-F238E27FC236}">
                    <a16:creationId xmlns:a16="http://schemas.microsoft.com/office/drawing/2014/main" id="{33BB2803-0BC3-46AD-958E-2B202193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8" y="1394"/>
                <a:ext cx="71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b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01" name="Group 36">
              <a:extLst>
                <a:ext uri="{FF2B5EF4-FFF2-40B4-BE49-F238E27FC236}">
                  <a16:creationId xmlns:a16="http://schemas.microsoft.com/office/drawing/2014/main" id="{21EB6934-26D0-4C18-866B-6ECD517652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4" y="1334"/>
              <a:ext cx="270" cy="260"/>
              <a:chOff x="4823" y="1334"/>
              <a:chExt cx="270" cy="260"/>
            </a:xfrm>
          </p:grpSpPr>
          <p:sp>
            <p:nvSpPr>
              <p:cNvPr id="102" name="AutoShape 37">
                <a:extLst>
                  <a:ext uri="{FF2B5EF4-FFF2-40B4-BE49-F238E27FC236}">
                    <a16:creationId xmlns:a16="http://schemas.microsoft.com/office/drawing/2014/main" id="{E0140150-BA66-4736-8981-46CE0E2A1D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823" y="1383"/>
                <a:ext cx="224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/>
              </a:p>
            </p:txBody>
          </p:sp>
          <p:sp>
            <p:nvSpPr>
              <p:cNvPr id="103" name="Rectangle 38">
                <a:extLst>
                  <a:ext uri="{FF2B5EF4-FFF2-40B4-BE49-F238E27FC236}">
                    <a16:creationId xmlns:a16="http://schemas.microsoft.com/office/drawing/2014/main" id="{46D3BD83-8CE3-472F-8377-85F9EBBB7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0" y="1334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(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104" name="Rectangle 39">
                <a:extLst>
                  <a:ext uri="{FF2B5EF4-FFF2-40B4-BE49-F238E27FC236}">
                    <a16:creationId xmlns:a16="http://schemas.microsoft.com/office/drawing/2014/main" id="{163EEC7D-C2DD-48CD-B4C3-ECDE42EC6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8" y="1334"/>
                <a:ext cx="65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000">
                    <a:solidFill>
                      <a:schemeClr val="tx2"/>
                    </a:solidFill>
                    <a:latin typeface="Symbol" pitchFamily="18" charset="2"/>
                  </a:rPr>
                  <a:t>)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105" name="Rectangle 40">
                <a:extLst>
                  <a:ext uri="{FF2B5EF4-FFF2-40B4-BE49-F238E27FC236}">
                    <a16:creationId xmlns:a16="http://schemas.microsoft.com/office/drawing/2014/main" id="{23E31273-165C-4139-81A9-496F6E36A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3" y="1387"/>
                <a:ext cx="46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t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  <p:sp>
            <p:nvSpPr>
              <p:cNvPr id="106" name="Rectangle 41">
                <a:extLst>
                  <a:ext uri="{FF2B5EF4-FFF2-40B4-BE49-F238E27FC236}">
                    <a16:creationId xmlns:a16="http://schemas.microsoft.com/office/drawing/2014/main" id="{A6A3C3B6-FB73-40EA-864C-BBC2B79A4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1387"/>
                <a:ext cx="71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i="1">
                    <a:solidFill>
                      <a:schemeClr val="tx2"/>
                    </a:solidFill>
                  </a:rPr>
                  <a:t>h</a:t>
                </a:r>
                <a:endParaRPr lang="en-US" sz="160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98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Source separation</a:t>
            </a:r>
            <a:br>
              <a:rPr lang="en-US"/>
            </a:br>
            <a:r>
              <a:rPr lang="en-US"/>
              <a:t>and robust speech recognition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84212" y="1268760"/>
            <a:ext cx="8360469" cy="516165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speech enhancement and impact on speech recognition performance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Recorded signal							(baseline)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Deep learning single channel				no WER reduction</a:t>
            </a:r>
            <a:br>
              <a:rPr lang="en-US" dirty="0"/>
            </a:br>
            <a:r>
              <a:rPr lang="en-US" dirty="0"/>
              <a:t>(i.e., use a single microphone)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Beamforming							21% relative WER reduction</a:t>
            </a:r>
            <a:br>
              <a:rPr lang="en-US" dirty="0"/>
            </a:br>
            <a:r>
              <a:rPr lang="en-US" dirty="0"/>
              <a:t>(multiple microphones)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Deep learning multi-channel				39% relative WER reduction</a:t>
            </a:r>
          </a:p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2021</a:t>
            </a: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Master TAL - Speech - Automatic Speech Recognition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CCD8A327-4A42-4F42-8894-A6F43B7F265B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  <p:pic>
        <p:nvPicPr>
          <p:cNvPr id="8" name="F01_22HC010P_BU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17987" y="2396323"/>
            <a:ext cx="487363" cy="487363"/>
          </a:xfrm>
          <a:prstGeom prst="rect">
            <a:avLst/>
          </a:prstGeom>
        </p:spPr>
      </p:pic>
      <p:pic>
        <p:nvPicPr>
          <p:cNvPr id="9" name="F01_22GC010D_CAF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137398" y="2396323"/>
            <a:ext cx="487363" cy="487363"/>
          </a:xfrm>
          <a:prstGeom prst="rect">
            <a:avLst/>
          </a:prstGeom>
        </p:spPr>
      </p:pic>
      <p:pic>
        <p:nvPicPr>
          <p:cNvPr id="11" name="F01_22HC010P_BUS_mono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17987" y="3310025"/>
            <a:ext cx="487363" cy="487363"/>
          </a:xfrm>
          <a:prstGeom prst="rect">
            <a:avLst/>
          </a:prstGeom>
        </p:spPr>
      </p:pic>
      <p:pic>
        <p:nvPicPr>
          <p:cNvPr id="12" name="F01_22GC010D_CAF_mono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137397" y="3310024"/>
            <a:ext cx="487363" cy="487363"/>
          </a:xfrm>
          <a:prstGeom prst="rect">
            <a:avLst/>
          </a:prstGeom>
        </p:spPr>
      </p:pic>
      <p:pic>
        <p:nvPicPr>
          <p:cNvPr id="13" name="F01_22HC010P_BUS_ds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17987" y="4301682"/>
            <a:ext cx="487363" cy="487363"/>
          </a:xfrm>
          <a:prstGeom prst="rect">
            <a:avLst/>
          </a:prstGeom>
        </p:spPr>
      </p:pic>
      <p:pic>
        <p:nvPicPr>
          <p:cNvPr id="14" name="F01_22GC010D_CAF_ds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133483" y="4358125"/>
            <a:ext cx="487363" cy="487363"/>
          </a:xfrm>
          <a:prstGeom prst="rect">
            <a:avLst/>
          </a:prstGeom>
        </p:spPr>
      </p:pic>
      <p:pic>
        <p:nvPicPr>
          <p:cNvPr id="17" name="F01_22HC010P_BUS_anugraha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15967" y="5390920"/>
            <a:ext cx="487363" cy="487363"/>
          </a:xfrm>
          <a:prstGeom prst="rect">
            <a:avLst/>
          </a:prstGeom>
        </p:spPr>
      </p:pic>
      <p:pic>
        <p:nvPicPr>
          <p:cNvPr id="18" name="F01_22GC010D_CAF_anugraha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137398" y="54365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1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3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12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34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12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334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noise </a:t>
            </a:r>
            <a:br>
              <a:rPr lang="en-US" dirty="0"/>
            </a:br>
            <a:r>
              <a:rPr lang="en-US" dirty="0"/>
              <a:t>on speech recognition performance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159</a:t>
            </a:fld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430097"/>
              </p:ext>
            </p:extLst>
          </p:nvPr>
        </p:nvGraphicFramePr>
        <p:xfrm>
          <a:off x="517522" y="1380930"/>
          <a:ext cx="8375650" cy="4740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22816" y="4355150"/>
            <a:ext cx="173637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fr-FR" sz="1800" b="0" dirty="0">
                <a:solidFill>
                  <a:srgbClr val="008000"/>
                </a:solidFill>
                <a:latin typeface="Arial" panose="020B0604020202020204" pitchFamily="34" charset="0"/>
              </a:rPr>
              <a:t>Human listener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622816" y="2500859"/>
            <a:ext cx="2954655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fr-FR" sz="1800" b="0" dirty="0">
                <a:solidFill>
                  <a:srgbClr val="C00000"/>
                </a:solidFill>
                <a:latin typeface="Arial" panose="020B0604020202020204" pitchFamily="34" charset="0"/>
              </a:rPr>
              <a:t>Speech recognition system</a:t>
            </a:r>
          </a:p>
          <a:p>
            <a:pPr eaLnBrk="1" hangingPunct="1"/>
            <a:r>
              <a:rPr lang="en-US" altLang="fr-FR" sz="1800" b="0" dirty="0">
                <a:solidFill>
                  <a:srgbClr val="C00000"/>
                </a:solidFill>
                <a:latin typeface="Arial" panose="020B0604020202020204" pitchFamily="34" charset="0"/>
              </a:rPr>
              <a:t>Including noise reduction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726165" y="1733446"/>
            <a:ext cx="2956259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fr-FR" sz="1600" dirty="0">
                <a:latin typeface="Arial" panose="020B0604020202020204" pitchFamily="34" charset="0"/>
              </a:rPr>
              <a:t>Wall Street Journal</a:t>
            </a:r>
          </a:p>
          <a:p>
            <a:pPr eaLnBrk="1" hangingPunct="1"/>
            <a:r>
              <a:rPr lang="en-US" altLang="fr-FR" sz="1600" dirty="0">
                <a:latin typeface="Arial" panose="020B0604020202020204" pitchFamily="34" charset="0"/>
              </a:rPr>
              <a:t>(5000 words, car noise added)</a:t>
            </a:r>
          </a:p>
        </p:txBody>
      </p:sp>
    </p:spTree>
    <p:extLst>
      <p:ext uri="{BB962C8B-B14F-4D97-AF65-F5344CB8AC3E}">
        <p14:creationId xmlns:p14="http://schemas.microsoft.com/office/powerpoint/2010/main" val="468649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116632"/>
            <a:ext cx="8208961" cy="922114"/>
          </a:xfrm>
        </p:spPr>
        <p:txBody>
          <a:bodyPr/>
          <a:lstStyle/>
          <a:p>
            <a:r>
              <a:rPr lang="en-US"/>
              <a:t>Anatomy of the ear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DFFB729-4655-4190-B0F2-BC82D3D587A5}"/>
              </a:ext>
            </a:extLst>
          </p:cNvPr>
          <p:cNvGrpSpPr/>
          <p:nvPr/>
        </p:nvGrpSpPr>
        <p:grpSpPr>
          <a:xfrm>
            <a:off x="1325880" y="1226914"/>
            <a:ext cx="6533036" cy="5181506"/>
            <a:chOff x="2678404" y="1464770"/>
            <a:chExt cx="5185436" cy="4661438"/>
          </a:xfrm>
        </p:grpSpPr>
        <p:pic>
          <p:nvPicPr>
            <p:cNvPr id="109572" name="Picture 4" descr="Anatomy of the ear">
              <a:extLst>
                <a:ext uri="{FF2B5EF4-FFF2-40B4-BE49-F238E27FC236}">
                  <a16:creationId xmlns:a16="http://schemas.microsoft.com/office/drawing/2014/main" id="{13BAC70E-10CB-4885-A7FC-797223B41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2" b="9276"/>
            <a:stretch/>
          </p:blipFill>
          <p:spPr bwMode="auto">
            <a:xfrm>
              <a:off x="2678404" y="1879766"/>
              <a:ext cx="4939718" cy="386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6">
              <a:extLst>
                <a:ext uri="{FF2B5EF4-FFF2-40B4-BE49-F238E27FC236}">
                  <a16:creationId xmlns:a16="http://schemas.microsoft.com/office/drawing/2014/main" id="{2BD8420C-ED1F-4952-8CAE-67ECC4E54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081" y="5676944"/>
              <a:ext cx="2041162" cy="449264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/>
                <a:t>Outer ear</a:t>
              </a:r>
            </a:p>
          </p:txBody>
        </p:sp>
        <p:sp>
          <p:nvSpPr>
            <p:cNvPr id="41" name="Oval 36">
              <a:extLst>
                <a:ext uri="{FF2B5EF4-FFF2-40B4-BE49-F238E27FC236}">
                  <a16:creationId xmlns:a16="http://schemas.microsoft.com/office/drawing/2014/main" id="{42E290FF-0B87-4D36-8C0A-C28486FCC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8223" y="4842033"/>
              <a:ext cx="803881" cy="1059543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/>
                <a:t>Middle</a:t>
              </a:r>
              <a:br>
                <a:rPr lang="en-US"/>
              </a:br>
              <a:r>
                <a:rPr lang="en-US"/>
                <a:t>ear</a:t>
              </a:r>
            </a:p>
          </p:txBody>
        </p:sp>
        <p:sp>
          <p:nvSpPr>
            <p:cNvPr id="43" name="Oval 36">
              <a:extLst>
                <a:ext uri="{FF2B5EF4-FFF2-40B4-BE49-F238E27FC236}">
                  <a16:creationId xmlns:a16="http://schemas.microsoft.com/office/drawing/2014/main" id="{819DBD5C-D43C-46B8-9B44-322632E4B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279" y="1464770"/>
              <a:ext cx="2041162" cy="449264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/>
                <a:t>Inner ear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E8A39F-B3E0-432A-9D16-5D180F8B3BF0}"/>
                </a:ext>
              </a:extLst>
            </p:cNvPr>
            <p:cNvSpPr/>
            <p:nvPr/>
          </p:nvSpPr>
          <p:spPr>
            <a:xfrm>
              <a:off x="4754880" y="2107914"/>
              <a:ext cx="707980" cy="221116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Cochlea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E8A2205-3D58-4A8D-AC5A-49260967D9E6}"/>
                </a:ext>
              </a:extLst>
            </p:cNvPr>
            <p:cNvSpPr/>
            <p:nvPr/>
          </p:nvSpPr>
          <p:spPr>
            <a:xfrm>
              <a:off x="6708921" y="2834640"/>
              <a:ext cx="1154919" cy="214539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Auditory nerve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862626D-D5C8-4BA2-B102-0B2149B6C274}"/>
                </a:ext>
              </a:extLst>
            </p:cNvPr>
            <p:cNvSpPr/>
            <p:nvPr/>
          </p:nvSpPr>
          <p:spPr>
            <a:xfrm>
              <a:off x="5379265" y="4488883"/>
              <a:ext cx="681393" cy="41882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Auditory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ossicles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0648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MLLR adaptation</a:t>
            </a:r>
            <a:br>
              <a:rPr lang="en-US"/>
            </a:br>
            <a:r>
              <a:rPr lang="en-US"/>
              <a:t>(</a:t>
            </a:r>
            <a:r>
              <a:rPr lang="en-US" i="1"/>
              <a:t>Maximum Likelihood Linear Regression</a:t>
            </a:r>
            <a:r>
              <a:rPr lang="en-US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linear transform is applied on the generic model parameters to obtain the adapted model parameters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              ∀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/>
                  <a:t> are determined by maximizing the likelihood of the adaptation data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</m:acc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Λ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In practice</a:t>
                </a:r>
              </a:p>
              <a:p>
                <a:pPr lvl="1"/>
                <a:r>
                  <a:rPr lang="en-US" dirty="0"/>
                  <a:t>A single transform is used when small amount of adaptation data</a:t>
                </a:r>
              </a:p>
              <a:p>
                <a:pPr lvl="1"/>
                <a:r>
                  <a:rPr lang="en-US" dirty="0"/>
                  <a:t>Several transforms, each associated to a set of “similar” densities, may be used if there are enough adaptation data (e.g., one linear transform per phoneme or per phoneme class)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 b="-7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2021</a:t>
            </a:r>
            <a:endParaRPr lang="en-US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Master TAL - Speech - Automatic Speech Recognition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CCD8A327-4A42-4F42-8894-A6F43B7F265B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2436173" y="2916233"/>
            <a:ext cx="1219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adapted</a:t>
            </a:r>
            <a:br>
              <a:rPr lang="en-US" sz="1600" i="1" dirty="0"/>
            </a:br>
            <a:r>
              <a:rPr lang="en-US" sz="1600" i="1" dirty="0"/>
              <a:t>mean vector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732317" y="2916233"/>
            <a:ext cx="1235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parameters</a:t>
            </a:r>
            <a:br>
              <a:rPr lang="en-US" sz="1600" i="1" dirty="0"/>
            </a:br>
            <a:r>
              <a:rPr lang="en-US" sz="1600" i="1" dirty="0"/>
              <a:t>of the linear</a:t>
            </a:r>
            <a:br>
              <a:rPr lang="en-US" sz="1600" i="1" dirty="0"/>
            </a:br>
            <a:r>
              <a:rPr lang="en-US" sz="1600" i="1" dirty="0"/>
              <a:t>transform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52497" y="2916233"/>
            <a:ext cx="1560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mean vector</a:t>
            </a:r>
            <a:br>
              <a:rPr lang="en-US" sz="1600" i="1" dirty="0"/>
            </a:br>
            <a:r>
              <a:rPr lang="en-US" sz="1600" i="1" dirty="0"/>
              <a:t>from the generic</a:t>
            </a:r>
            <a:br>
              <a:rPr lang="en-US" sz="1600" i="1" dirty="0"/>
            </a:br>
            <a:r>
              <a:rPr lang="en-US" sz="1600" i="1" dirty="0"/>
              <a:t>model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077485" y="2559334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to be applied</a:t>
            </a:r>
            <a:br>
              <a:rPr lang="en-US" sz="1600" i="1" dirty="0"/>
            </a:br>
            <a:r>
              <a:rPr lang="en-US" sz="1600" i="1" dirty="0"/>
              <a:t>on each density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2910020" y="2492897"/>
            <a:ext cx="506474" cy="423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3958355" y="2492897"/>
            <a:ext cx="337089" cy="445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4266960" y="2450069"/>
            <a:ext cx="522968" cy="531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0"/>
          </p:cNvCxnSpPr>
          <p:nvPr/>
        </p:nvCxnSpPr>
        <p:spPr>
          <a:xfrm flipH="1" flipV="1">
            <a:off x="4351953" y="2492897"/>
            <a:ext cx="1780565" cy="423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6079331" y="2348880"/>
            <a:ext cx="1048953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5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Baysian adaptation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a posteriori (MAP) adaptation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b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</a:rPr>
                          <m:t>𝑖</m:t>
                        </m:r>
                        <m:r>
                          <a:rPr lang="en-US" i="1" smtClean="0">
                            <a:latin typeface="Cambria Math"/>
                          </a:rPr>
                          <m:t>,</m:t>
                        </m:r>
                        <m:r>
                          <a:rPr lang="en-US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i="1" smtClean="0">
                            <a:latin typeface="Cambria Math"/>
                          </a:rPr>
                          <m:t>𝑎</m:t>
                        </m:r>
                      </m:sup>
                    </m:sSubSup>
                    <m:r>
                      <a:rPr lang="en-US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</a:rPr>
                          <m:t>𝑖</m:t>
                        </m:r>
                        <m:r>
                          <a:rPr lang="en-US" i="1" smtClean="0">
                            <a:latin typeface="Cambria Math"/>
                          </a:rPr>
                          <m:t>,</m:t>
                        </m:r>
                        <m:r>
                          <a:rPr lang="en-US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</m:nary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/>
                  <a:t>This adaptation approach automatically handles the amount of adaptation data associated to each density</a:t>
                </a:r>
              </a:p>
              <a:p>
                <a:pPr lvl="1"/>
                <a:r>
                  <a:rPr lang="en-US" dirty="0"/>
                  <a:t>Small amount of adaptation data </a:t>
                </a:r>
                <a:r>
                  <a:rPr lang="en-US" dirty="0">
                    <a:sym typeface="Wingdings" panose="05000000000000000000" pitchFamily="2" charset="2"/>
                  </a:rPr>
                  <a:t> the adapted mean vector stays close to the mean vector of the generic model</a:t>
                </a:r>
                <a:br>
                  <a:rPr lang="en-US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𝑘</m:t>
                        </m:r>
                      </m:sub>
                      <m:sup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𝑎</m:t>
                        </m:r>
                      </m:sup>
                    </m:sSubSup>
                    <m:r>
                      <a:rPr lang="en-US" i="1" smtClean="0"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≈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Large amount of adaptation data  the adapted mean vector gets close to the mean vector estimated on the adaptation data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𝑘</m:t>
                        </m:r>
                      </m:sub>
                      <m:sup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𝑎</m:t>
                        </m:r>
                      </m:sup>
                    </m:sSubSup>
                    <m:r>
                      <a:rPr lang="en-US" i="1" smtClean="0"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≈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  <m:t>𝑘</m:t>
                        </m:r>
                      </m:sub>
                      <m:sup/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is empirically chosen (typical values lie between 20 and 100)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1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Master TAL - Speech - Automatic Speech Recognition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fld id="{CCD8A327-4A42-4F42-8894-A6F43B7F265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74193" y="2927192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mean vector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248310" y="1557447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 priori weight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associated to the generic model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768669" y="2927192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mean vector from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the generic model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081973" y="2927192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mean vector estimated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on the adaptation data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656070" y="156704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weight (count) estimated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on the adaptation data</a:t>
            </a:r>
          </a:p>
        </p:txBody>
      </p:sp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2477731" y="2071030"/>
            <a:ext cx="848613" cy="807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cxnSpLocks/>
          </p:cNvCxnSpPr>
          <p:nvPr/>
        </p:nvCxnSpPr>
        <p:spPr>
          <a:xfrm flipH="1">
            <a:off x="6291943" y="1851988"/>
            <a:ext cx="555501" cy="2190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0"/>
          </p:cNvCxnSpPr>
          <p:nvPr/>
        </p:nvCxnSpPr>
        <p:spPr>
          <a:xfrm flipH="1" flipV="1">
            <a:off x="2425844" y="2611868"/>
            <a:ext cx="105741" cy="3153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0"/>
          </p:cNvCxnSpPr>
          <p:nvPr/>
        </p:nvCxnSpPr>
        <p:spPr>
          <a:xfrm flipH="1" flipV="1">
            <a:off x="4605947" y="2583294"/>
            <a:ext cx="70182" cy="343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6847444" y="2583293"/>
            <a:ext cx="460860" cy="3153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8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et combination </a:t>
            </a:r>
            <a:br>
              <a:rPr lang="en-US" dirty="0"/>
            </a:br>
            <a:r>
              <a:rPr lang="en-US" dirty="0"/>
              <a:t>of adaptation approaches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Comparison of adaptation approaches</a:t>
            </a:r>
          </a:p>
          <a:p>
            <a:pPr lvl="1"/>
            <a:r>
              <a:rPr lang="en-US" dirty="0"/>
              <a:t>MLLR (Maximum likelihood linear regression)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transformation is applied on the parameters of every density</a:t>
            </a:r>
          </a:p>
          <a:p>
            <a:pPr lvl="1"/>
            <a:r>
              <a:rPr lang="en-US" dirty="0"/>
              <a:t>Bayesian adaptation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Trade-off between initial parameter values (generic model) and parameters estimated on adaptation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Combination of adaptation approaches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better results</a:t>
            </a:r>
          </a:p>
          <a:p>
            <a:pPr lvl="1"/>
            <a:r>
              <a:rPr lang="en-US" dirty="0"/>
              <a:t>1/ MLLR adaptation using a small number of classes (hence, small number of linear transforms), possibly a single global transform</a:t>
            </a:r>
          </a:p>
          <a:p>
            <a:pPr lvl="1"/>
            <a:r>
              <a:rPr lang="en-US" dirty="0"/>
              <a:t>2/ MLLR adaptation using a larger number of classes</a:t>
            </a:r>
          </a:p>
          <a:p>
            <a:pPr lvl="1"/>
            <a:r>
              <a:rPr lang="en-US" dirty="0"/>
              <a:t>3/ MAP adaptation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 </a:t>
            </a:r>
            <a:fld id="{CCD8A327-4A42-4F42-8894-A6F43B7F265B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073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sz="2585"/>
              <a:t>Adaptation on real usage data </a:t>
            </a:r>
            <a:r>
              <a:rPr lang="en-US" altLang="fr-FR" sz="1939"/>
              <a:t>(example)</a:t>
            </a:r>
          </a:p>
        </p:txBody>
      </p:sp>
      <p:sp>
        <p:nvSpPr>
          <p:cNvPr id="384004" name="Rectangle 4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Ctr="0">
            <a:normAutofit/>
          </a:bodyPr>
          <a:lstStyle/>
          <a:p>
            <a:pPr marL="0" indent="0">
              <a:buNone/>
            </a:pPr>
            <a:r>
              <a:rPr lang="en-US" altLang="fr-FR" i="1">
                <a:latin typeface="Arial" panose="020B0604020202020204" pitchFamily="34" charset="0"/>
                <a:cs typeface="Arial" panose="020B0604020202020204" pitchFamily="34" charset="0"/>
              </a:rPr>
              <a:t>					       curves obtained by modifying the rejection threshold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4072" name="Group 99">
            <a:extLst>
              <a:ext uri="{FF2B5EF4-FFF2-40B4-BE49-F238E27FC236}">
                <a16:creationId xmlns:a16="http://schemas.microsoft.com/office/drawing/2014/main" id="{EBBDC583-980A-4CD6-828C-8D2AC5AF43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987" y="1651000"/>
            <a:ext cx="8861426" cy="4929188"/>
            <a:chOff x="17" y="1040"/>
            <a:chExt cx="5582" cy="3105"/>
          </a:xfrm>
        </p:grpSpPr>
        <p:sp>
          <p:nvSpPr>
            <p:cNvPr id="384073" name="AutoShape 98">
              <a:extLst>
                <a:ext uri="{FF2B5EF4-FFF2-40B4-BE49-F238E27FC236}">
                  <a16:creationId xmlns:a16="http://schemas.microsoft.com/office/drawing/2014/main" id="{A67F9F9D-D75D-4AD9-9348-1E5D936CFA5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05" y="1040"/>
              <a:ext cx="5194" cy="2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74" name="Rectangle 100">
              <a:extLst>
                <a:ext uri="{FF2B5EF4-FFF2-40B4-BE49-F238E27FC236}">
                  <a16:creationId xmlns:a16="http://schemas.microsoft.com/office/drawing/2014/main" id="{AD85C4F9-2B28-4C83-9A8E-3F909E3F1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" y="1040"/>
              <a:ext cx="5187" cy="27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75" name="Rectangle 101">
              <a:extLst>
                <a:ext uri="{FF2B5EF4-FFF2-40B4-BE49-F238E27FC236}">
                  <a16:creationId xmlns:a16="http://schemas.microsoft.com/office/drawing/2014/main" id="{1520EB3B-61D7-4401-9A18-D3D5A5E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3412"/>
              <a:ext cx="5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1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76" name="Rectangle 102">
              <a:extLst>
                <a:ext uri="{FF2B5EF4-FFF2-40B4-BE49-F238E27FC236}">
                  <a16:creationId xmlns:a16="http://schemas.microsoft.com/office/drawing/2014/main" id="{092DDBA7-144F-4B38-A35D-ED1AA0EB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" y="3412"/>
              <a:ext cx="5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2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77" name="Rectangle 103">
              <a:extLst>
                <a:ext uri="{FF2B5EF4-FFF2-40B4-BE49-F238E27FC236}">
                  <a16:creationId xmlns:a16="http://schemas.microsoft.com/office/drawing/2014/main" id="{B9FD4192-90C3-44A8-9D92-73EA0FB15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3412"/>
              <a:ext cx="5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5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78" name="Rectangle 104">
              <a:extLst>
                <a:ext uri="{FF2B5EF4-FFF2-40B4-BE49-F238E27FC236}">
                  <a16:creationId xmlns:a16="http://schemas.microsoft.com/office/drawing/2014/main" id="{9F3C11A5-7C38-44FE-9E9F-B1DB6E912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" y="3412"/>
              <a:ext cx="10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10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79" name="Rectangle 105">
              <a:extLst>
                <a:ext uri="{FF2B5EF4-FFF2-40B4-BE49-F238E27FC236}">
                  <a16:creationId xmlns:a16="http://schemas.microsoft.com/office/drawing/2014/main" id="{3DD6B46D-A4D7-4CBE-AC9B-745C0D710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" y="3412"/>
              <a:ext cx="10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20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80" name="Rectangle 106">
              <a:extLst>
                <a:ext uri="{FF2B5EF4-FFF2-40B4-BE49-F238E27FC236}">
                  <a16:creationId xmlns:a16="http://schemas.microsoft.com/office/drawing/2014/main" id="{840108F2-18BE-446E-984B-7C2396D79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3412"/>
              <a:ext cx="10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50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81" name="Rectangle 107">
              <a:extLst>
                <a:ext uri="{FF2B5EF4-FFF2-40B4-BE49-F238E27FC236}">
                  <a16:creationId xmlns:a16="http://schemas.microsoft.com/office/drawing/2014/main" id="{5C7419EC-4493-4276-B474-E3D0F2425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8" y="3412"/>
              <a:ext cx="15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100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82" name="Rectangle 108">
              <a:extLst>
                <a:ext uri="{FF2B5EF4-FFF2-40B4-BE49-F238E27FC236}">
                  <a16:creationId xmlns:a16="http://schemas.microsoft.com/office/drawing/2014/main" id="{BB10462F-5C0D-421A-AC51-BCC59CD3B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" y="2971"/>
              <a:ext cx="12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0,5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83" name="Rectangle 109">
              <a:extLst>
                <a:ext uri="{FF2B5EF4-FFF2-40B4-BE49-F238E27FC236}">
                  <a16:creationId xmlns:a16="http://schemas.microsoft.com/office/drawing/2014/main" id="{07C4854F-65B3-4333-B67C-135341A49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627"/>
              <a:ext cx="5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1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84" name="Rectangle 110">
              <a:extLst>
                <a:ext uri="{FF2B5EF4-FFF2-40B4-BE49-F238E27FC236}">
                  <a16:creationId xmlns:a16="http://schemas.microsoft.com/office/drawing/2014/main" id="{AE01E782-EA31-43E8-8291-3459D6A55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2285"/>
              <a:ext cx="5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2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85" name="Rectangle 111">
              <a:extLst>
                <a:ext uri="{FF2B5EF4-FFF2-40B4-BE49-F238E27FC236}">
                  <a16:creationId xmlns:a16="http://schemas.microsoft.com/office/drawing/2014/main" id="{1E9153DA-78D5-4E83-A9C2-7B0CAC8A1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830"/>
              <a:ext cx="5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5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86" name="Rectangle 112">
              <a:extLst>
                <a:ext uri="{FF2B5EF4-FFF2-40B4-BE49-F238E27FC236}">
                  <a16:creationId xmlns:a16="http://schemas.microsoft.com/office/drawing/2014/main" id="{A4AE53E6-1260-436F-89AE-C79FD6307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488"/>
              <a:ext cx="10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10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87" name="Rectangle 113">
              <a:extLst>
                <a:ext uri="{FF2B5EF4-FFF2-40B4-BE49-F238E27FC236}">
                  <a16:creationId xmlns:a16="http://schemas.microsoft.com/office/drawing/2014/main" id="{8E6C8464-0743-4589-AA95-7E42ADB1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144"/>
              <a:ext cx="10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20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088" name="Freeform 114">
              <a:extLst>
                <a:ext uri="{FF2B5EF4-FFF2-40B4-BE49-F238E27FC236}">
                  <a16:creationId xmlns:a16="http://schemas.microsoft.com/office/drawing/2014/main" id="{AA799D73-C97C-4741-9DE2-93D3596A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" y="1336"/>
              <a:ext cx="2585" cy="1808"/>
            </a:xfrm>
            <a:custGeom>
              <a:avLst/>
              <a:gdLst>
                <a:gd name="T0" fmla="*/ 5170 w 5170"/>
                <a:gd name="T1" fmla="*/ 3615 h 3615"/>
                <a:gd name="T2" fmla="*/ 4122 w 5170"/>
                <a:gd name="T3" fmla="*/ 2678 h 3615"/>
                <a:gd name="T4" fmla="*/ 3540 w 5170"/>
                <a:gd name="T5" fmla="*/ 2187 h 3615"/>
                <a:gd name="T6" fmla="*/ 3230 w 5170"/>
                <a:gd name="T7" fmla="*/ 1976 h 3615"/>
                <a:gd name="T8" fmla="*/ 3091 w 5170"/>
                <a:gd name="T9" fmla="*/ 1844 h 3615"/>
                <a:gd name="T10" fmla="*/ 3032 w 5170"/>
                <a:gd name="T11" fmla="*/ 1780 h 3615"/>
                <a:gd name="T12" fmla="*/ 2943 w 5170"/>
                <a:gd name="T13" fmla="*/ 1702 h 3615"/>
                <a:gd name="T14" fmla="*/ 2876 w 5170"/>
                <a:gd name="T15" fmla="*/ 1656 h 3615"/>
                <a:gd name="T16" fmla="*/ 2803 w 5170"/>
                <a:gd name="T17" fmla="*/ 1583 h 3615"/>
                <a:gd name="T18" fmla="*/ 2632 w 5170"/>
                <a:gd name="T19" fmla="*/ 1446 h 3615"/>
                <a:gd name="T20" fmla="*/ 2285 w 5170"/>
                <a:gd name="T21" fmla="*/ 1195 h 3615"/>
                <a:gd name="T22" fmla="*/ 1520 w 5170"/>
                <a:gd name="T23" fmla="*/ 683 h 3615"/>
                <a:gd name="T24" fmla="*/ 0 w 5170"/>
                <a:gd name="T25" fmla="*/ 0 h 3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70" h="3615">
                  <a:moveTo>
                    <a:pt x="5170" y="3615"/>
                  </a:moveTo>
                  <a:lnTo>
                    <a:pt x="4122" y="2678"/>
                  </a:lnTo>
                  <a:lnTo>
                    <a:pt x="3540" y="2187"/>
                  </a:lnTo>
                  <a:lnTo>
                    <a:pt x="3230" y="1976"/>
                  </a:lnTo>
                  <a:lnTo>
                    <a:pt x="3091" y="1844"/>
                  </a:lnTo>
                  <a:lnTo>
                    <a:pt x="3032" y="1780"/>
                  </a:lnTo>
                  <a:lnTo>
                    <a:pt x="2943" y="1702"/>
                  </a:lnTo>
                  <a:lnTo>
                    <a:pt x="2876" y="1656"/>
                  </a:lnTo>
                  <a:lnTo>
                    <a:pt x="2803" y="1583"/>
                  </a:lnTo>
                  <a:lnTo>
                    <a:pt x="2632" y="1446"/>
                  </a:lnTo>
                  <a:lnTo>
                    <a:pt x="2285" y="1195"/>
                  </a:lnTo>
                  <a:lnTo>
                    <a:pt x="1520" y="683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89" name="Freeform 115">
              <a:extLst>
                <a:ext uri="{FF2B5EF4-FFF2-40B4-BE49-F238E27FC236}">
                  <a16:creationId xmlns:a16="http://schemas.microsoft.com/office/drawing/2014/main" id="{0A4E89B7-AA79-41C1-83EC-FFF4AEBF7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3104"/>
              <a:ext cx="85" cy="80"/>
            </a:xfrm>
            <a:custGeom>
              <a:avLst/>
              <a:gdLst>
                <a:gd name="T0" fmla="*/ 85 w 169"/>
                <a:gd name="T1" fmla="*/ 160 h 160"/>
                <a:gd name="T2" fmla="*/ 0 w 169"/>
                <a:gd name="T3" fmla="*/ 80 h 160"/>
                <a:gd name="T4" fmla="*/ 85 w 169"/>
                <a:gd name="T5" fmla="*/ 0 h 160"/>
                <a:gd name="T6" fmla="*/ 169 w 169"/>
                <a:gd name="T7" fmla="*/ 80 h 160"/>
                <a:gd name="T8" fmla="*/ 85 w 169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0">
                  <a:moveTo>
                    <a:pt x="85" y="160"/>
                  </a:moveTo>
                  <a:lnTo>
                    <a:pt x="0" y="80"/>
                  </a:lnTo>
                  <a:lnTo>
                    <a:pt x="85" y="0"/>
                  </a:lnTo>
                  <a:lnTo>
                    <a:pt x="169" y="80"/>
                  </a:lnTo>
                  <a:lnTo>
                    <a:pt x="85" y="160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0" name="Freeform 116">
              <a:extLst>
                <a:ext uri="{FF2B5EF4-FFF2-40B4-BE49-F238E27FC236}">
                  <a16:creationId xmlns:a16="http://schemas.microsoft.com/office/drawing/2014/main" id="{C01389B9-A5BE-4E51-8529-51EF6CBFE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" y="2635"/>
              <a:ext cx="85" cy="80"/>
            </a:xfrm>
            <a:custGeom>
              <a:avLst/>
              <a:gdLst>
                <a:gd name="T0" fmla="*/ 85 w 170"/>
                <a:gd name="T1" fmla="*/ 161 h 161"/>
                <a:gd name="T2" fmla="*/ 0 w 170"/>
                <a:gd name="T3" fmla="*/ 81 h 161"/>
                <a:gd name="T4" fmla="*/ 85 w 170"/>
                <a:gd name="T5" fmla="*/ 0 h 161"/>
                <a:gd name="T6" fmla="*/ 170 w 170"/>
                <a:gd name="T7" fmla="*/ 81 h 161"/>
                <a:gd name="T8" fmla="*/ 85 w 170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1">
                  <a:moveTo>
                    <a:pt x="85" y="161"/>
                  </a:moveTo>
                  <a:lnTo>
                    <a:pt x="0" y="81"/>
                  </a:lnTo>
                  <a:lnTo>
                    <a:pt x="85" y="0"/>
                  </a:lnTo>
                  <a:lnTo>
                    <a:pt x="170" y="81"/>
                  </a:lnTo>
                  <a:lnTo>
                    <a:pt x="85" y="161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1" name="Freeform 117">
              <a:extLst>
                <a:ext uri="{FF2B5EF4-FFF2-40B4-BE49-F238E27FC236}">
                  <a16:creationId xmlns:a16="http://schemas.microsoft.com/office/drawing/2014/main" id="{B948FE35-806C-4ED6-BF98-76C9E3B01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" y="2390"/>
              <a:ext cx="84" cy="80"/>
            </a:xfrm>
            <a:custGeom>
              <a:avLst/>
              <a:gdLst>
                <a:gd name="T0" fmla="*/ 85 w 170"/>
                <a:gd name="T1" fmla="*/ 161 h 161"/>
                <a:gd name="T2" fmla="*/ 0 w 170"/>
                <a:gd name="T3" fmla="*/ 81 h 161"/>
                <a:gd name="T4" fmla="*/ 85 w 170"/>
                <a:gd name="T5" fmla="*/ 0 h 161"/>
                <a:gd name="T6" fmla="*/ 170 w 170"/>
                <a:gd name="T7" fmla="*/ 81 h 161"/>
                <a:gd name="T8" fmla="*/ 85 w 170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1">
                  <a:moveTo>
                    <a:pt x="85" y="161"/>
                  </a:moveTo>
                  <a:lnTo>
                    <a:pt x="0" y="81"/>
                  </a:lnTo>
                  <a:lnTo>
                    <a:pt x="85" y="0"/>
                  </a:lnTo>
                  <a:lnTo>
                    <a:pt x="170" y="81"/>
                  </a:lnTo>
                  <a:lnTo>
                    <a:pt x="85" y="161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2" name="Freeform 118">
              <a:extLst>
                <a:ext uri="{FF2B5EF4-FFF2-40B4-BE49-F238E27FC236}">
                  <a16:creationId xmlns:a16="http://schemas.microsoft.com/office/drawing/2014/main" id="{6044E7F7-CE9B-41CE-9FB2-416687E7D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" y="2285"/>
              <a:ext cx="85" cy="80"/>
            </a:xfrm>
            <a:custGeom>
              <a:avLst/>
              <a:gdLst>
                <a:gd name="T0" fmla="*/ 84 w 169"/>
                <a:gd name="T1" fmla="*/ 161 h 161"/>
                <a:gd name="T2" fmla="*/ 0 w 169"/>
                <a:gd name="T3" fmla="*/ 80 h 161"/>
                <a:gd name="T4" fmla="*/ 84 w 169"/>
                <a:gd name="T5" fmla="*/ 0 h 161"/>
                <a:gd name="T6" fmla="*/ 169 w 169"/>
                <a:gd name="T7" fmla="*/ 80 h 161"/>
                <a:gd name="T8" fmla="*/ 84 w 169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1">
                  <a:moveTo>
                    <a:pt x="84" y="161"/>
                  </a:moveTo>
                  <a:lnTo>
                    <a:pt x="0" y="80"/>
                  </a:lnTo>
                  <a:lnTo>
                    <a:pt x="84" y="0"/>
                  </a:lnTo>
                  <a:lnTo>
                    <a:pt x="169" y="80"/>
                  </a:lnTo>
                  <a:lnTo>
                    <a:pt x="84" y="161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3" name="Freeform 119">
              <a:extLst>
                <a:ext uri="{FF2B5EF4-FFF2-40B4-BE49-F238E27FC236}">
                  <a16:creationId xmlns:a16="http://schemas.microsoft.com/office/drawing/2014/main" id="{4CE77B9F-A0F0-400C-BE7C-C54A538A4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" y="2218"/>
              <a:ext cx="85" cy="81"/>
            </a:xfrm>
            <a:custGeom>
              <a:avLst/>
              <a:gdLst>
                <a:gd name="T0" fmla="*/ 85 w 170"/>
                <a:gd name="T1" fmla="*/ 160 h 160"/>
                <a:gd name="T2" fmla="*/ 0 w 170"/>
                <a:gd name="T3" fmla="*/ 80 h 160"/>
                <a:gd name="T4" fmla="*/ 85 w 170"/>
                <a:gd name="T5" fmla="*/ 0 h 160"/>
                <a:gd name="T6" fmla="*/ 170 w 170"/>
                <a:gd name="T7" fmla="*/ 80 h 160"/>
                <a:gd name="T8" fmla="*/ 85 w 170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0">
                  <a:moveTo>
                    <a:pt x="85" y="160"/>
                  </a:moveTo>
                  <a:lnTo>
                    <a:pt x="0" y="80"/>
                  </a:lnTo>
                  <a:lnTo>
                    <a:pt x="85" y="0"/>
                  </a:lnTo>
                  <a:lnTo>
                    <a:pt x="170" y="80"/>
                  </a:lnTo>
                  <a:lnTo>
                    <a:pt x="85" y="160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4" name="Freeform 120">
              <a:extLst>
                <a:ext uri="{FF2B5EF4-FFF2-40B4-BE49-F238E27FC236}">
                  <a16:creationId xmlns:a16="http://schemas.microsoft.com/office/drawing/2014/main" id="{1F5FB653-58B7-4FC5-B4A7-87A8121B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" y="2186"/>
              <a:ext cx="84" cy="80"/>
            </a:xfrm>
            <a:custGeom>
              <a:avLst/>
              <a:gdLst>
                <a:gd name="T0" fmla="*/ 85 w 170"/>
                <a:gd name="T1" fmla="*/ 161 h 161"/>
                <a:gd name="T2" fmla="*/ 0 w 170"/>
                <a:gd name="T3" fmla="*/ 81 h 161"/>
                <a:gd name="T4" fmla="*/ 85 w 170"/>
                <a:gd name="T5" fmla="*/ 0 h 161"/>
                <a:gd name="T6" fmla="*/ 170 w 170"/>
                <a:gd name="T7" fmla="*/ 81 h 161"/>
                <a:gd name="T8" fmla="*/ 85 w 170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1">
                  <a:moveTo>
                    <a:pt x="85" y="161"/>
                  </a:moveTo>
                  <a:lnTo>
                    <a:pt x="0" y="81"/>
                  </a:lnTo>
                  <a:lnTo>
                    <a:pt x="85" y="0"/>
                  </a:lnTo>
                  <a:lnTo>
                    <a:pt x="170" y="81"/>
                  </a:lnTo>
                  <a:lnTo>
                    <a:pt x="85" y="161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5" name="Freeform 121">
              <a:extLst>
                <a:ext uri="{FF2B5EF4-FFF2-40B4-BE49-F238E27FC236}">
                  <a16:creationId xmlns:a16="http://schemas.microsoft.com/office/drawing/2014/main" id="{7F20B864-E7D6-4A57-852F-80CCB305F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" y="2147"/>
              <a:ext cx="85" cy="80"/>
            </a:xfrm>
            <a:custGeom>
              <a:avLst/>
              <a:gdLst>
                <a:gd name="T0" fmla="*/ 85 w 169"/>
                <a:gd name="T1" fmla="*/ 161 h 161"/>
                <a:gd name="T2" fmla="*/ 0 w 169"/>
                <a:gd name="T3" fmla="*/ 81 h 161"/>
                <a:gd name="T4" fmla="*/ 85 w 169"/>
                <a:gd name="T5" fmla="*/ 0 h 161"/>
                <a:gd name="T6" fmla="*/ 169 w 169"/>
                <a:gd name="T7" fmla="*/ 81 h 161"/>
                <a:gd name="T8" fmla="*/ 85 w 169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1">
                  <a:moveTo>
                    <a:pt x="85" y="161"/>
                  </a:moveTo>
                  <a:lnTo>
                    <a:pt x="0" y="81"/>
                  </a:lnTo>
                  <a:lnTo>
                    <a:pt x="85" y="0"/>
                  </a:lnTo>
                  <a:lnTo>
                    <a:pt x="169" y="81"/>
                  </a:lnTo>
                  <a:lnTo>
                    <a:pt x="85" y="161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6" name="Freeform 122">
              <a:extLst>
                <a:ext uri="{FF2B5EF4-FFF2-40B4-BE49-F238E27FC236}">
                  <a16:creationId xmlns:a16="http://schemas.microsoft.com/office/drawing/2014/main" id="{EDBD9CCC-C82A-4BDE-8B00-F1D06C8F3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" y="2125"/>
              <a:ext cx="85" cy="80"/>
            </a:xfrm>
            <a:custGeom>
              <a:avLst/>
              <a:gdLst>
                <a:gd name="T0" fmla="*/ 85 w 169"/>
                <a:gd name="T1" fmla="*/ 161 h 161"/>
                <a:gd name="T2" fmla="*/ 0 w 169"/>
                <a:gd name="T3" fmla="*/ 80 h 161"/>
                <a:gd name="T4" fmla="*/ 85 w 169"/>
                <a:gd name="T5" fmla="*/ 0 h 161"/>
                <a:gd name="T6" fmla="*/ 169 w 169"/>
                <a:gd name="T7" fmla="*/ 80 h 161"/>
                <a:gd name="T8" fmla="*/ 85 w 169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1">
                  <a:moveTo>
                    <a:pt x="85" y="161"/>
                  </a:moveTo>
                  <a:lnTo>
                    <a:pt x="0" y="80"/>
                  </a:lnTo>
                  <a:lnTo>
                    <a:pt x="85" y="0"/>
                  </a:lnTo>
                  <a:lnTo>
                    <a:pt x="169" y="80"/>
                  </a:lnTo>
                  <a:lnTo>
                    <a:pt x="85" y="161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7" name="Freeform 123">
              <a:extLst>
                <a:ext uri="{FF2B5EF4-FFF2-40B4-BE49-F238E27FC236}">
                  <a16:creationId xmlns:a16="http://schemas.microsoft.com/office/drawing/2014/main" id="{08B11C2B-BFB5-4FE2-AFC9-08B5746AE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" y="2088"/>
              <a:ext cx="85" cy="80"/>
            </a:xfrm>
            <a:custGeom>
              <a:avLst/>
              <a:gdLst>
                <a:gd name="T0" fmla="*/ 85 w 170"/>
                <a:gd name="T1" fmla="*/ 160 h 160"/>
                <a:gd name="T2" fmla="*/ 0 w 170"/>
                <a:gd name="T3" fmla="*/ 80 h 160"/>
                <a:gd name="T4" fmla="*/ 85 w 170"/>
                <a:gd name="T5" fmla="*/ 0 h 160"/>
                <a:gd name="T6" fmla="*/ 170 w 170"/>
                <a:gd name="T7" fmla="*/ 80 h 160"/>
                <a:gd name="T8" fmla="*/ 85 w 170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0">
                  <a:moveTo>
                    <a:pt x="85" y="160"/>
                  </a:moveTo>
                  <a:lnTo>
                    <a:pt x="0" y="80"/>
                  </a:lnTo>
                  <a:lnTo>
                    <a:pt x="85" y="0"/>
                  </a:lnTo>
                  <a:lnTo>
                    <a:pt x="170" y="80"/>
                  </a:lnTo>
                  <a:lnTo>
                    <a:pt x="85" y="160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8" name="Freeform 124">
              <a:extLst>
                <a:ext uri="{FF2B5EF4-FFF2-40B4-BE49-F238E27FC236}">
                  <a16:creationId xmlns:a16="http://schemas.microsoft.com/office/drawing/2014/main" id="{7F472D00-0321-4414-8F99-1122E8531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3" y="2019"/>
              <a:ext cx="84" cy="81"/>
            </a:xfrm>
            <a:custGeom>
              <a:avLst/>
              <a:gdLst>
                <a:gd name="T0" fmla="*/ 85 w 170"/>
                <a:gd name="T1" fmla="*/ 160 h 160"/>
                <a:gd name="T2" fmla="*/ 0 w 170"/>
                <a:gd name="T3" fmla="*/ 80 h 160"/>
                <a:gd name="T4" fmla="*/ 85 w 170"/>
                <a:gd name="T5" fmla="*/ 0 h 160"/>
                <a:gd name="T6" fmla="*/ 170 w 170"/>
                <a:gd name="T7" fmla="*/ 80 h 160"/>
                <a:gd name="T8" fmla="*/ 85 w 170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0">
                  <a:moveTo>
                    <a:pt x="85" y="160"/>
                  </a:moveTo>
                  <a:lnTo>
                    <a:pt x="0" y="80"/>
                  </a:lnTo>
                  <a:lnTo>
                    <a:pt x="85" y="0"/>
                  </a:lnTo>
                  <a:lnTo>
                    <a:pt x="170" y="80"/>
                  </a:lnTo>
                  <a:lnTo>
                    <a:pt x="85" y="160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099" name="Freeform 125">
              <a:extLst>
                <a:ext uri="{FF2B5EF4-FFF2-40B4-BE49-F238E27FC236}">
                  <a16:creationId xmlns:a16="http://schemas.microsoft.com/office/drawing/2014/main" id="{17EFF83B-A38B-4654-B620-373B3F440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" y="1894"/>
              <a:ext cx="85" cy="80"/>
            </a:xfrm>
            <a:custGeom>
              <a:avLst/>
              <a:gdLst>
                <a:gd name="T0" fmla="*/ 84 w 169"/>
                <a:gd name="T1" fmla="*/ 160 h 160"/>
                <a:gd name="T2" fmla="*/ 0 w 169"/>
                <a:gd name="T3" fmla="*/ 80 h 160"/>
                <a:gd name="T4" fmla="*/ 84 w 169"/>
                <a:gd name="T5" fmla="*/ 0 h 160"/>
                <a:gd name="T6" fmla="*/ 169 w 169"/>
                <a:gd name="T7" fmla="*/ 80 h 160"/>
                <a:gd name="T8" fmla="*/ 84 w 169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0">
                  <a:moveTo>
                    <a:pt x="84" y="160"/>
                  </a:moveTo>
                  <a:lnTo>
                    <a:pt x="0" y="80"/>
                  </a:lnTo>
                  <a:lnTo>
                    <a:pt x="84" y="0"/>
                  </a:lnTo>
                  <a:lnTo>
                    <a:pt x="169" y="80"/>
                  </a:lnTo>
                  <a:lnTo>
                    <a:pt x="84" y="160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0" name="Freeform 126">
              <a:extLst>
                <a:ext uri="{FF2B5EF4-FFF2-40B4-BE49-F238E27FC236}">
                  <a16:creationId xmlns:a16="http://schemas.microsoft.com/office/drawing/2014/main" id="{69062127-CF15-454D-AF60-FB351362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1638"/>
              <a:ext cx="85" cy="80"/>
            </a:xfrm>
            <a:custGeom>
              <a:avLst/>
              <a:gdLst>
                <a:gd name="T0" fmla="*/ 85 w 169"/>
                <a:gd name="T1" fmla="*/ 161 h 161"/>
                <a:gd name="T2" fmla="*/ 0 w 169"/>
                <a:gd name="T3" fmla="*/ 81 h 161"/>
                <a:gd name="T4" fmla="*/ 85 w 169"/>
                <a:gd name="T5" fmla="*/ 0 h 161"/>
                <a:gd name="T6" fmla="*/ 169 w 169"/>
                <a:gd name="T7" fmla="*/ 81 h 161"/>
                <a:gd name="T8" fmla="*/ 85 w 169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1">
                  <a:moveTo>
                    <a:pt x="85" y="161"/>
                  </a:moveTo>
                  <a:lnTo>
                    <a:pt x="0" y="81"/>
                  </a:lnTo>
                  <a:lnTo>
                    <a:pt x="85" y="0"/>
                  </a:lnTo>
                  <a:lnTo>
                    <a:pt x="169" y="81"/>
                  </a:lnTo>
                  <a:lnTo>
                    <a:pt x="85" y="161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1" name="Freeform 127">
              <a:extLst>
                <a:ext uri="{FF2B5EF4-FFF2-40B4-BE49-F238E27FC236}">
                  <a16:creationId xmlns:a16="http://schemas.microsoft.com/office/drawing/2014/main" id="{C2A5A7F8-C912-430D-A15A-738D0C91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" y="1296"/>
              <a:ext cx="84" cy="80"/>
            </a:xfrm>
            <a:custGeom>
              <a:avLst/>
              <a:gdLst>
                <a:gd name="T0" fmla="*/ 85 w 170"/>
                <a:gd name="T1" fmla="*/ 161 h 161"/>
                <a:gd name="T2" fmla="*/ 0 w 170"/>
                <a:gd name="T3" fmla="*/ 81 h 161"/>
                <a:gd name="T4" fmla="*/ 85 w 170"/>
                <a:gd name="T5" fmla="*/ 0 h 161"/>
                <a:gd name="T6" fmla="*/ 170 w 170"/>
                <a:gd name="T7" fmla="*/ 81 h 161"/>
                <a:gd name="T8" fmla="*/ 85 w 170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1">
                  <a:moveTo>
                    <a:pt x="85" y="161"/>
                  </a:moveTo>
                  <a:lnTo>
                    <a:pt x="0" y="81"/>
                  </a:lnTo>
                  <a:lnTo>
                    <a:pt x="85" y="0"/>
                  </a:lnTo>
                  <a:lnTo>
                    <a:pt x="170" y="81"/>
                  </a:lnTo>
                  <a:lnTo>
                    <a:pt x="85" y="161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2" name="Freeform 128">
              <a:extLst>
                <a:ext uri="{FF2B5EF4-FFF2-40B4-BE49-F238E27FC236}">
                  <a16:creationId xmlns:a16="http://schemas.microsoft.com/office/drawing/2014/main" id="{C91A9104-B048-40B6-A5C9-BA8F5F83C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1335"/>
              <a:ext cx="3252" cy="1773"/>
            </a:xfrm>
            <a:custGeom>
              <a:avLst/>
              <a:gdLst>
                <a:gd name="T0" fmla="*/ 6504 w 6504"/>
                <a:gd name="T1" fmla="*/ 3546 h 3546"/>
                <a:gd name="T2" fmla="*/ 5026 w 6504"/>
                <a:gd name="T3" fmla="*/ 2589 h 3546"/>
                <a:gd name="T4" fmla="*/ 4315 w 6504"/>
                <a:gd name="T5" fmla="*/ 2202 h 3546"/>
                <a:gd name="T6" fmla="*/ 3957 w 6504"/>
                <a:gd name="T7" fmla="*/ 1943 h 3546"/>
                <a:gd name="T8" fmla="*/ 3530 w 6504"/>
                <a:gd name="T9" fmla="*/ 1705 h 3546"/>
                <a:gd name="T10" fmla="*/ 3194 w 6504"/>
                <a:gd name="T11" fmla="*/ 1430 h 3546"/>
                <a:gd name="T12" fmla="*/ 2828 w 6504"/>
                <a:gd name="T13" fmla="*/ 1188 h 3546"/>
                <a:gd name="T14" fmla="*/ 1871 w 6504"/>
                <a:gd name="T15" fmla="*/ 686 h 3546"/>
                <a:gd name="T16" fmla="*/ 0 w 6504"/>
                <a:gd name="T17" fmla="*/ 0 h 3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4" h="3546">
                  <a:moveTo>
                    <a:pt x="6504" y="3546"/>
                  </a:moveTo>
                  <a:lnTo>
                    <a:pt x="5026" y="2589"/>
                  </a:lnTo>
                  <a:lnTo>
                    <a:pt x="4315" y="2202"/>
                  </a:lnTo>
                  <a:lnTo>
                    <a:pt x="3957" y="1943"/>
                  </a:lnTo>
                  <a:lnTo>
                    <a:pt x="3530" y="1705"/>
                  </a:lnTo>
                  <a:lnTo>
                    <a:pt x="3194" y="1430"/>
                  </a:lnTo>
                  <a:lnTo>
                    <a:pt x="2828" y="1188"/>
                  </a:lnTo>
                  <a:lnTo>
                    <a:pt x="1871" y="686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3" name="Oval 129">
              <a:extLst>
                <a:ext uri="{FF2B5EF4-FFF2-40B4-BE49-F238E27FC236}">
                  <a16:creationId xmlns:a16="http://schemas.microsoft.com/office/drawing/2014/main" id="{B4AF7163-A1D5-4156-8FD3-17DAAE60F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" y="3081"/>
              <a:ext cx="56" cy="53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4" name="Oval 130">
              <a:extLst>
                <a:ext uri="{FF2B5EF4-FFF2-40B4-BE49-F238E27FC236}">
                  <a16:creationId xmlns:a16="http://schemas.microsoft.com/office/drawing/2014/main" id="{6B9F7976-B8FD-454C-9406-72A32CAAA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" y="2603"/>
              <a:ext cx="56" cy="53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5" name="Oval 131">
              <a:extLst>
                <a:ext uri="{FF2B5EF4-FFF2-40B4-BE49-F238E27FC236}">
                  <a16:creationId xmlns:a16="http://schemas.microsoft.com/office/drawing/2014/main" id="{4E4F2CC8-A1B2-4448-9D8D-6B7056B47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6" y="2409"/>
              <a:ext cx="56" cy="54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6" name="Oval 132">
              <a:extLst>
                <a:ext uri="{FF2B5EF4-FFF2-40B4-BE49-F238E27FC236}">
                  <a16:creationId xmlns:a16="http://schemas.microsoft.com/office/drawing/2014/main" id="{6BB45D4D-B62C-461D-ACE7-5F504E5EF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7" y="2280"/>
              <a:ext cx="56" cy="53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7" name="Oval 133">
              <a:extLst>
                <a:ext uri="{FF2B5EF4-FFF2-40B4-BE49-F238E27FC236}">
                  <a16:creationId xmlns:a16="http://schemas.microsoft.com/office/drawing/2014/main" id="{C9040CCA-08C2-4ED8-B347-8CBE51DD9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3" y="2161"/>
              <a:ext cx="57" cy="53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8" name="Oval 134">
              <a:extLst>
                <a:ext uri="{FF2B5EF4-FFF2-40B4-BE49-F238E27FC236}">
                  <a16:creationId xmlns:a16="http://schemas.microsoft.com/office/drawing/2014/main" id="{E105ED78-C196-47C3-A832-B65446DB6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" y="2023"/>
              <a:ext cx="56" cy="53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09" name="Oval 135">
              <a:extLst>
                <a:ext uri="{FF2B5EF4-FFF2-40B4-BE49-F238E27FC236}">
                  <a16:creationId xmlns:a16="http://schemas.microsoft.com/office/drawing/2014/main" id="{A33F9175-FEE2-45F9-8841-8EDD70619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902"/>
              <a:ext cx="56" cy="53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10" name="Oval 136">
              <a:extLst>
                <a:ext uri="{FF2B5EF4-FFF2-40B4-BE49-F238E27FC236}">
                  <a16:creationId xmlns:a16="http://schemas.microsoft.com/office/drawing/2014/main" id="{9EA5202F-0925-4009-B5EB-A65129E36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1651"/>
              <a:ext cx="56" cy="53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11" name="Oval 137">
              <a:extLst>
                <a:ext uri="{FF2B5EF4-FFF2-40B4-BE49-F238E27FC236}">
                  <a16:creationId xmlns:a16="http://schemas.microsoft.com/office/drawing/2014/main" id="{DAEE9DF0-5DA1-4FC7-826D-622C4AEBF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1309"/>
              <a:ext cx="56" cy="53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12" name="Rectangle 138">
              <a:extLst>
                <a:ext uri="{FF2B5EF4-FFF2-40B4-BE49-F238E27FC236}">
                  <a16:creationId xmlns:a16="http://schemas.microsoft.com/office/drawing/2014/main" id="{C94E95A5-3F4D-4C7F-A73F-D6EEC6F52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3557"/>
              <a:ext cx="908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False rejection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113" name="Rectangle 139">
              <a:extLst>
                <a:ext uri="{FF2B5EF4-FFF2-40B4-BE49-F238E27FC236}">
                  <a16:creationId xmlns:a16="http://schemas.microsoft.com/office/drawing/2014/main" id="{30BAE3D2-E688-4C2D-B897-D797CED9B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133" y="2321"/>
              <a:ext cx="131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Subst. &amp; false alarms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114" name="Line 140">
              <a:extLst>
                <a:ext uri="{FF2B5EF4-FFF2-40B4-BE49-F238E27FC236}">
                  <a16:creationId xmlns:a16="http://schemas.microsoft.com/office/drawing/2014/main" id="{541FBBC2-E7D7-4E93-A76E-8D746034CE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3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15" name="Line 141">
              <a:extLst>
                <a:ext uri="{FF2B5EF4-FFF2-40B4-BE49-F238E27FC236}">
                  <a16:creationId xmlns:a16="http://schemas.microsoft.com/office/drawing/2014/main" id="{CA1A4360-07D8-4833-8441-BC97000D73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3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16" name="Line 142">
              <a:extLst>
                <a:ext uri="{FF2B5EF4-FFF2-40B4-BE49-F238E27FC236}">
                  <a16:creationId xmlns:a16="http://schemas.microsoft.com/office/drawing/2014/main" id="{8EEA6E54-71FD-483D-91B7-724B9AD04F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8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17" name="Line 143">
              <a:extLst>
                <a:ext uri="{FF2B5EF4-FFF2-40B4-BE49-F238E27FC236}">
                  <a16:creationId xmlns:a16="http://schemas.microsoft.com/office/drawing/2014/main" id="{F4697514-8B40-46D7-86B0-4D4200A578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8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18" name="Line 144">
              <a:extLst>
                <a:ext uri="{FF2B5EF4-FFF2-40B4-BE49-F238E27FC236}">
                  <a16:creationId xmlns:a16="http://schemas.microsoft.com/office/drawing/2014/main" id="{89C0B489-887E-4219-9C16-9DDFD719FF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8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19" name="Line 145">
              <a:extLst>
                <a:ext uri="{FF2B5EF4-FFF2-40B4-BE49-F238E27FC236}">
                  <a16:creationId xmlns:a16="http://schemas.microsoft.com/office/drawing/2014/main" id="{AAF95CD7-E46B-440F-B779-C5EB18A311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3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0" name="Line 146">
              <a:extLst>
                <a:ext uri="{FF2B5EF4-FFF2-40B4-BE49-F238E27FC236}">
                  <a16:creationId xmlns:a16="http://schemas.microsoft.com/office/drawing/2014/main" id="{BD5346E3-7124-4354-BE55-379AE44D5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5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1" name="Line 147">
              <a:extLst>
                <a:ext uri="{FF2B5EF4-FFF2-40B4-BE49-F238E27FC236}">
                  <a16:creationId xmlns:a16="http://schemas.microsoft.com/office/drawing/2014/main" id="{77DAF80F-93EF-4B45-BBE2-2E2CD7DBD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5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2" name="Line 148">
              <a:extLst>
                <a:ext uri="{FF2B5EF4-FFF2-40B4-BE49-F238E27FC236}">
                  <a16:creationId xmlns:a16="http://schemas.microsoft.com/office/drawing/2014/main" id="{AF30091D-01FE-43A7-B4F5-1FCCDA301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0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3" name="Line 149">
              <a:extLst>
                <a:ext uri="{FF2B5EF4-FFF2-40B4-BE49-F238E27FC236}">
                  <a16:creationId xmlns:a16="http://schemas.microsoft.com/office/drawing/2014/main" id="{FAD854C0-7AFB-4756-A15D-9765BF23FB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0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4" name="Line 150">
              <a:extLst>
                <a:ext uri="{FF2B5EF4-FFF2-40B4-BE49-F238E27FC236}">
                  <a16:creationId xmlns:a16="http://schemas.microsoft.com/office/drawing/2014/main" id="{F3292193-2414-476D-A2EC-89FF861662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40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5" name="Line 151">
              <a:extLst>
                <a:ext uri="{FF2B5EF4-FFF2-40B4-BE49-F238E27FC236}">
                  <a16:creationId xmlns:a16="http://schemas.microsoft.com/office/drawing/2014/main" id="{33FF7F12-AB82-46AC-8016-D594FB5333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5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6" name="Line 152">
              <a:extLst>
                <a:ext uri="{FF2B5EF4-FFF2-40B4-BE49-F238E27FC236}">
                  <a16:creationId xmlns:a16="http://schemas.microsoft.com/office/drawing/2014/main" id="{13C3E211-4035-4007-ADAC-4C3B2C916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" y="3350"/>
              <a:ext cx="0" cy="2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7" name="Line 153">
              <a:extLst>
                <a:ext uri="{FF2B5EF4-FFF2-40B4-BE49-F238E27FC236}">
                  <a16:creationId xmlns:a16="http://schemas.microsoft.com/office/drawing/2014/main" id="{B2294734-F430-41DF-B565-2A0C4FE39E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4" y="3324"/>
              <a:ext cx="0" cy="5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8" name="Line 154">
              <a:extLst>
                <a:ext uri="{FF2B5EF4-FFF2-40B4-BE49-F238E27FC236}">
                  <a16:creationId xmlns:a16="http://schemas.microsoft.com/office/drawing/2014/main" id="{B6590CB3-530B-46DC-B51A-A49C4E1A9D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8" y="3324"/>
              <a:ext cx="0" cy="5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29" name="Line 155">
              <a:extLst>
                <a:ext uri="{FF2B5EF4-FFF2-40B4-BE49-F238E27FC236}">
                  <a16:creationId xmlns:a16="http://schemas.microsoft.com/office/drawing/2014/main" id="{56DBC496-5050-4AD0-AB8B-02DDE58F2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1" y="3324"/>
              <a:ext cx="0" cy="5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0" name="Line 156">
              <a:extLst>
                <a:ext uri="{FF2B5EF4-FFF2-40B4-BE49-F238E27FC236}">
                  <a16:creationId xmlns:a16="http://schemas.microsoft.com/office/drawing/2014/main" id="{EC98FC02-C4B2-4164-8030-786871D0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16" y="3324"/>
              <a:ext cx="0" cy="5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1" name="Line 157">
              <a:extLst>
                <a:ext uri="{FF2B5EF4-FFF2-40B4-BE49-F238E27FC236}">
                  <a16:creationId xmlns:a16="http://schemas.microsoft.com/office/drawing/2014/main" id="{65BF3D31-1D54-4D58-A4E2-01EC5F0A1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0" y="3324"/>
              <a:ext cx="0" cy="5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2" name="Line 158">
              <a:extLst>
                <a:ext uri="{FF2B5EF4-FFF2-40B4-BE49-F238E27FC236}">
                  <a16:creationId xmlns:a16="http://schemas.microsoft.com/office/drawing/2014/main" id="{BBC839DE-B6C9-4900-AA9C-084A18039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3" y="3324"/>
              <a:ext cx="0" cy="5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3" name="Line 159">
              <a:extLst>
                <a:ext uri="{FF2B5EF4-FFF2-40B4-BE49-F238E27FC236}">
                  <a16:creationId xmlns:a16="http://schemas.microsoft.com/office/drawing/2014/main" id="{9EC7C785-39FC-410A-A8E8-9316B4B24D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58" y="3324"/>
              <a:ext cx="0" cy="5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4" name="Line 160">
              <a:extLst>
                <a:ext uri="{FF2B5EF4-FFF2-40B4-BE49-F238E27FC236}">
                  <a16:creationId xmlns:a16="http://schemas.microsoft.com/office/drawing/2014/main" id="{6340606E-6AC1-46B4-8E85-002BDA0D0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3286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5" name="Line 161">
              <a:extLst>
                <a:ext uri="{FF2B5EF4-FFF2-40B4-BE49-F238E27FC236}">
                  <a16:creationId xmlns:a16="http://schemas.microsoft.com/office/drawing/2014/main" id="{E7F38922-FCAB-4581-8B99-24B3CEDBF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3144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6" name="Line 162">
              <a:extLst>
                <a:ext uri="{FF2B5EF4-FFF2-40B4-BE49-F238E27FC236}">
                  <a16:creationId xmlns:a16="http://schemas.microsoft.com/office/drawing/2014/main" id="{9687EF1E-ABAC-4B97-899C-338770DCB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2943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7" name="Line 163">
              <a:extLst>
                <a:ext uri="{FF2B5EF4-FFF2-40B4-BE49-F238E27FC236}">
                  <a16:creationId xmlns:a16="http://schemas.microsoft.com/office/drawing/2014/main" id="{946DF991-81A3-4A73-8241-25A190620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2867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8" name="Line 164">
              <a:extLst>
                <a:ext uri="{FF2B5EF4-FFF2-40B4-BE49-F238E27FC236}">
                  <a16:creationId xmlns:a16="http://schemas.microsoft.com/office/drawing/2014/main" id="{9DB81ED6-DC94-428F-84CC-4277622F2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2801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39" name="Line 165">
              <a:extLst>
                <a:ext uri="{FF2B5EF4-FFF2-40B4-BE49-F238E27FC236}">
                  <a16:creationId xmlns:a16="http://schemas.microsoft.com/office/drawing/2014/main" id="{A960572E-644E-4897-9F38-E5F39E8B1C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2742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0" name="Line 166">
              <a:extLst>
                <a:ext uri="{FF2B5EF4-FFF2-40B4-BE49-F238E27FC236}">
                  <a16:creationId xmlns:a16="http://schemas.microsoft.com/office/drawing/2014/main" id="{8F6BDA3A-C5E3-4BBC-8A9B-D240ABA3C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2146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1" name="Line 167">
              <a:extLst>
                <a:ext uri="{FF2B5EF4-FFF2-40B4-BE49-F238E27FC236}">
                  <a16:creationId xmlns:a16="http://schemas.microsoft.com/office/drawing/2014/main" id="{26078E82-A8DA-4522-932A-485CEF395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2004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2" name="Line 168">
              <a:extLst>
                <a:ext uri="{FF2B5EF4-FFF2-40B4-BE49-F238E27FC236}">
                  <a16:creationId xmlns:a16="http://schemas.microsoft.com/office/drawing/2014/main" id="{3D4673BE-117D-4E08-8B8D-CC15DCBC7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1803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3" name="Line 169">
              <a:extLst>
                <a:ext uri="{FF2B5EF4-FFF2-40B4-BE49-F238E27FC236}">
                  <a16:creationId xmlns:a16="http://schemas.microsoft.com/office/drawing/2014/main" id="{3708FBF2-5758-4633-B092-F95F751AC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1726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4" name="Line 170">
              <a:extLst>
                <a:ext uri="{FF2B5EF4-FFF2-40B4-BE49-F238E27FC236}">
                  <a16:creationId xmlns:a16="http://schemas.microsoft.com/office/drawing/2014/main" id="{80BA502E-F4F9-4470-B8D7-B0EE5A666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1660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5" name="Line 171">
              <a:extLst>
                <a:ext uri="{FF2B5EF4-FFF2-40B4-BE49-F238E27FC236}">
                  <a16:creationId xmlns:a16="http://schemas.microsoft.com/office/drawing/2014/main" id="{7D4D813E-9F19-4EEB-976D-2A27C880F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1601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6" name="Line 172">
              <a:extLst>
                <a:ext uri="{FF2B5EF4-FFF2-40B4-BE49-F238E27FC236}">
                  <a16:creationId xmlns:a16="http://schemas.microsoft.com/office/drawing/2014/main" id="{A9B24296-B259-48A6-BC84-F604608A2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4145"/>
              <a:ext cx="27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7" name="Line 173">
              <a:extLst>
                <a:ext uri="{FF2B5EF4-FFF2-40B4-BE49-F238E27FC236}">
                  <a16:creationId xmlns:a16="http://schemas.microsoft.com/office/drawing/2014/main" id="{DE50C9CB-A227-4BB8-B86C-6821FB112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3033"/>
              <a:ext cx="5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8" name="Line 174">
              <a:extLst>
                <a:ext uri="{FF2B5EF4-FFF2-40B4-BE49-F238E27FC236}">
                  <a16:creationId xmlns:a16="http://schemas.microsoft.com/office/drawing/2014/main" id="{6D3C6FFF-9ADE-4E83-8184-84AA26CB7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2690"/>
              <a:ext cx="5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49" name="Line 175">
              <a:extLst>
                <a:ext uri="{FF2B5EF4-FFF2-40B4-BE49-F238E27FC236}">
                  <a16:creationId xmlns:a16="http://schemas.microsoft.com/office/drawing/2014/main" id="{9F6119F7-0052-4FBF-A619-BD576C1778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2347"/>
              <a:ext cx="5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0" name="Line 176">
              <a:extLst>
                <a:ext uri="{FF2B5EF4-FFF2-40B4-BE49-F238E27FC236}">
                  <a16:creationId xmlns:a16="http://schemas.microsoft.com/office/drawing/2014/main" id="{FF570E08-717B-4894-8B1A-18C2663B6B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1893"/>
              <a:ext cx="5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1" name="Line 177">
              <a:extLst>
                <a:ext uri="{FF2B5EF4-FFF2-40B4-BE49-F238E27FC236}">
                  <a16:creationId xmlns:a16="http://schemas.microsoft.com/office/drawing/2014/main" id="{D4EA7281-CC5B-4390-8D81-E4C03F2E9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1549"/>
              <a:ext cx="5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2" name="Line 178">
              <a:extLst>
                <a:ext uri="{FF2B5EF4-FFF2-40B4-BE49-F238E27FC236}">
                  <a16:creationId xmlns:a16="http://schemas.microsoft.com/office/drawing/2014/main" id="{705FD8D0-5A4B-418F-8E2C-758869696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4" y="1206"/>
              <a:ext cx="55" cy="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3" name="Rectangle 179">
              <a:extLst>
                <a:ext uri="{FF2B5EF4-FFF2-40B4-BE49-F238E27FC236}">
                  <a16:creationId xmlns:a16="http://schemas.microsoft.com/office/drawing/2014/main" id="{EAD35F62-5443-4D1A-95CE-B387167AB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" y="1098"/>
              <a:ext cx="4478" cy="2275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4" name="Rectangle 180">
              <a:extLst>
                <a:ext uri="{FF2B5EF4-FFF2-40B4-BE49-F238E27FC236}">
                  <a16:creationId xmlns:a16="http://schemas.microsoft.com/office/drawing/2014/main" id="{12F0E7EB-E244-4278-947E-629216EE7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" y="1758"/>
              <a:ext cx="1034" cy="95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5" name="Line 181">
              <a:extLst>
                <a:ext uri="{FF2B5EF4-FFF2-40B4-BE49-F238E27FC236}">
                  <a16:creationId xmlns:a16="http://schemas.microsoft.com/office/drawing/2014/main" id="{8A09583B-3657-417B-8878-2D328301D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1" y="2167"/>
              <a:ext cx="298" cy="0"/>
            </a:xfrm>
            <a:prstGeom prst="line">
              <a:avLst/>
            </a:prstGeom>
            <a:noFill/>
            <a:ln w="2063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6" name="Freeform 182">
              <a:extLst>
                <a:ext uri="{FF2B5EF4-FFF2-40B4-BE49-F238E27FC236}">
                  <a16:creationId xmlns:a16="http://schemas.microsoft.com/office/drawing/2014/main" id="{40F4251F-F714-4544-B786-44A28E993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2127"/>
              <a:ext cx="85" cy="81"/>
            </a:xfrm>
            <a:custGeom>
              <a:avLst/>
              <a:gdLst>
                <a:gd name="T0" fmla="*/ 85 w 169"/>
                <a:gd name="T1" fmla="*/ 160 h 160"/>
                <a:gd name="T2" fmla="*/ 0 w 169"/>
                <a:gd name="T3" fmla="*/ 80 h 160"/>
                <a:gd name="T4" fmla="*/ 85 w 169"/>
                <a:gd name="T5" fmla="*/ 0 h 160"/>
                <a:gd name="T6" fmla="*/ 169 w 169"/>
                <a:gd name="T7" fmla="*/ 80 h 160"/>
                <a:gd name="T8" fmla="*/ 85 w 169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0">
                  <a:moveTo>
                    <a:pt x="85" y="160"/>
                  </a:moveTo>
                  <a:lnTo>
                    <a:pt x="0" y="80"/>
                  </a:lnTo>
                  <a:lnTo>
                    <a:pt x="85" y="0"/>
                  </a:lnTo>
                  <a:lnTo>
                    <a:pt x="169" y="80"/>
                  </a:lnTo>
                  <a:lnTo>
                    <a:pt x="85" y="160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7" name="Line 183">
              <a:extLst>
                <a:ext uri="{FF2B5EF4-FFF2-40B4-BE49-F238E27FC236}">
                  <a16:creationId xmlns:a16="http://schemas.microsoft.com/office/drawing/2014/main" id="{5DAE03C0-F77B-45F7-B110-196441EB9F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1" y="2590"/>
              <a:ext cx="298" cy="0"/>
            </a:xfrm>
            <a:prstGeom prst="line">
              <a:avLst/>
            </a:prstGeom>
            <a:noFill/>
            <a:ln w="20638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8" name="Oval 184">
              <a:extLst>
                <a:ext uri="{FF2B5EF4-FFF2-40B4-BE49-F238E27FC236}">
                  <a16:creationId xmlns:a16="http://schemas.microsoft.com/office/drawing/2014/main" id="{57114F95-6278-46B3-8686-367CE4AC8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2" y="2563"/>
              <a:ext cx="56" cy="53"/>
            </a:xfrm>
            <a:prstGeom prst="ellipse">
              <a:avLst/>
            </a:prstGeom>
            <a:solidFill>
              <a:srgbClr val="008000"/>
            </a:solidFill>
            <a:ln w="1588">
              <a:solidFill>
                <a:srgbClr val="008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59" name="Rectangle 185">
              <a:extLst>
                <a:ext uri="{FF2B5EF4-FFF2-40B4-BE49-F238E27FC236}">
                  <a16:creationId xmlns:a16="http://schemas.microsoft.com/office/drawing/2014/main" id="{34AFF85D-0283-4A7E-B353-E50309005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1818"/>
              <a:ext cx="48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Training on 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160" name="Rectangle 186">
              <a:extLst>
                <a:ext uri="{FF2B5EF4-FFF2-40B4-BE49-F238E27FC236}">
                  <a16:creationId xmlns:a16="http://schemas.microsoft.com/office/drawing/2014/main" id="{DC45CD9C-B38E-4C85-9BE6-658427EC2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" y="1961"/>
              <a:ext cx="62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fr-FR" sz="1400">
                  <a:solidFill>
                    <a:srgbClr val="000000"/>
                  </a:solidFill>
                  <a:latin typeface="Arial Narrow" panose="020B0606020202030204" pitchFamily="34" charset="0"/>
                </a:rPr>
                <a:t>l</a:t>
              </a: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aboratory data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161" name="Rectangle 187">
              <a:extLst>
                <a:ext uri="{FF2B5EF4-FFF2-40B4-BE49-F238E27FC236}">
                  <a16:creationId xmlns:a16="http://schemas.microsoft.com/office/drawing/2014/main" id="{AD63AE09-E052-4CA3-9C59-D6C8496A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6" y="2241"/>
              <a:ext cx="57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Mixed training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162" name="Rectangle 188">
              <a:extLst>
                <a:ext uri="{FF2B5EF4-FFF2-40B4-BE49-F238E27FC236}">
                  <a16:creationId xmlns:a16="http://schemas.microsoft.com/office/drawing/2014/main" id="{E4A774F7-E55E-4644-B6B4-C096B8CE1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" y="2383"/>
              <a:ext cx="7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 Narrow" panose="020B0606020202030204" pitchFamily="34" charset="0"/>
                </a:rPr>
                <a:t>(labo &amp; real usage)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4163" name="Line 189">
              <a:extLst>
                <a:ext uri="{FF2B5EF4-FFF2-40B4-BE49-F238E27FC236}">
                  <a16:creationId xmlns:a16="http://schemas.microsoft.com/office/drawing/2014/main" id="{9A362D69-F605-4998-AF41-EA1136637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1" y="2191"/>
              <a:ext cx="0" cy="37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64" name="Freeform 190">
              <a:extLst>
                <a:ext uri="{FF2B5EF4-FFF2-40B4-BE49-F238E27FC236}">
                  <a16:creationId xmlns:a16="http://schemas.microsoft.com/office/drawing/2014/main" id="{DDEE005E-86F3-4543-A60C-4F7EAC285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" y="2516"/>
              <a:ext cx="40" cy="76"/>
            </a:xfrm>
            <a:custGeom>
              <a:avLst/>
              <a:gdLst>
                <a:gd name="T0" fmla="*/ 80 w 80"/>
                <a:gd name="T1" fmla="*/ 0 h 151"/>
                <a:gd name="T2" fmla="*/ 41 w 80"/>
                <a:gd name="T3" fmla="*/ 151 h 151"/>
                <a:gd name="T4" fmla="*/ 0 w 80"/>
                <a:gd name="T5" fmla="*/ 0 h 151"/>
                <a:gd name="T6" fmla="*/ 80 w 80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51">
                  <a:moveTo>
                    <a:pt x="80" y="0"/>
                  </a:moveTo>
                  <a:lnTo>
                    <a:pt x="41" y="151"/>
                  </a:lnTo>
                  <a:lnTo>
                    <a:pt x="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 w="206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165" name="Rectangle 191">
              <a:extLst>
                <a:ext uri="{FF2B5EF4-FFF2-40B4-BE49-F238E27FC236}">
                  <a16:creationId xmlns:a16="http://schemas.microsoft.com/office/drawing/2014/main" id="{33D0A0FE-472F-4F41-9855-9234BD72E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" y="2231"/>
              <a:ext cx="25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fr-FR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55%</a:t>
              </a:r>
              <a:endParaRPr kumimoji="0" lang="en-US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83430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improvements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99821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Automatic speech recognition</a:t>
            </a:r>
          </a:p>
          <a:p>
            <a:r>
              <a:rPr lang="en-US" dirty="0"/>
              <a:t>    Lexicons and language models</a:t>
            </a:r>
          </a:p>
          <a:p>
            <a:r>
              <a:rPr lang="en-US" dirty="0"/>
              <a:t>    Continuous speech recognition</a:t>
            </a:r>
          </a:p>
          <a:p>
            <a:r>
              <a:rPr lang="en-US" dirty="0"/>
              <a:t>    Speech signal variability </a:t>
            </a:r>
          </a:p>
          <a:p>
            <a:r>
              <a:rPr lang="en-US" dirty="0"/>
              <a:t>    Measures of performance</a:t>
            </a:r>
          </a:p>
          <a:p>
            <a:r>
              <a:rPr lang="en-US" dirty="0"/>
              <a:t>    Robustness &amp; adaptation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Performance improvements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77876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improvement over time</a:t>
            </a:r>
            <a:br>
              <a:rPr lang="en-US" dirty="0"/>
            </a:br>
            <a:r>
              <a:rPr lang="en-US" dirty="0"/>
              <a:t>on connected digit data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165</a:t>
            </a:fld>
            <a:endParaRPr lang="en-US" dirty="0"/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039043"/>
              </p:ext>
            </p:extLst>
          </p:nvPr>
        </p:nvGraphicFramePr>
        <p:xfrm>
          <a:off x="684213" y="1268413"/>
          <a:ext cx="8208962" cy="516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3193025" y="2780071"/>
            <a:ext cx="1356851" cy="3109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 dirty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4549877" y="3090988"/>
            <a:ext cx="1976284" cy="11678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 dirty="0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6265370" y="3320656"/>
            <a:ext cx="0" cy="2335350"/>
          </a:xfrm>
          <a:prstGeom prst="line">
            <a:avLst/>
          </a:prstGeom>
          <a:noFill/>
          <a:ln w="38100" cmpd="dbl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 dirty="0"/>
          </a:p>
        </p:txBody>
      </p:sp>
    </p:spTree>
    <p:extLst>
      <p:ext uri="{BB962C8B-B14F-4D97-AF65-F5344CB8AC3E}">
        <p14:creationId xmlns:p14="http://schemas.microsoft.com/office/powerpoint/2010/main" val="16475807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improvement over time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140612" y="1397000"/>
            <a:ext cx="7440998" cy="3981451"/>
            <a:chOff x="1295" y="880"/>
            <a:chExt cx="4705" cy="2508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1958623"/>
                </p:ext>
              </p:extLst>
            </p:nvPr>
          </p:nvGraphicFramePr>
          <p:xfrm>
            <a:off x="1295" y="880"/>
            <a:ext cx="4705" cy="25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2972" y="1962"/>
              <a:ext cx="0" cy="1173"/>
            </a:xfrm>
            <a:prstGeom prst="line">
              <a:avLst/>
            </a:prstGeom>
            <a:noFill/>
            <a:ln w="38100" cmpd="dbl">
              <a:solidFill>
                <a:srgbClr val="80008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H="1">
              <a:off x="3280" y="1814"/>
              <a:ext cx="0" cy="672"/>
            </a:xfrm>
            <a:prstGeom prst="line">
              <a:avLst/>
            </a:prstGeom>
            <a:noFill/>
            <a:ln w="38100" cmpd="dbl">
              <a:solidFill>
                <a:srgbClr val="00808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3514" y="1404"/>
              <a:ext cx="0" cy="551"/>
            </a:xfrm>
            <a:prstGeom prst="line">
              <a:avLst/>
            </a:prstGeom>
            <a:noFill/>
            <a:ln w="38100" cmpd="dbl">
              <a:solidFill>
                <a:srgbClr val="008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555955" y="5410201"/>
            <a:ext cx="70631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tabLst>
                <a:tab pos="2857500" algn="l"/>
                <a:tab pos="6191250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tabLst>
                <a:tab pos="2857500" algn="l"/>
                <a:tab pos="6191250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tabLst>
                <a:tab pos="2857500" algn="l"/>
                <a:tab pos="6191250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tabLst>
                <a:tab pos="2857500" algn="l"/>
                <a:tab pos="6191250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tabLst>
                <a:tab pos="2857500" algn="l"/>
                <a:tab pos="6191250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l"/>
                <a:tab pos="6191250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l"/>
                <a:tab pos="6191250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l"/>
                <a:tab pos="6191250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l"/>
                <a:tab pos="6191250" algn="dec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400" b="0">
                <a:solidFill>
                  <a:srgbClr val="330066"/>
                </a:solidFill>
                <a:latin typeface="Arial" panose="020B0604020202020204" pitchFamily="34" charset="0"/>
              </a:rPr>
              <a:t>RM </a:t>
            </a:r>
            <a:r>
              <a:rPr lang="en-US" altLang="fr-FR" sz="1400" b="0" i="1">
                <a:solidFill>
                  <a:srgbClr val="330066"/>
                </a:solidFill>
                <a:latin typeface="Arial" panose="020B0604020202020204" pitchFamily="34" charset="0"/>
              </a:rPr>
              <a:t>(Ressource Management):</a:t>
            </a:r>
            <a:r>
              <a:rPr lang="en-US" altLang="fr-FR" sz="1400" b="0">
                <a:solidFill>
                  <a:srgbClr val="330066"/>
                </a:solidFill>
                <a:latin typeface="Arial" panose="020B0604020202020204" pitchFamily="34" charset="0"/>
              </a:rPr>
              <a:t> 	Read sentences, clean data, 	1000 words.</a:t>
            </a:r>
            <a:br>
              <a:rPr lang="en-US" altLang="fr-FR" sz="1400" b="0">
                <a:solidFill>
                  <a:srgbClr val="330066"/>
                </a:solidFill>
                <a:latin typeface="Arial" panose="020B0604020202020204" pitchFamily="34" charset="0"/>
              </a:rPr>
            </a:br>
            <a:r>
              <a:rPr lang="en-US" altLang="fr-FR" sz="1400" b="0">
                <a:solidFill>
                  <a:srgbClr val="330066"/>
                </a:solidFill>
                <a:latin typeface="Arial" panose="020B0604020202020204" pitchFamily="34" charset="0"/>
              </a:rPr>
              <a:t>WSJ </a:t>
            </a:r>
            <a:r>
              <a:rPr lang="en-US" altLang="fr-FR" sz="1400" b="0" i="1">
                <a:solidFill>
                  <a:srgbClr val="330066"/>
                </a:solidFill>
                <a:latin typeface="Arial" panose="020B0604020202020204" pitchFamily="34" charset="0"/>
              </a:rPr>
              <a:t>(Wall Street Journal)</a:t>
            </a:r>
            <a:r>
              <a:rPr lang="en-US" altLang="fr-FR" sz="1400" b="0">
                <a:solidFill>
                  <a:srgbClr val="330066"/>
                </a:solidFill>
                <a:latin typeface="Arial" panose="020B0604020202020204" pitchFamily="34" charset="0"/>
              </a:rPr>
              <a:t>: 	Read sentences, clean data, 	5000 words.</a:t>
            </a:r>
            <a:br>
              <a:rPr lang="en-US" altLang="fr-FR" sz="1400" b="0">
                <a:solidFill>
                  <a:srgbClr val="330066"/>
                </a:solidFill>
                <a:latin typeface="Arial" panose="020B0604020202020204" pitchFamily="34" charset="0"/>
              </a:rPr>
            </a:br>
            <a:r>
              <a:rPr lang="en-US" altLang="fr-FR" sz="1400" b="0">
                <a:solidFill>
                  <a:srgbClr val="330066"/>
                </a:solidFill>
                <a:latin typeface="Arial" panose="020B0604020202020204" pitchFamily="34" charset="0"/>
              </a:rPr>
              <a:t>SWB </a:t>
            </a:r>
            <a:r>
              <a:rPr lang="en-US" altLang="fr-FR" sz="1400" b="0" i="1">
                <a:solidFill>
                  <a:srgbClr val="330066"/>
                </a:solidFill>
                <a:latin typeface="Arial" panose="020B0604020202020204" pitchFamily="34" charset="0"/>
              </a:rPr>
              <a:t>(Switchboard)</a:t>
            </a:r>
            <a:r>
              <a:rPr lang="en-US" altLang="fr-FR" sz="1400" b="0">
                <a:solidFill>
                  <a:srgbClr val="330066"/>
                </a:solidFill>
                <a:latin typeface="Arial" panose="020B0604020202020204" pitchFamily="34" charset="0"/>
              </a:rPr>
              <a:t>: 	Telephone conversations, 	28000 words. </a:t>
            </a:r>
          </a:p>
        </p:txBody>
      </p:sp>
    </p:spTree>
    <p:extLst>
      <p:ext uri="{BB962C8B-B14F-4D97-AF65-F5344CB8AC3E}">
        <p14:creationId xmlns:p14="http://schemas.microsoft.com/office/powerpoint/2010/main" val="16617885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NIST speech transcription </a:t>
            </a:r>
            <a:br>
              <a:rPr lang="fr-FR" dirty="0"/>
            </a:br>
            <a:r>
              <a:rPr lang="fr-FR" dirty="0"/>
              <a:t>benchmark test </a:t>
            </a:r>
            <a:r>
              <a:rPr lang="fr-FR" dirty="0" err="1"/>
              <a:t>history</a:t>
            </a:r>
            <a:r>
              <a:rPr lang="fr-FR" dirty="0"/>
              <a:t> – May 2009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61"/>
          <a:stretch/>
        </p:blipFill>
        <p:spPr>
          <a:xfrm>
            <a:off x="1007269" y="1219772"/>
            <a:ext cx="7714456" cy="5285416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19010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Deep neural networks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003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Deep neural networks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4185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43406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Deep neural networks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Neural networks</a:t>
            </a:r>
          </a:p>
          <a:p>
            <a:r>
              <a:rPr lang="en-US" dirty="0"/>
              <a:t>    Deep, recurrent &amp; convolutional networks</a:t>
            </a:r>
          </a:p>
          <a:p>
            <a:r>
              <a:rPr lang="en-US" dirty="0"/>
              <a:t>    Application to acoustic modeling</a:t>
            </a:r>
          </a:p>
          <a:p>
            <a:r>
              <a:rPr lang="en-US" dirty="0"/>
              <a:t>    Application to language modeling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989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Hearing organ - the cochlea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4" descr="schco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59" y="2082961"/>
            <a:ext cx="33242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r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19" y="2763665"/>
            <a:ext cx="225107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014056" y="4798109"/>
            <a:ext cx="17363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CC3300"/>
                </a:solidFill>
              </a:rPr>
              <a:t>Cross section</a:t>
            </a:r>
            <a:br>
              <a:rPr lang="en-US" b="1" dirty="0">
                <a:solidFill>
                  <a:srgbClr val="CC3300"/>
                </a:solidFill>
              </a:rPr>
            </a:br>
            <a:r>
              <a:rPr lang="en-US" b="1" dirty="0">
                <a:solidFill>
                  <a:srgbClr val="CC3300"/>
                </a:solidFill>
              </a:rPr>
              <a:t>of the cochlea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92015" y="1237688"/>
            <a:ext cx="7959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Cochlea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: the cochlea's hollow tube is about 32 mm long and 2 mm in diameter</a:t>
            </a:r>
            <a:r>
              <a:rPr lang="en-US" i="1" dirty="0"/>
              <a:t>, </a:t>
            </a:r>
            <a:r>
              <a:rPr lang="en-US" dirty="0"/>
              <a:t>wrapped like the shell of a snail (about 2.5 times)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564819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84213" y="116632"/>
            <a:ext cx="8208961" cy="922114"/>
          </a:xfrm>
        </p:spPr>
        <p:txBody>
          <a:bodyPr/>
          <a:lstStyle/>
          <a:p>
            <a:r>
              <a:rPr lang="en-US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68760"/>
                <a:ext cx="8208961" cy="5161656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Compute</a:t>
                </a:r>
              </a:p>
              <a:p>
                <a:pPr lvl="1"/>
                <a:r>
                  <a:rPr lang="en-US" dirty="0"/>
                  <a:t>Weighted sum of input values</a:t>
                </a:r>
              </a:p>
              <a:p>
                <a:pPr lvl="1"/>
                <a:r>
                  <a:rPr lang="en-US" dirty="0"/>
                  <a:t>Then, apply a non linear function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of non linear function</a:t>
                </a:r>
              </a:p>
              <a:p>
                <a:pPr lvl="1"/>
                <a:r>
                  <a:rPr lang="en-US" dirty="0"/>
                  <a:t>Threshold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m:rPr>
                                  <m:brk m:alnAt="7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Espace réservé du contenu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68760"/>
                <a:ext cx="8208961" cy="5161656"/>
              </a:xfrm>
              <a:blipFill>
                <a:blip r:embed="rId3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84213" y="6524625"/>
            <a:ext cx="1583531" cy="196850"/>
          </a:xfrm>
        </p:spPr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090057" y="6506936"/>
            <a:ext cx="5584372" cy="214539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308304" y="6524625"/>
            <a:ext cx="1584868" cy="196850"/>
          </a:xfrm>
        </p:spPr>
        <p:txBody>
          <a:bodyPr/>
          <a:lstStyle/>
          <a:p>
            <a:fld id="{F4C132DE-E11E-754E-A510-8E1EC6925395}" type="slidenum">
              <a:rPr lang="en-US" smtClean="0"/>
              <a:pPr/>
              <a:t>170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4548957" y="1864719"/>
            <a:ext cx="4239039" cy="1296140"/>
            <a:chOff x="4548957" y="1478953"/>
            <a:chExt cx="4239039" cy="1296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lipse 6"/>
                <p:cNvSpPr/>
                <p:nvPr/>
              </p:nvSpPr>
              <p:spPr>
                <a:xfrm>
                  <a:off x="5818463" y="1848285"/>
                  <a:ext cx="514904" cy="514904"/>
                </a:xfrm>
                <a:prstGeom prst="ellipse">
                  <a:avLst/>
                </a:prstGeom>
                <a:noFill/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Ellips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463" y="1848285"/>
                  <a:ext cx="514904" cy="51490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4548957" y="1478953"/>
                  <a:ext cx="3728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957" y="1478953"/>
                  <a:ext cx="37286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/>
                <p:cNvSpPr txBox="1"/>
                <p:nvPr/>
              </p:nvSpPr>
              <p:spPr>
                <a:xfrm>
                  <a:off x="4548957" y="1942357"/>
                  <a:ext cx="3728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ZoneTexte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957" y="1942357"/>
                  <a:ext cx="3728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/>
                <p:cNvSpPr txBox="1"/>
                <p:nvPr/>
              </p:nvSpPr>
              <p:spPr>
                <a:xfrm>
                  <a:off x="4548957" y="2405761"/>
                  <a:ext cx="3728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" name="ZoneTexte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957" y="2405761"/>
                  <a:ext cx="37286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/>
            <p:cNvCxnSpPr>
              <a:endCxn id="7" idx="1"/>
            </p:cNvCxnSpPr>
            <p:nvPr/>
          </p:nvCxnSpPr>
          <p:spPr>
            <a:xfrm>
              <a:off x="4921819" y="1679609"/>
              <a:ext cx="972050" cy="244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stCxn id="9" idx="3"/>
              <a:endCxn id="7" idx="2"/>
            </p:cNvCxnSpPr>
            <p:nvPr/>
          </p:nvCxnSpPr>
          <p:spPr>
            <a:xfrm flipV="1">
              <a:off x="4921819" y="2105737"/>
              <a:ext cx="896644" cy="212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stCxn id="10" idx="3"/>
              <a:endCxn id="7" idx="3"/>
            </p:cNvCxnSpPr>
            <p:nvPr/>
          </p:nvCxnSpPr>
          <p:spPr>
            <a:xfrm flipV="1">
              <a:off x="4921819" y="2287783"/>
              <a:ext cx="972050" cy="302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7" idx="6"/>
            </p:cNvCxnSpPr>
            <p:nvPr/>
          </p:nvCxnSpPr>
          <p:spPr>
            <a:xfrm>
              <a:off x="6333367" y="2105737"/>
              <a:ext cx="8167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6539688" y="1492771"/>
                  <a:ext cx="2248308" cy="8850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9688" y="1492771"/>
                  <a:ext cx="2248308" cy="8850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192534" y="1484706"/>
                  <a:ext cx="3728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9" name="ZoneText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534" y="1484706"/>
                  <a:ext cx="372862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81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/>
                <p:cNvSpPr txBox="1"/>
                <p:nvPr/>
              </p:nvSpPr>
              <p:spPr>
                <a:xfrm>
                  <a:off x="5174886" y="1793809"/>
                  <a:ext cx="3728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3" name="ZoneTexte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886" y="1793809"/>
                  <a:ext cx="37286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98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/>
                <p:cNvSpPr txBox="1"/>
                <p:nvPr/>
              </p:nvSpPr>
              <p:spPr>
                <a:xfrm>
                  <a:off x="5157238" y="2119846"/>
                  <a:ext cx="3728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4" name="ZoneTexte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238" y="2119846"/>
                  <a:ext cx="37286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4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ZoneTexte 25"/>
          <p:cNvSpPr txBox="1"/>
          <p:nvPr/>
        </p:nvSpPr>
        <p:spPr>
          <a:xfrm>
            <a:off x="5799007" y="5428027"/>
            <a:ext cx="47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seuil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4443" y="4447885"/>
            <a:ext cx="2898852" cy="10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45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non linear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tabLst>
                    <a:tab pos="719138" algn="l"/>
                  </a:tabLst>
                </a:pPr>
                <a:r>
                  <a:rPr lang="en-US" dirty="0"/>
                  <a:t>Threshold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tabLst>
                    <a:tab pos="719138" algn="l"/>
                  </a:tabLst>
                </a:pPr>
                <a:r>
                  <a:rPr lang="en-US" dirty="0"/>
                  <a:t>Sigmoid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tabLst>
                    <a:tab pos="719138" algn="l"/>
                  </a:tabLst>
                </a:pPr>
                <a:r>
                  <a:rPr lang="en-US" dirty="0"/>
                  <a:t>Hyperbolic tangent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>
                  <a:tabLst>
                    <a:tab pos="719138" algn="l"/>
                  </a:tabLst>
                </a:pPr>
                <a:r>
                  <a:rPr lang="en-US" dirty="0" err="1"/>
                  <a:t>ReLU</a:t>
                </a:r>
                <a:r>
                  <a:rPr lang="en-US" dirty="0"/>
                  <a:t> (rectified linear unit)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m:rPr>
                                  <m:brk m:alnAt="7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0   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715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Espace réservé du contenu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171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320" y="1268760"/>
            <a:ext cx="2898852" cy="103347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520" y="2573621"/>
            <a:ext cx="2902052" cy="103027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520" y="3875282"/>
            <a:ext cx="2902052" cy="1033476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460663" y="219383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seuil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320" y="4976902"/>
            <a:ext cx="2905252" cy="15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5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(threshold)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cell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Which corresponds to a threshold equal to 0, for the non linear functions</a:t>
                </a:r>
              </a:p>
              <a:p>
                <a:endParaRPr lang="en-US" dirty="0"/>
              </a:p>
              <a:p>
                <a:r>
                  <a:rPr lang="en-US" dirty="0"/>
                  <a:t>To set another threshold, a bias (or offset)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added in the computations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876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multilayer network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173</a:t>
            </a:fld>
            <a:endParaRPr lang="en-US"/>
          </a:p>
        </p:txBody>
      </p:sp>
      <p:grpSp>
        <p:nvGrpSpPr>
          <p:cNvPr id="200" name="Groupe 199"/>
          <p:cNvGrpSpPr/>
          <p:nvPr/>
        </p:nvGrpSpPr>
        <p:grpSpPr>
          <a:xfrm>
            <a:off x="2141087" y="1652595"/>
            <a:ext cx="5293873" cy="3561801"/>
            <a:chOff x="2093845" y="1783610"/>
            <a:chExt cx="5293873" cy="3561801"/>
          </a:xfrm>
        </p:grpSpPr>
        <p:sp>
          <p:nvSpPr>
            <p:cNvPr id="62" name="Ellipse 61"/>
            <p:cNvSpPr/>
            <p:nvPr/>
          </p:nvSpPr>
          <p:spPr>
            <a:xfrm>
              <a:off x="5533956" y="1929069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lipse 64"/>
            <p:cNvSpPr/>
            <p:nvPr/>
          </p:nvSpPr>
          <p:spPr>
            <a:xfrm>
              <a:off x="5533956" y="2736097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lipse 67"/>
            <p:cNvSpPr/>
            <p:nvPr/>
          </p:nvSpPr>
          <p:spPr>
            <a:xfrm>
              <a:off x="5533956" y="3543125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Ellipse 70"/>
            <p:cNvSpPr/>
            <p:nvPr/>
          </p:nvSpPr>
          <p:spPr>
            <a:xfrm>
              <a:off x="5533956" y="4350153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Ellipse 73"/>
            <p:cNvSpPr/>
            <p:nvPr/>
          </p:nvSpPr>
          <p:spPr>
            <a:xfrm>
              <a:off x="5533956" y="5157181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Ellipse 46"/>
            <p:cNvSpPr/>
            <p:nvPr/>
          </p:nvSpPr>
          <p:spPr>
            <a:xfrm>
              <a:off x="3885264" y="1926120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lipse 49"/>
            <p:cNvSpPr/>
            <p:nvPr/>
          </p:nvSpPr>
          <p:spPr>
            <a:xfrm>
              <a:off x="3885264" y="2733148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Ellipse 52"/>
            <p:cNvSpPr/>
            <p:nvPr/>
          </p:nvSpPr>
          <p:spPr>
            <a:xfrm>
              <a:off x="3885264" y="3540176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Ellipse 55"/>
            <p:cNvSpPr/>
            <p:nvPr/>
          </p:nvSpPr>
          <p:spPr>
            <a:xfrm>
              <a:off x="3885264" y="4347204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lipse 58"/>
            <p:cNvSpPr/>
            <p:nvPr/>
          </p:nvSpPr>
          <p:spPr>
            <a:xfrm>
              <a:off x="3885264" y="5154232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lipse 30"/>
            <p:cNvSpPr/>
            <p:nvPr/>
          </p:nvSpPr>
          <p:spPr>
            <a:xfrm>
              <a:off x="2236572" y="2438238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lipse 34"/>
            <p:cNvSpPr/>
            <p:nvPr/>
          </p:nvSpPr>
          <p:spPr>
            <a:xfrm>
              <a:off x="2236572" y="3245266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/>
            <p:cNvSpPr/>
            <p:nvPr/>
          </p:nvSpPr>
          <p:spPr>
            <a:xfrm>
              <a:off x="2236572" y="4052294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Ellipse 40"/>
            <p:cNvSpPr/>
            <p:nvPr/>
          </p:nvSpPr>
          <p:spPr>
            <a:xfrm>
              <a:off x="2236572" y="4859322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/>
            <p:cNvSpPr/>
            <p:nvPr/>
          </p:nvSpPr>
          <p:spPr>
            <a:xfrm>
              <a:off x="7182647" y="3545736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Connecteur droit 78"/>
            <p:cNvCxnSpPr>
              <a:stCxn id="31" idx="4"/>
              <a:endCxn id="47" idx="6"/>
            </p:cNvCxnSpPr>
            <p:nvPr/>
          </p:nvCxnSpPr>
          <p:spPr>
            <a:xfrm flipV="1">
              <a:off x="2267744" y="1948980"/>
              <a:ext cx="1679864" cy="5349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>
              <a:stCxn id="31" idx="4"/>
              <a:endCxn id="50" idx="0"/>
            </p:cNvCxnSpPr>
            <p:nvPr/>
          </p:nvCxnSpPr>
          <p:spPr>
            <a:xfrm>
              <a:off x="2267744" y="2483958"/>
              <a:ext cx="1648692" cy="2491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>
              <a:stCxn id="31" idx="4"/>
              <a:endCxn id="53" idx="4"/>
            </p:cNvCxnSpPr>
            <p:nvPr/>
          </p:nvCxnSpPr>
          <p:spPr>
            <a:xfrm>
              <a:off x="2267744" y="2483958"/>
              <a:ext cx="1648692" cy="110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>
              <a:stCxn id="31" idx="4"/>
              <a:endCxn id="56" idx="6"/>
            </p:cNvCxnSpPr>
            <p:nvPr/>
          </p:nvCxnSpPr>
          <p:spPr>
            <a:xfrm>
              <a:off x="2267744" y="2483958"/>
              <a:ext cx="1679864" cy="18861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>
              <a:stCxn id="31" idx="4"/>
              <a:endCxn id="59" idx="5"/>
            </p:cNvCxnSpPr>
            <p:nvPr/>
          </p:nvCxnSpPr>
          <p:spPr>
            <a:xfrm>
              <a:off x="2267744" y="2483958"/>
              <a:ext cx="1670734" cy="27092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>
              <a:stCxn id="35" idx="0"/>
              <a:endCxn id="47" idx="5"/>
            </p:cNvCxnSpPr>
            <p:nvPr/>
          </p:nvCxnSpPr>
          <p:spPr>
            <a:xfrm flipV="1">
              <a:off x="2267744" y="1965144"/>
              <a:ext cx="1670734" cy="12801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>
              <a:stCxn id="35" idx="6"/>
              <a:endCxn id="50" idx="4"/>
            </p:cNvCxnSpPr>
            <p:nvPr/>
          </p:nvCxnSpPr>
          <p:spPr>
            <a:xfrm flipV="1">
              <a:off x="2298916" y="2778868"/>
              <a:ext cx="1617520" cy="489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>
              <a:stCxn id="35" idx="6"/>
              <a:endCxn id="53" idx="4"/>
            </p:cNvCxnSpPr>
            <p:nvPr/>
          </p:nvCxnSpPr>
          <p:spPr>
            <a:xfrm>
              <a:off x="2298916" y="3268126"/>
              <a:ext cx="1617520" cy="3177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>
              <a:stCxn id="35" idx="4"/>
              <a:endCxn id="56" idx="4"/>
            </p:cNvCxnSpPr>
            <p:nvPr/>
          </p:nvCxnSpPr>
          <p:spPr>
            <a:xfrm>
              <a:off x="2267744" y="3290986"/>
              <a:ext cx="1648692" cy="110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stCxn id="35" idx="2"/>
              <a:endCxn id="59" idx="0"/>
            </p:cNvCxnSpPr>
            <p:nvPr/>
          </p:nvCxnSpPr>
          <p:spPr>
            <a:xfrm>
              <a:off x="2236572" y="3268126"/>
              <a:ext cx="1679864" cy="18861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38" idx="0"/>
              <a:endCxn id="47" idx="3"/>
            </p:cNvCxnSpPr>
            <p:nvPr/>
          </p:nvCxnSpPr>
          <p:spPr>
            <a:xfrm flipV="1">
              <a:off x="2267744" y="1965144"/>
              <a:ext cx="1626650" cy="2087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stCxn id="38" idx="4"/>
              <a:endCxn id="50" idx="4"/>
            </p:cNvCxnSpPr>
            <p:nvPr/>
          </p:nvCxnSpPr>
          <p:spPr>
            <a:xfrm flipV="1">
              <a:off x="2267744" y="2778868"/>
              <a:ext cx="1648692" cy="13191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>
              <a:stCxn id="38" idx="4"/>
              <a:endCxn id="53" idx="3"/>
            </p:cNvCxnSpPr>
            <p:nvPr/>
          </p:nvCxnSpPr>
          <p:spPr>
            <a:xfrm flipV="1">
              <a:off x="2267744" y="3579200"/>
              <a:ext cx="1626650" cy="5188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>
              <a:stCxn id="38" idx="0"/>
              <a:endCxn id="56" idx="2"/>
            </p:cNvCxnSpPr>
            <p:nvPr/>
          </p:nvCxnSpPr>
          <p:spPr>
            <a:xfrm>
              <a:off x="2267744" y="4052294"/>
              <a:ext cx="1617520" cy="3177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38" idx="5"/>
              <a:endCxn id="59" idx="2"/>
            </p:cNvCxnSpPr>
            <p:nvPr/>
          </p:nvCxnSpPr>
          <p:spPr>
            <a:xfrm>
              <a:off x="2289786" y="4091318"/>
              <a:ext cx="1595478" cy="10857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>
              <a:stCxn id="41" idx="4"/>
              <a:endCxn id="47" idx="4"/>
            </p:cNvCxnSpPr>
            <p:nvPr/>
          </p:nvCxnSpPr>
          <p:spPr>
            <a:xfrm flipV="1">
              <a:off x="2267744" y="1971840"/>
              <a:ext cx="1648692" cy="29332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>
              <a:stCxn id="41" idx="5"/>
              <a:endCxn id="50" idx="4"/>
            </p:cNvCxnSpPr>
            <p:nvPr/>
          </p:nvCxnSpPr>
          <p:spPr>
            <a:xfrm flipV="1">
              <a:off x="2289786" y="2778868"/>
              <a:ext cx="1626650" cy="21194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>
              <a:stCxn id="41" idx="6"/>
              <a:endCxn id="53" idx="4"/>
            </p:cNvCxnSpPr>
            <p:nvPr/>
          </p:nvCxnSpPr>
          <p:spPr>
            <a:xfrm flipV="1">
              <a:off x="2298916" y="3585896"/>
              <a:ext cx="1617520" cy="12962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41" idx="2"/>
              <a:endCxn id="56" idx="2"/>
            </p:cNvCxnSpPr>
            <p:nvPr/>
          </p:nvCxnSpPr>
          <p:spPr>
            <a:xfrm flipV="1">
              <a:off x="2236572" y="4370064"/>
              <a:ext cx="1648692" cy="5121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>
              <a:stCxn id="41" idx="4"/>
              <a:endCxn id="59" idx="0"/>
            </p:cNvCxnSpPr>
            <p:nvPr/>
          </p:nvCxnSpPr>
          <p:spPr>
            <a:xfrm>
              <a:off x="2267744" y="4905042"/>
              <a:ext cx="1648692" cy="2491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>
              <a:stCxn id="47" idx="7"/>
              <a:endCxn id="62" idx="6"/>
            </p:cNvCxnSpPr>
            <p:nvPr/>
          </p:nvCxnSpPr>
          <p:spPr>
            <a:xfrm>
              <a:off x="3938478" y="1932816"/>
              <a:ext cx="1657822" cy="19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>
              <a:stCxn id="47" idx="7"/>
              <a:endCxn id="65" idx="1"/>
            </p:cNvCxnSpPr>
            <p:nvPr/>
          </p:nvCxnSpPr>
          <p:spPr>
            <a:xfrm>
              <a:off x="3938478" y="1932816"/>
              <a:ext cx="1604608" cy="8099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/>
            <p:cNvCxnSpPr>
              <a:stCxn id="47" idx="6"/>
              <a:endCxn id="68" idx="4"/>
            </p:cNvCxnSpPr>
            <p:nvPr/>
          </p:nvCxnSpPr>
          <p:spPr>
            <a:xfrm>
              <a:off x="3947608" y="1948980"/>
              <a:ext cx="1617520" cy="1639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/>
            <p:cNvCxnSpPr>
              <a:stCxn id="47" idx="4"/>
              <a:endCxn id="71" idx="0"/>
            </p:cNvCxnSpPr>
            <p:nvPr/>
          </p:nvCxnSpPr>
          <p:spPr>
            <a:xfrm>
              <a:off x="3916436" y="1971840"/>
              <a:ext cx="1648692" cy="237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/>
            <p:cNvCxnSpPr>
              <a:stCxn id="47" idx="5"/>
              <a:endCxn id="74" idx="1"/>
            </p:cNvCxnSpPr>
            <p:nvPr/>
          </p:nvCxnSpPr>
          <p:spPr>
            <a:xfrm>
              <a:off x="3938478" y="1965144"/>
              <a:ext cx="1604608" cy="3198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>
              <a:stCxn id="50" idx="6"/>
              <a:endCxn id="65" idx="3"/>
            </p:cNvCxnSpPr>
            <p:nvPr/>
          </p:nvCxnSpPr>
          <p:spPr>
            <a:xfrm>
              <a:off x="3947608" y="2756008"/>
              <a:ext cx="1595478" cy="19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129"/>
            <p:cNvCxnSpPr>
              <a:stCxn id="50" idx="4"/>
              <a:endCxn id="68" idx="5"/>
            </p:cNvCxnSpPr>
            <p:nvPr/>
          </p:nvCxnSpPr>
          <p:spPr>
            <a:xfrm>
              <a:off x="3916436" y="2778868"/>
              <a:ext cx="1670734" cy="8032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/>
            <p:cNvCxnSpPr>
              <a:stCxn id="50" idx="7"/>
              <a:endCxn id="71" idx="5"/>
            </p:cNvCxnSpPr>
            <p:nvPr/>
          </p:nvCxnSpPr>
          <p:spPr>
            <a:xfrm>
              <a:off x="3938478" y="2739844"/>
              <a:ext cx="1648692" cy="16493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131"/>
            <p:cNvCxnSpPr>
              <a:stCxn id="50" idx="5"/>
              <a:endCxn id="74" idx="3"/>
            </p:cNvCxnSpPr>
            <p:nvPr/>
          </p:nvCxnSpPr>
          <p:spPr>
            <a:xfrm>
              <a:off x="3938478" y="2772172"/>
              <a:ext cx="1604608" cy="24240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/>
            <p:cNvCxnSpPr>
              <a:stCxn id="53" idx="4"/>
              <a:endCxn id="68" idx="5"/>
            </p:cNvCxnSpPr>
            <p:nvPr/>
          </p:nvCxnSpPr>
          <p:spPr>
            <a:xfrm flipV="1">
              <a:off x="3916436" y="3582149"/>
              <a:ext cx="1670734" cy="37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134"/>
            <p:cNvCxnSpPr>
              <a:stCxn id="53" idx="1"/>
              <a:endCxn id="71" idx="4"/>
            </p:cNvCxnSpPr>
            <p:nvPr/>
          </p:nvCxnSpPr>
          <p:spPr>
            <a:xfrm>
              <a:off x="3894394" y="3546872"/>
              <a:ext cx="1670734" cy="849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/>
            <p:cNvCxnSpPr>
              <a:stCxn id="53" idx="4"/>
              <a:endCxn id="74" idx="4"/>
            </p:cNvCxnSpPr>
            <p:nvPr/>
          </p:nvCxnSpPr>
          <p:spPr>
            <a:xfrm>
              <a:off x="3916436" y="3585896"/>
              <a:ext cx="1648692" cy="16170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/>
            <p:cNvCxnSpPr>
              <a:stCxn id="56" idx="4"/>
              <a:endCxn id="71" idx="5"/>
            </p:cNvCxnSpPr>
            <p:nvPr/>
          </p:nvCxnSpPr>
          <p:spPr>
            <a:xfrm flipV="1">
              <a:off x="3916436" y="4389177"/>
              <a:ext cx="1670734" cy="37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/>
            <p:cNvCxnSpPr>
              <a:stCxn id="56" idx="4"/>
              <a:endCxn id="74" idx="5"/>
            </p:cNvCxnSpPr>
            <p:nvPr/>
          </p:nvCxnSpPr>
          <p:spPr>
            <a:xfrm>
              <a:off x="3916436" y="4392924"/>
              <a:ext cx="1670734" cy="8032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/>
            <p:cNvCxnSpPr>
              <a:stCxn id="59" idx="0"/>
              <a:endCxn id="74" idx="5"/>
            </p:cNvCxnSpPr>
            <p:nvPr/>
          </p:nvCxnSpPr>
          <p:spPr>
            <a:xfrm>
              <a:off x="3916436" y="5154232"/>
              <a:ext cx="1670734" cy="419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cteur droit 151"/>
            <p:cNvCxnSpPr>
              <a:stCxn id="59" idx="0"/>
              <a:endCxn id="71" idx="3"/>
            </p:cNvCxnSpPr>
            <p:nvPr/>
          </p:nvCxnSpPr>
          <p:spPr>
            <a:xfrm flipV="1">
              <a:off x="3916436" y="4389177"/>
              <a:ext cx="1626650" cy="765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cteur droit 153"/>
            <p:cNvCxnSpPr>
              <a:stCxn id="59" idx="1"/>
              <a:endCxn id="68" idx="4"/>
            </p:cNvCxnSpPr>
            <p:nvPr/>
          </p:nvCxnSpPr>
          <p:spPr>
            <a:xfrm flipV="1">
              <a:off x="3894394" y="3588845"/>
              <a:ext cx="1670734" cy="15720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>
              <a:stCxn id="59" idx="7"/>
              <a:endCxn id="65" idx="4"/>
            </p:cNvCxnSpPr>
            <p:nvPr/>
          </p:nvCxnSpPr>
          <p:spPr>
            <a:xfrm flipV="1">
              <a:off x="3938478" y="2781817"/>
              <a:ext cx="1626650" cy="2379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157"/>
            <p:cNvCxnSpPr>
              <a:stCxn id="59" idx="7"/>
              <a:endCxn id="62" idx="3"/>
            </p:cNvCxnSpPr>
            <p:nvPr/>
          </p:nvCxnSpPr>
          <p:spPr>
            <a:xfrm flipV="1">
              <a:off x="3938478" y="1968093"/>
              <a:ext cx="1604608" cy="31928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cteur droit 163"/>
            <p:cNvCxnSpPr>
              <a:stCxn id="56" idx="5"/>
              <a:endCxn id="68" idx="5"/>
            </p:cNvCxnSpPr>
            <p:nvPr/>
          </p:nvCxnSpPr>
          <p:spPr>
            <a:xfrm flipV="1">
              <a:off x="3938478" y="3582149"/>
              <a:ext cx="1648692" cy="8040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/>
            <p:cNvCxnSpPr>
              <a:stCxn id="56" idx="5"/>
              <a:endCxn id="65" idx="5"/>
            </p:cNvCxnSpPr>
            <p:nvPr/>
          </p:nvCxnSpPr>
          <p:spPr>
            <a:xfrm flipV="1">
              <a:off x="3938478" y="2775121"/>
              <a:ext cx="1648692" cy="16111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167"/>
            <p:cNvCxnSpPr>
              <a:stCxn id="56" idx="6"/>
              <a:endCxn id="62" idx="7"/>
            </p:cNvCxnSpPr>
            <p:nvPr/>
          </p:nvCxnSpPr>
          <p:spPr>
            <a:xfrm flipV="1">
              <a:off x="3947608" y="1935765"/>
              <a:ext cx="1639562" cy="24342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eur droit 175"/>
            <p:cNvCxnSpPr>
              <a:stCxn id="53" idx="6"/>
              <a:endCxn id="65" idx="6"/>
            </p:cNvCxnSpPr>
            <p:nvPr/>
          </p:nvCxnSpPr>
          <p:spPr>
            <a:xfrm flipV="1">
              <a:off x="3947608" y="2758957"/>
              <a:ext cx="1648692" cy="8040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/>
            <p:cNvCxnSpPr>
              <a:stCxn id="53" idx="4"/>
              <a:endCxn id="62" idx="5"/>
            </p:cNvCxnSpPr>
            <p:nvPr/>
          </p:nvCxnSpPr>
          <p:spPr>
            <a:xfrm flipV="1">
              <a:off x="3916436" y="1968093"/>
              <a:ext cx="1670734" cy="16178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>
              <a:stCxn id="50" idx="5"/>
              <a:endCxn id="62" idx="5"/>
            </p:cNvCxnSpPr>
            <p:nvPr/>
          </p:nvCxnSpPr>
          <p:spPr>
            <a:xfrm flipV="1">
              <a:off x="3938478" y="1968093"/>
              <a:ext cx="1648692" cy="8040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>
              <a:stCxn id="62" idx="6"/>
              <a:endCxn id="44" idx="3"/>
            </p:cNvCxnSpPr>
            <p:nvPr/>
          </p:nvCxnSpPr>
          <p:spPr>
            <a:xfrm>
              <a:off x="5596300" y="1951929"/>
              <a:ext cx="1595477" cy="1632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191"/>
            <p:cNvCxnSpPr>
              <a:stCxn id="65" idx="7"/>
              <a:endCxn id="44" idx="2"/>
            </p:cNvCxnSpPr>
            <p:nvPr/>
          </p:nvCxnSpPr>
          <p:spPr>
            <a:xfrm>
              <a:off x="5587170" y="2742793"/>
              <a:ext cx="1595477" cy="8258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193"/>
            <p:cNvCxnSpPr>
              <a:stCxn id="68" idx="4"/>
              <a:endCxn id="44" idx="7"/>
            </p:cNvCxnSpPr>
            <p:nvPr/>
          </p:nvCxnSpPr>
          <p:spPr>
            <a:xfrm flipV="1">
              <a:off x="5565128" y="3552432"/>
              <a:ext cx="1670733" cy="364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/>
            <p:cNvCxnSpPr>
              <a:stCxn id="71" idx="4"/>
              <a:endCxn id="44" idx="3"/>
            </p:cNvCxnSpPr>
            <p:nvPr/>
          </p:nvCxnSpPr>
          <p:spPr>
            <a:xfrm flipV="1">
              <a:off x="5565128" y="3584760"/>
              <a:ext cx="1626649" cy="811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198"/>
            <p:cNvCxnSpPr>
              <a:stCxn id="74" idx="4"/>
              <a:endCxn id="44" idx="3"/>
            </p:cNvCxnSpPr>
            <p:nvPr/>
          </p:nvCxnSpPr>
          <p:spPr>
            <a:xfrm flipV="1">
              <a:off x="5565128" y="3584760"/>
              <a:ext cx="1626649" cy="16181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/>
            <p:cNvSpPr/>
            <p:nvPr/>
          </p:nvSpPr>
          <p:spPr>
            <a:xfrm>
              <a:off x="2093845" y="2295728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/>
            <p:cNvSpPr/>
            <p:nvPr/>
          </p:nvSpPr>
          <p:spPr>
            <a:xfrm>
              <a:off x="2093845" y="3102756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/>
            <p:cNvSpPr/>
            <p:nvPr/>
          </p:nvSpPr>
          <p:spPr>
            <a:xfrm>
              <a:off x="2093845" y="3909784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/>
            <p:cNvSpPr/>
            <p:nvPr/>
          </p:nvSpPr>
          <p:spPr>
            <a:xfrm>
              <a:off x="2093845" y="4716812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/>
            <p:cNvSpPr/>
            <p:nvPr/>
          </p:nvSpPr>
          <p:spPr>
            <a:xfrm>
              <a:off x="7039920" y="3403226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lipse 45"/>
            <p:cNvSpPr/>
            <p:nvPr/>
          </p:nvSpPr>
          <p:spPr>
            <a:xfrm>
              <a:off x="3742537" y="1783610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lipse 48"/>
            <p:cNvSpPr/>
            <p:nvPr/>
          </p:nvSpPr>
          <p:spPr>
            <a:xfrm>
              <a:off x="3742537" y="2590638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742537" y="3397666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Ellipse 54"/>
            <p:cNvSpPr/>
            <p:nvPr/>
          </p:nvSpPr>
          <p:spPr>
            <a:xfrm>
              <a:off x="3742537" y="4204694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lipse 57"/>
            <p:cNvSpPr/>
            <p:nvPr/>
          </p:nvSpPr>
          <p:spPr>
            <a:xfrm>
              <a:off x="3742537" y="5011722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lipse 60"/>
            <p:cNvSpPr/>
            <p:nvPr/>
          </p:nvSpPr>
          <p:spPr>
            <a:xfrm>
              <a:off x="5391229" y="1786559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/>
            <p:cNvSpPr/>
            <p:nvPr/>
          </p:nvSpPr>
          <p:spPr>
            <a:xfrm>
              <a:off x="5391229" y="2593587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lipse 66"/>
            <p:cNvSpPr/>
            <p:nvPr/>
          </p:nvSpPr>
          <p:spPr>
            <a:xfrm>
              <a:off x="5391229" y="3400615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Ellipse 69"/>
            <p:cNvSpPr/>
            <p:nvPr/>
          </p:nvSpPr>
          <p:spPr>
            <a:xfrm>
              <a:off x="5391229" y="4207643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Ellipse 72"/>
            <p:cNvSpPr/>
            <p:nvPr/>
          </p:nvSpPr>
          <p:spPr>
            <a:xfrm>
              <a:off x="5391229" y="5014671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ZoneTexte 200"/>
          <p:cNvSpPr txBox="1"/>
          <p:nvPr/>
        </p:nvSpPr>
        <p:spPr>
          <a:xfrm>
            <a:off x="1818409" y="5530214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202" name="ZoneTexte 201"/>
          <p:cNvSpPr txBox="1"/>
          <p:nvPr/>
        </p:nvSpPr>
        <p:spPr>
          <a:xfrm>
            <a:off x="3510903" y="5530214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Hidden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203" name="ZoneTexte 202"/>
          <p:cNvSpPr txBox="1"/>
          <p:nvPr/>
        </p:nvSpPr>
        <p:spPr>
          <a:xfrm>
            <a:off x="5172224" y="5530214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Hidden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  <p:sp>
        <p:nvSpPr>
          <p:cNvPr id="204" name="ZoneTexte 203"/>
          <p:cNvSpPr txBox="1"/>
          <p:nvPr/>
        </p:nvSpPr>
        <p:spPr>
          <a:xfrm>
            <a:off x="6763900" y="5530214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8006653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multilayer network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201" name="ZoneTexte 200"/>
          <p:cNvSpPr txBox="1"/>
          <p:nvPr/>
        </p:nvSpPr>
        <p:spPr>
          <a:xfrm>
            <a:off x="1818409" y="5530214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</a:t>
            </a:r>
            <a:br>
              <a:rPr lang="en-US"/>
            </a:br>
            <a:r>
              <a:rPr lang="en-US"/>
              <a:t>layer</a:t>
            </a:r>
          </a:p>
        </p:txBody>
      </p:sp>
      <p:sp>
        <p:nvSpPr>
          <p:cNvPr id="202" name="ZoneTexte 201"/>
          <p:cNvSpPr txBox="1"/>
          <p:nvPr/>
        </p:nvSpPr>
        <p:spPr>
          <a:xfrm>
            <a:off x="3510903" y="5530214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Hidden</a:t>
            </a:r>
            <a:br>
              <a:rPr lang="en-US"/>
            </a:br>
            <a:r>
              <a:rPr lang="en-US"/>
              <a:t>layer</a:t>
            </a:r>
          </a:p>
        </p:txBody>
      </p:sp>
      <p:sp>
        <p:nvSpPr>
          <p:cNvPr id="203" name="ZoneTexte 202"/>
          <p:cNvSpPr txBox="1"/>
          <p:nvPr/>
        </p:nvSpPr>
        <p:spPr>
          <a:xfrm>
            <a:off x="5172224" y="5530214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Hidden</a:t>
            </a:r>
            <a:br>
              <a:rPr lang="en-US"/>
            </a:br>
            <a:r>
              <a:rPr lang="en-US"/>
              <a:t>layer</a:t>
            </a:r>
          </a:p>
        </p:txBody>
      </p:sp>
      <p:sp>
        <p:nvSpPr>
          <p:cNvPr id="204" name="ZoneTexte 203"/>
          <p:cNvSpPr txBox="1"/>
          <p:nvPr/>
        </p:nvSpPr>
        <p:spPr>
          <a:xfrm>
            <a:off x="6802372" y="5530214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Output</a:t>
            </a:r>
            <a:br>
              <a:rPr lang="en-US"/>
            </a:br>
            <a:r>
              <a:rPr lang="en-US"/>
              <a:t>layer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2141087" y="1652595"/>
            <a:ext cx="5293873" cy="3561801"/>
            <a:chOff x="2141087" y="1652595"/>
            <a:chExt cx="5293873" cy="3561801"/>
          </a:xfrm>
        </p:grpSpPr>
        <p:sp>
          <p:nvSpPr>
            <p:cNvPr id="62" name="Ellipse 61"/>
            <p:cNvSpPr/>
            <p:nvPr/>
          </p:nvSpPr>
          <p:spPr>
            <a:xfrm>
              <a:off x="5581198" y="1798054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lipse 64"/>
            <p:cNvSpPr/>
            <p:nvPr/>
          </p:nvSpPr>
          <p:spPr>
            <a:xfrm>
              <a:off x="5581198" y="2605082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lipse 67"/>
            <p:cNvSpPr/>
            <p:nvPr/>
          </p:nvSpPr>
          <p:spPr>
            <a:xfrm>
              <a:off x="5581198" y="3412110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Ellipse 70"/>
            <p:cNvSpPr/>
            <p:nvPr/>
          </p:nvSpPr>
          <p:spPr>
            <a:xfrm>
              <a:off x="5581198" y="4219138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Ellipse 73"/>
            <p:cNvSpPr/>
            <p:nvPr/>
          </p:nvSpPr>
          <p:spPr>
            <a:xfrm>
              <a:off x="5581198" y="5026166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Ellipse 46"/>
            <p:cNvSpPr/>
            <p:nvPr/>
          </p:nvSpPr>
          <p:spPr>
            <a:xfrm>
              <a:off x="3932506" y="1795105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lipse 49"/>
            <p:cNvSpPr/>
            <p:nvPr/>
          </p:nvSpPr>
          <p:spPr>
            <a:xfrm>
              <a:off x="3932506" y="2602133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Ellipse 52"/>
            <p:cNvSpPr/>
            <p:nvPr/>
          </p:nvSpPr>
          <p:spPr>
            <a:xfrm>
              <a:off x="3932506" y="3409161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Ellipse 55"/>
            <p:cNvSpPr/>
            <p:nvPr/>
          </p:nvSpPr>
          <p:spPr>
            <a:xfrm>
              <a:off x="3932506" y="4216189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lipse 58"/>
            <p:cNvSpPr/>
            <p:nvPr/>
          </p:nvSpPr>
          <p:spPr>
            <a:xfrm>
              <a:off x="3932506" y="5023217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lipse 30"/>
            <p:cNvSpPr/>
            <p:nvPr/>
          </p:nvSpPr>
          <p:spPr>
            <a:xfrm>
              <a:off x="2283814" y="2307223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lipse 34"/>
            <p:cNvSpPr/>
            <p:nvPr/>
          </p:nvSpPr>
          <p:spPr>
            <a:xfrm>
              <a:off x="2283814" y="3114251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/>
            <p:cNvSpPr/>
            <p:nvPr/>
          </p:nvSpPr>
          <p:spPr>
            <a:xfrm>
              <a:off x="2283814" y="3921279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Ellipse 40"/>
            <p:cNvSpPr/>
            <p:nvPr/>
          </p:nvSpPr>
          <p:spPr>
            <a:xfrm>
              <a:off x="2283814" y="4728307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/>
            <p:cNvSpPr/>
            <p:nvPr/>
          </p:nvSpPr>
          <p:spPr>
            <a:xfrm>
              <a:off x="7229889" y="3414721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Connecteur droit 78"/>
            <p:cNvCxnSpPr>
              <a:stCxn id="31" idx="4"/>
              <a:endCxn id="47" idx="6"/>
            </p:cNvCxnSpPr>
            <p:nvPr/>
          </p:nvCxnSpPr>
          <p:spPr>
            <a:xfrm flipV="1">
              <a:off x="2314986" y="1817965"/>
              <a:ext cx="1679864" cy="5349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>
              <a:stCxn id="31" idx="4"/>
              <a:endCxn id="50" idx="0"/>
            </p:cNvCxnSpPr>
            <p:nvPr/>
          </p:nvCxnSpPr>
          <p:spPr>
            <a:xfrm>
              <a:off x="2314986" y="2352943"/>
              <a:ext cx="1648692" cy="2491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>
              <a:stCxn id="31" idx="4"/>
              <a:endCxn id="53" idx="4"/>
            </p:cNvCxnSpPr>
            <p:nvPr/>
          </p:nvCxnSpPr>
          <p:spPr>
            <a:xfrm>
              <a:off x="2314986" y="2352943"/>
              <a:ext cx="1648692" cy="110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>
              <a:stCxn id="31" idx="4"/>
              <a:endCxn id="56" idx="6"/>
            </p:cNvCxnSpPr>
            <p:nvPr/>
          </p:nvCxnSpPr>
          <p:spPr>
            <a:xfrm>
              <a:off x="2314986" y="2352943"/>
              <a:ext cx="1679864" cy="18861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>
              <a:stCxn id="31" idx="4"/>
              <a:endCxn id="59" idx="5"/>
            </p:cNvCxnSpPr>
            <p:nvPr/>
          </p:nvCxnSpPr>
          <p:spPr>
            <a:xfrm>
              <a:off x="2314986" y="2352943"/>
              <a:ext cx="1670734" cy="27092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>
              <a:stCxn id="35" idx="0"/>
              <a:endCxn id="47" idx="5"/>
            </p:cNvCxnSpPr>
            <p:nvPr/>
          </p:nvCxnSpPr>
          <p:spPr>
            <a:xfrm flipV="1">
              <a:off x="2314986" y="1834129"/>
              <a:ext cx="1670734" cy="12801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>
              <a:stCxn id="35" idx="6"/>
              <a:endCxn id="50" idx="4"/>
            </p:cNvCxnSpPr>
            <p:nvPr/>
          </p:nvCxnSpPr>
          <p:spPr>
            <a:xfrm flipV="1">
              <a:off x="2346158" y="2647853"/>
              <a:ext cx="1617520" cy="489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>
              <a:stCxn id="35" idx="6"/>
              <a:endCxn id="53" idx="4"/>
            </p:cNvCxnSpPr>
            <p:nvPr/>
          </p:nvCxnSpPr>
          <p:spPr>
            <a:xfrm>
              <a:off x="2346158" y="3137111"/>
              <a:ext cx="1617520" cy="3177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>
              <a:stCxn id="35" idx="4"/>
              <a:endCxn id="56" idx="4"/>
            </p:cNvCxnSpPr>
            <p:nvPr/>
          </p:nvCxnSpPr>
          <p:spPr>
            <a:xfrm>
              <a:off x="2314986" y="3159971"/>
              <a:ext cx="1648692" cy="110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stCxn id="35" idx="2"/>
              <a:endCxn id="59" idx="0"/>
            </p:cNvCxnSpPr>
            <p:nvPr/>
          </p:nvCxnSpPr>
          <p:spPr>
            <a:xfrm>
              <a:off x="2283814" y="3137111"/>
              <a:ext cx="1679864" cy="18861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38" idx="0"/>
              <a:endCxn id="47" idx="3"/>
            </p:cNvCxnSpPr>
            <p:nvPr/>
          </p:nvCxnSpPr>
          <p:spPr>
            <a:xfrm flipV="1">
              <a:off x="2314986" y="1834129"/>
              <a:ext cx="1626650" cy="2087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stCxn id="38" idx="4"/>
              <a:endCxn id="50" idx="4"/>
            </p:cNvCxnSpPr>
            <p:nvPr/>
          </p:nvCxnSpPr>
          <p:spPr>
            <a:xfrm flipV="1">
              <a:off x="2314986" y="2647853"/>
              <a:ext cx="1648692" cy="13191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>
              <a:stCxn id="38" idx="4"/>
              <a:endCxn id="53" idx="3"/>
            </p:cNvCxnSpPr>
            <p:nvPr/>
          </p:nvCxnSpPr>
          <p:spPr>
            <a:xfrm flipV="1">
              <a:off x="2314986" y="3448185"/>
              <a:ext cx="1626650" cy="5188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>
              <a:stCxn id="38" idx="0"/>
              <a:endCxn id="56" idx="2"/>
            </p:cNvCxnSpPr>
            <p:nvPr/>
          </p:nvCxnSpPr>
          <p:spPr>
            <a:xfrm>
              <a:off x="2314986" y="3921279"/>
              <a:ext cx="1617520" cy="3177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38" idx="5"/>
              <a:endCxn id="59" idx="2"/>
            </p:cNvCxnSpPr>
            <p:nvPr/>
          </p:nvCxnSpPr>
          <p:spPr>
            <a:xfrm>
              <a:off x="2337028" y="3960303"/>
              <a:ext cx="1595478" cy="10857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>
              <a:stCxn id="41" idx="4"/>
              <a:endCxn id="47" idx="4"/>
            </p:cNvCxnSpPr>
            <p:nvPr/>
          </p:nvCxnSpPr>
          <p:spPr>
            <a:xfrm flipV="1">
              <a:off x="2314986" y="1840825"/>
              <a:ext cx="1648692" cy="29332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>
              <a:stCxn id="41" idx="5"/>
              <a:endCxn id="50" idx="4"/>
            </p:cNvCxnSpPr>
            <p:nvPr/>
          </p:nvCxnSpPr>
          <p:spPr>
            <a:xfrm flipV="1">
              <a:off x="2337028" y="2647853"/>
              <a:ext cx="1626650" cy="21194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>
              <a:stCxn id="41" idx="6"/>
              <a:endCxn id="53" idx="4"/>
            </p:cNvCxnSpPr>
            <p:nvPr/>
          </p:nvCxnSpPr>
          <p:spPr>
            <a:xfrm flipV="1">
              <a:off x="2346158" y="3454881"/>
              <a:ext cx="1617520" cy="12962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41" idx="2"/>
              <a:endCxn id="56" idx="2"/>
            </p:cNvCxnSpPr>
            <p:nvPr/>
          </p:nvCxnSpPr>
          <p:spPr>
            <a:xfrm flipV="1">
              <a:off x="2283814" y="4239049"/>
              <a:ext cx="1648692" cy="5121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>
              <a:stCxn id="41" idx="4"/>
              <a:endCxn id="59" idx="0"/>
            </p:cNvCxnSpPr>
            <p:nvPr/>
          </p:nvCxnSpPr>
          <p:spPr>
            <a:xfrm>
              <a:off x="2314986" y="4774027"/>
              <a:ext cx="1648692" cy="2491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>
              <a:stCxn id="47" idx="7"/>
              <a:endCxn id="62" idx="6"/>
            </p:cNvCxnSpPr>
            <p:nvPr/>
          </p:nvCxnSpPr>
          <p:spPr>
            <a:xfrm>
              <a:off x="3985720" y="1801801"/>
              <a:ext cx="1657822" cy="19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>
              <a:stCxn id="47" idx="7"/>
              <a:endCxn id="65" idx="1"/>
            </p:cNvCxnSpPr>
            <p:nvPr/>
          </p:nvCxnSpPr>
          <p:spPr>
            <a:xfrm>
              <a:off x="3985720" y="1801801"/>
              <a:ext cx="1604608" cy="8099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/>
            <p:cNvCxnSpPr>
              <a:stCxn id="47" idx="6"/>
              <a:endCxn id="68" idx="4"/>
            </p:cNvCxnSpPr>
            <p:nvPr/>
          </p:nvCxnSpPr>
          <p:spPr>
            <a:xfrm>
              <a:off x="3994850" y="1817965"/>
              <a:ext cx="1617520" cy="1639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/>
            <p:cNvCxnSpPr>
              <a:stCxn id="47" idx="4"/>
              <a:endCxn id="71" idx="0"/>
            </p:cNvCxnSpPr>
            <p:nvPr/>
          </p:nvCxnSpPr>
          <p:spPr>
            <a:xfrm>
              <a:off x="3963678" y="1840825"/>
              <a:ext cx="1648692" cy="237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/>
            <p:cNvCxnSpPr>
              <a:stCxn id="47" idx="5"/>
              <a:endCxn id="74" idx="1"/>
            </p:cNvCxnSpPr>
            <p:nvPr/>
          </p:nvCxnSpPr>
          <p:spPr>
            <a:xfrm>
              <a:off x="3985720" y="1834129"/>
              <a:ext cx="1604608" cy="3198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>
              <a:stCxn id="50" idx="6"/>
              <a:endCxn id="65" idx="3"/>
            </p:cNvCxnSpPr>
            <p:nvPr/>
          </p:nvCxnSpPr>
          <p:spPr>
            <a:xfrm>
              <a:off x="3994850" y="2624993"/>
              <a:ext cx="1595478" cy="19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129"/>
            <p:cNvCxnSpPr>
              <a:stCxn id="50" idx="4"/>
              <a:endCxn id="68" idx="5"/>
            </p:cNvCxnSpPr>
            <p:nvPr/>
          </p:nvCxnSpPr>
          <p:spPr>
            <a:xfrm>
              <a:off x="3963678" y="2647853"/>
              <a:ext cx="1670734" cy="8032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/>
            <p:cNvCxnSpPr>
              <a:stCxn id="50" idx="7"/>
              <a:endCxn id="71" idx="5"/>
            </p:cNvCxnSpPr>
            <p:nvPr/>
          </p:nvCxnSpPr>
          <p:spPr>
            <a:xfrm>
              <a:off x="3985720" y="2608829"/>
              <a:ext cx="1648692" cy="16493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131"/>
            <p:cNvCxnSpPr>
              <a:stCxn id="50" idx="5"/>
              <a:endCxn id="74" idx="3"/>
            </p:cNvCxnSpPr>
            <p:nvPr/>
          </p:nvCxnSpPr>
          <p:spPr>
            <a:xfrm>
              <a:off x="3985720" y="2641157"/>
              <a:ext cx="1604608" cy="24240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/>
            <p:cNvCxnSpPr>
              <a:stCxn id="53" idx="4"/>
              <a:endCxn id="68" idx="5"/>
            </p:cNvCxnSpPr>
            <p:nvPr/>
          </p:nvCxnSpPr>
          <p:spPr>
            <a:xfrm flipV="1">
              <a:off x="3963678" y="3451134"/>
              <a:ext cx="1670734" cy="37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134"/>
            <p:cNvCxnSpPr>
              <a:stCxn id="53" idx="1"/>
              <a:endCxn id="71" idx="4"/>
            </p:cNvCxnSpPr>
            <p:nvPr/>
          </p:nvCxnSpPr>
          <p:spPr>
            <a:xfrm>
              <a:off x="3941636" y="3415857"/>
              <a:ext cx="1670734" cy="849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/>
            <p:cNvCxnSpPr>
              <a:stCxn id="53" idx="4"/>
              <a:endCxn id="74" idx="4"/>
            </p:cNvCxnSpPr>
            <p:nvPr/>
          </p:nvCxnSpPr>
          <p:spPr>
            <a:xfrm>
              <a:off x="3963678" y="3454881"/>
              <a:ext cx="1648692" cy="16170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/>
            <p:cNvCxnSpPr>
              <a:stCxn id="56" idx="4"/>
              <a:endCxn id="71" idx="5"/>
            </p:cNvCxnSpPr>
            <p:nvPr/>
          </p:nvCxnSpPr>
          <p:spPr>
            <a:xfrm flipV="1">
              <a:off x="3963678" y="4258162"/>
              <a:ext cx="1670734" cy="37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/>
            <p:cNvCxnSpPr>
              <a:stCxn id="56" idx="4"/>
              <a:endCxn id="74" idx="5"/>
            </p:cNvCxnSpPr>
            <p:nvPr/>
          </p:nvCxnSpPr>
          <p:spPr>
            <a:xfrm>
              <a:off x="3963678" y="4261909"/>
              <a:ext cx="1670734" cy="8032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143"/>
            <p:cNvCxnSpPr>
              <a:stCxn id="59" idx="0"/>
              <a:endCxn id="74" idx="5"/>
            </p:cNvCxnSpPr>
            <p:nvPr/>
          </p:nvCxnSpPr>
          <p:spPr>
            <a:xfrm>
              <a:off x="3963678" y="5023217"/>
              <a:ext cx="1670734" cy="419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cteur droit 151"/>
            <p:cNvCxnSpPr>
              <a:stCxn id="59" idx="0"/>
              <a:endCxn id="71" idx="3"/>
            </p:cNvCxnSpPr>
            <p:nvPr/>
          </p:nvCxnSpPr>
          <p:spPr>
            <a:xfrm flipV="1">
              <a:off x="3963678" y="4258162"/>
              <a:ext cx="1626650" cy="765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cteur droit 153"/>
            <p:cNvCxnSpPr>
              <a:stCxn id="59" idx="1"/>
              <a:endCxn id="68" idx="4"/>
            </p:cNvCxnSpPr>
            <p:nvPr/>
          </p:nvCxnSpPr>
          <p:spPr>
            <a:xfrm flipV="1">
              <a:off x="3941636" y="3457830"/>
              <a:ext cx="1670734" cy="15720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>
              <a:stCxn id="59" idx="7"/>
              <a:endCxn id="65" idx="4"/>
            </p:cNvCxnSpPr>
            <p:nvPr/>
          </p:nvCxnSpPr>
          <p:spPr>
            <a:xfrm flipV="1">
              <a:off x="3985720" y="2650802"/>
              <a:ext cx="1626650" cy="2379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157"/>
            <p:cNvCxnSpPr>
              <a:stCxn id="59" idx="7"/>
              <a:endCxn id="62" idx="3"/>
            </p:cNvCxnSpPr>
            <p:nvPr/>
          </p:nvCxnSpPr>
          <p:spPr>
            <a:xfrm flipV="1">
              <a:off x="3985720" y="1837078"/>
              <a:ext cx="1604608" cy="31928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cteur droit 163"/>
            <p:cNvCxnSpPr>
              <a:stCxn id="56" idx="5"/>
              <a:endCxn id="68" idx="5"/>
            </p:cNvCxnSpPr>
            <p:nvPr/>
          </p:nvCxnSpPr>
          <p:spPr>
            <a:xfrm flipV="1">
              <a:off x="3985720" y="3451134"/>
              <a:ext cx="1648692" cy="8040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165"/>
            <p:cNvCxnSpPr>
              <a:stCxn id="56" idx="5"/>
              <a:endCxn id="65" idx="5"/>
            </p:cNvCxnSpPr>
            <p:nvPr/>
          </p:nvCxnSpPr>
          <p:spPr>
            <a:xfrm flipV="1">
              <a:off x="3985720" y="2644106"/>
              <a:ext cx="1648692" cy="16111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167"/>
            <p:cNvCxnSpPr>
              <a:stCxn id="56" idx="6"/>
              <a:endCxn id="62" idx="7"/>
            </p:cNvCxnSpPr>
            <p:nvPr/>
          </p:nvCxnSpPr>
          <p:spPr>
            <a:xfrm flipV="1">
              <a:off x="3994850" y="1804750"/>
              <a:ext cx="1639562" cy="24342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eur droit 175"/>
            <p:cNvCxnSpPr>
              <a:stCxn id="53" idx="6"/>
              <a:endCxn id="65" idx="6"/>
            </p:cNvCxnSpPr>
            <p:nvPr/>
          </p:nvCxnSpPr>
          <p:spPr>
            <a:xfrm flipV="1">
              <a:off x="3994850" y="2627942"/>
              <a:ext cx="1648692" cy="8040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eur droit 177"/>
            <p:cNvCxnSpPr>
              <a:stCxn id="53" idx="4"/>
              <a:endCxn id="62" idx="5"/>
            </p:cNvCxnSpPr>
            <p:nvPr/>
          </p:nvCxnSpPr>
          <p:spPr>
            <a:xfrm flipV="1">
              <a:off x="3963678" y="1837078"/>
              <a:ext cx="1670734" cy="16178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>
              <a:stCxn id="50" idx="5"/>
              <a:endCxn id="62" idx="5"/>
            </p:cNvCxnSpPr>
            <p:nvPr/>
          </p:nvCxnSpPr>
          <p:spPr>
            <a:xfrm flipV="1">
              <a:off x="3985720" y="1837078"/>
              <a:ext cx="1648692" cy="8040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>
              <a:stCxn id="62" idx="6"/>
              <a:endCxn id="44" idx="3"/>
            </p:cNvCxnSpPr>
            <p:nvPr/>
          </p:nvCxnSpPr>
          <p:spPr>
            <a:xfrm>
              <a:off x="5643542" y="1820914"/>
              <a:ext cx="1595477" cy="1632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191"/>
            <p:cNvCxnSpPr>
              <a:stCxn id="65" idx="7"/>
              <a:endCxn id="44" idx="2"/>
            </p:cNvCxnSpPr>
            <p:nvPr/>
          </p:nvCxnSpPr>
          <p:spPr>
            <a:xfrm>
              <a:off x="5634412" y="2611778"/>
              <a:ext cx="1595477" cy="8258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cteur droit 193"/>
            <p:cNvCxnSpPr>
              <a:stCxn id="68" idx="4"/>
              <a:endCxn id="44" idx="7"/>
            </p:cNvCxnSpPr>
            <p:nvPr/>
          </p:nvCxnSpPr>
          <p:spPr>
            <a:xfrm flipV="1">
              <a:off x="5612370" y="3421417"/>
              <a:ext cx="1670733" cy="364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/>
            <p:cNvCxnSpPr>
              <a:stCxn id="71" idx="4"/>
              <a:endCxn id="44" idx="3"/>
            </p:cNvCxnSpPr>
            <p:nvPr/>
          </p:nvCxnSpPr>
          <p:spPr>
            <a:xfrm flipV="1">
              <a:off x="5612370" y="3453745"/>
              <a:ext cx="1626649" cy="811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198"/>
            <p:cNvCxnSpPr>
              <a:stCxn id="74" idx="4"/>
              <a:endCxn id="44" idx="3"/>
            </p:cNvCxnSpPr>
            <p:nvPr/>
          </p:nvCxnSpPr>
          <p:spPr>
            <a:xfrm flipV="1">
              <a:off x="5612370" y="3453745"/>
              <a:ext cx="1626649" cy="16181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/>
            <p:cNvSpPr/>
            <p:nvPr/>
          </p:nvSpPr>
          <p:spPr>
            <a:xfrm>
              <a:off x="2141087" y="2164713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/>
            <p:cNvSpPr/>
            <p:nvPr/>
          </p:nvSpPr>
          <p:spPr>
            <a:xfrm>
              <a:off x="2141087" y="2971741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/>
            <p:cNvSpPr/>
            <p:nvPr/>
          </p:nvSpPr>
          <p:spPr>
            <a:xfrm>
              <a:off x="2141087" y="3778769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/>
            <p:cNvSpPr/>
            <p:nvPr/>
          </p:nvSpPr>
          <p:spPr>
            <a:xfrm>
              <a:off x="2141087" y="4585797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lipse 45"/>
            <p:cNvSpPr/>
            <p:nvPr/>
          </p:nvSpPr>
          <p:spPr>
            <a:xfrm>
              <a:off x="3789779" y="1652595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lipse 48"/>
            <p:cNvSpPr/>
            <p:nvPr/>
          </p:nvSpPr>
          <p:spPr>
            <a:xfrm>
              <a:off x="3789779" y="2459623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789779" y="3266651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Ellipse 54"/>
            <p:cNvSpPr/>
            <p:nvPr/>
          </p:nvSpPr>
          <p:spPr>
            <a:xfrm>
              <a:off x="3789779" y="4073679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lipse 57"/>
            <p:cNvSpPr/>
            <p:nvPr/>
          </p:nvSpPr>
          <p:spPr>
            <a:xfrm>
              <a:off x="3789779" y="4880707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Connecteur droit 222"/>
            <p:cNvCxnSpPr/>
            <p:nvPr/>
          </p:nvCxnSpPr>
          <p:spPr>
            <a:xfrm>
              <a:off x="5599458" y="1781890"/>
              <a:ext cx="1648691" cy="10247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cteur droit 223"/>
            <p:cNvCxnSpPr/>
            <p:nvPr/>
          </p:nvCxnSpPr>
          <p:spPr>
            <a:xfrm>
              <a:off x="5629905" y="2624762"/>
              <a:ext cx="1618244" cy="224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cteur droit 224"/>
            <p:cNvCxnSpPr/>
            <p:nvPr/>
          </p:nvCxnSpPr>
          <p:spPr>
            <a:xfrm flipV="1">
              <a:off x="5621500" y="2849753"/>
              <a:ext cx="1608389" cy="5946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/>
            <p:cNvCxnSpPr/>
            <p:nvPr/>
          </p:nvCxnSpPr>
          <p:spPr>
            <a:xfrm flipV="1">
              <a:off x="5643542" y="2829156"/>
              <a:ext cx="1586347" cy="1422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eur droit 226"/>
            <p:cNvCxnSpPr/>
            <p:nvPr/>
          </p:nvCxnSpPr>
          <p:spPr>
            <a:xfrm flipV="1">
              <a:off x="5634411" y="2836455"/>
              <a:ext cx="1595478" cy="22051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/>
            <p:cNvCxnSpPr/>
            <p:nvPr/>
          </p:nvCxnSpPr>
          <p:spPr>
            <a:xfrm>
              <a:off x="5613330" y="1807969"/>
              <a:ext cx="1652354" cy="22487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/>
            <p:cNvCxnSpPr/>
            <p:nvPr/>
          </p:nvCxnSpPr>
          <p:spPr>
            <a:xfrm>
              <a:off x="5621500" y="2633059"/>
              <a:ext cx="1669773" cy="14527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 droit 229"/>
            <p:cNvCxnSpPr/>
            <p:nvPr/>
          </p:nvCxnSpPr>
          <p:spPr>
            <a:xfrm>
              <a:off x="5643542" y="3453515"/>
              <a:ext cx="1639561" cy="6390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cteur droit 231"/>
            <p:cNvCxnSpPr/>
            <p:nvPr/>
          </p:nvCxnSpPr>
          <p:spPr>
            <a:xfrm flipV="1">
              <a:off x="5634411" y="4092548"/>
              <a:ext cx="1603648" cy="168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/>
            <p:cNvCxnSpPr/>
            <p:nvPr/>
          </p:nvCxnSpPr>
          <p:spPr>
            <a:xfrm flipV="1">
              <a:off x="5643061" y="4099150"/>
              <a:ext cx="1586828" cy="9602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/>
          </p:nvSpPr>
          <p:spPr>
            <a:xfrm>
              <a:off x="7087162" y="3272211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lipse 60"/>
            <p:cNvSpPr/>
            <p:nvPr/>
          </p:nvSpPr>
          <p:spPr>
            <a:xfrm>
              <a:off x="5438471" y="1655544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/>
            <p:cNvSpPr/>
            <p:nvPr/>
          </p:nvSpPr>
          <p:spPr>
            <a:xfrm>
              <a:off x="5438471" y="2462572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lipse 66"/>
            <p:cNvSpPr/>
            <p:nvPr/>
          </p:nvSpPr>
          <p:spPr>
            <a:xfrm>
              <a:off x="5438471" y="3269600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Ellipse 69"/>
            <p:cNvSpPr/>
            <p:nvPr/>
          </p:nvSpPr>
          <p:spPr>
            <a:xfrm>
              <a:off x="5438471" y="4076628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Ellipse 72"/>
            <p:cNvSpPr/>
            <p:nvPr/>
          </p:nvSpPr>
          <p:spPr>
            <a:xfrm>
              <a:off x="5438471" y="4883656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Ellipse 220"/>
            <p:cNvSpPr/>
            <p:nvPr/>
          </p:nvSpPr>
          <p:spPr>
            <a:xfrm>
              <a:off x="7087162" y="2659107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Ellipse 221"/>
            <p:cNvSpPr/>
            <p:nvPr/>
          </p:nvSpPr>
          <p:spPr>
            <a:xfrm>
              <a:off x="7087162" y="3901810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7530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Modification of network weights</a:t>
            </a:r>
            <a:br>
              <a:rPr lang="en-US"/>
            </a:br>
            <a:r>
              <a:rPr lang="en-US"/>
              <a:t>and impact on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be the weights of the network connections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: from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to cell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layer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the associated bias</a:t>
                </a:r>
              </a:p>
              <a:p>
                <a:r>
                  <a:rPr lang="en-US" dirty="0"/>
                  <a:t>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𝑜𝑢𝑡𝑝𝑢𝑡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𝑜𝑢𝑡𝑝𝑢𝑡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Espace réservé du contenu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175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2946279" y="1326310"/>
            <a:ext cx="3147886" cy="2117947"/>
            <a:chOff x="2093845" y="1783610"/>
            <a:chExt cx="5293873" cy="3561801"/>
          </a:xfrm>
        </p:grpSpPr>
        <p:sp>
          <p:nvSpPr>
            <p:cNvPr id="8" name="Ellipse 7"/>
            <p:cNvSpPr/>
            <p:nvPr/>
          </p:nvSpPr>
          <p:spPr>
            <a:xfrm>
              <a:off x="5533956" y="1929069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/>
            <p:cNvSpPr/>
            <p:nvPr/>
          </p:nvSpPr>
          <p:spPr>
            <a:xfrm>
              <a:off x="5533956" y="2736097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lipse 9"/>
            <p:cNvSpPr/>
            <p:nvPr/>
          </p:nvSpPr>
          <p:spPr>
            <a:xfrm>
              <a:off x="5533956" y="3543125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/>
            <p:cNvSpPr/>
            <p:nvPr/>
          </p:nvSpPr>
          <p:spPr>
            <a:xfrm>
              <a:off x="5533956" y="4350153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/>
            <p:cNvSpPr/>
            <p:nvPr/>
          </p:nvSpPr>
          <p:spPr>
            <a:xfrm>
              <a:off x="5533956" y="5157181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llipse 12"/>
            <p:cNvSpPr/>
            <p:nvPr/>
          </p:nvSpPr>
          <p:spPr>
            <a:xfrm>
              <a:off x="3885264" y="1926120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lipse 13"/>
            <p:cNvSpPr/>
            <p:nvPr/>
          </p:nvSpPr>
          <p:spPr>
            <a:xfrm>
              <a:off x="3885264" y="2733148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lipse 14"/>
            <p:cNvSpPr/>
            <p:nvPr/>
          </p:nvSpPr>
          <p:spPr>
            <a:xfrm>
              <a:off x="3885264" y="3540176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lipse 15"/>
            <p:cNvSpPr/>
            <p:nvPr/>
          </p:nvSpPr>
          <p:spPr>
            <a:xfrm>
              <a:off x="3885264" y="4347204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lipse 16"/>
            <p:cNvSpPr/>
            <p:nvPr/>
          </p:nvSpPr>
          <p:spPr>
            <a:xfrm>
              <a:off x="3885264" y="5154232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lipse 17"/>
            <p:cNvSpPr/>
            <p:nvPr/>
          </p:nvSpPr>
          <p:spPr>
            <a:xfrm>
              <a:off x="2236572" y="2438238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2236572" y="3245266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lipse 19"/>
            <p:cNvSpPr/>
            <p:nvPr/>
          </p:nvSpPr>
          <p:spPr>
            <a:xfrm>
              <a:off x="2236572" y="4052294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2236572" y="4859322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7182647" y="3545736"/>
              <a:ext cx="62344" cy="457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necteur droit 22"/>
            <p:cNvCxnSpPr>
              <a:stCxn id="18" idx="4"/>
              <a:endCxn id="13" idx="6"/>
            </p:cNvCxnSpPr>
            <p:nvPr/>
          </p:nvCxnSpPr>
          <p:spPr>
            <a:xfrm flipV="1">
              <a:off x="2267744" y="1948980"/>
              <a:ext cx="1679864" cy="5349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>
              <a:stCxn id="18" idx="4"/>
              <a:endCxn id="14" idx="0"/>
            </p:cNvCxnSpPr>
            <p:nvPr/>
          </p:nvCxnSpPr>
          <p:spPr>
            <a:xfrm>
              <a:off x="2267744" y="2483958"/>
              <a:ext cx="1648692" cy="2491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8" idx="4"/>
              <a:endCxn id="15" idx="4"/>
            </p:cNvCxnSpPr>
            <p:nvPr/>
          </p:nvCxnSpPr>
          <p:spPr>
            <a:xfrm>
              <a:off x="2267744" y="2483958"/>
              <a:ext cx="1648692" cy="110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stCxn id="18" idx="4"/>
              <a:endCxn id="16" idx="6"/>
            </p:cNvCxnSpPr>
            <p:nvPr/>
          </p:nvCxnSpPr>
          <p:spPr>
            <a:xfrm>
              <a:off x="2267744" y="2483958"/>
              <a:ext cx="1679864" cy="18861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>
              <a:stCxn id="18" idx="4"/>
              <a:endCxn id="17" idx="5"/>
            </p:cNvCxnSpPr>
            <p:nvPr/>
          </p:nvCxnSpPr>
          <p:spPr>
            <a:xfrm>
              <a:off x="2267744" y="2483958"/>
              <a:ext cx="1670734" cy="27092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>
              <a:stCxn id="19" idx="0"/>
              <a:endCxn id="13" idx="5"/>
            </p:cNvCxnSpPr>
            <p:nvPr/>
          </p:nvCxnSpPr>
          <p:spPr>
            <a:xfrm flipV="1">
              <a:off x="2267744" y="1965144"/>
              <a:ext cx="1670734" cy="12801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stCxn id="19" idx="6"/>
              <a:endCxn id="14" idx="4"/>
            </p:cNvCxnSpPr>
            <p:nvPr/>
          </p:nvCxnSpPr>
          <p:spPr>
            <a:xfrm flipV="1">
              <a:off x="2298916" y="2778868"/>
              <a:ext cx="1617520" cy="4892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>
              <a:stCxn id="19" idx="6"/>
              <a:endCxn id="15" idx="4"/>
            </p:cNvCxnSpPr>
            <p:nvPr/>
          </p:nvCxnSpPr>
          <p:spPr>
            <a:xfrm>
              <a:off x="2298916" y="3268126"/>
              <a:ext cx="1617520" cy="3177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>
              <a:stCxn id="19" idx="4"/>
              <a:endCxn id="16" idx="4"/>
            </p:cNvCxnSpPr>
            <p:nvPr/>
          </p:nvCxnSpPr>
          <p:spPr>
            <a:xfrm>
              <a:off x="2267744" y="3290986"/>
              <a:ext cx="1648692" cy="1101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>
              <a:stCxn id="19" idx="2"/>
              <a:endCxn id="17" idx="0"/>
            </p:cNvCxnSpPr>
            <p:nvPr/>
          </p:nvCxnSpPr>
          <p:spPr>
            <a:xfrm>
              <a:off x="2236572" y="3268126"/>
              <a:ext cx="1679864" cy="18861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stCxn id="20" idx="0"/>
              <a:endCxn id="13" idx="3"/>
            </p:cNvCxnSpPr>
            <p:nvPr/>
          </p:nvCxnSpPr>
          <p:spPr>
            <a:xfrm flipV="1">
              <a:off x="2267744" y="1965144"/>
              <a:ext cx="1626650" cy="2087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>
              <a:stCxn id="20" idx="4"/>
              <a:endCxn id="14" idx="4"/>
            </p:cNvCxnSpPr>
            <p:nvPr/>
          </p:nvCxnSpPr>
          <p:spPr>
            <a:xfrm flipV="1">
              <a:off x="2267744" y="2778868"/>
              <a:ext cx="1648692" cy="13191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>
              <a:stCxn id="20" idx="4"/>
              <a:endCxn id="15" idx="3"/>
            </p:cNvCxnSpPr>
            <p:nvPr/>
          </p:nvCxnSpPr>
          <p:spPr>
            <a:xfrm flipV="1">
              <a:off x="2267744" y="3579200"/>
              <a:ext cx="1626650" cy="5188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>
              <a:stCxn id="20" idx="0"/>
              <a:endCxn id="16" idx="2"/>
            </p:cNvCxnSpPr>
            <p:nvPr/>
          </p:nvCxnSpPr>
          <p:spPr>
            <a:xfrm>
              <a:off x="2267744" y="4052294"/>
              <a:ext cx="1617520" cy="31777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>
              <a:stCxn id="20" idx="5"/>
              <a:endCxn id="17" idx="2"/>
            </p:cNvCxnSpPr>
            <p:nvPr/>
          </p:nvCxnSpPr>
          <p:spPr>
            <a:xfrm>
              <a:off x="2289786" y="4091318"/>
              <a:ext cx="1595478" cy="10857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stCxn id="21" idx="4"/>
              <a:endCxn id="13" idx="4"/>
            </p:cNvCxnSpPr>
            <p:nvPr/>
          </p:nvCxnSpPr>
          <p:spPr>
            <a:xfrm flipV="1">
              <a:off x="2267744" y="1971840"/>
              <a:ext cx="1648692" cy="29332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>
              <a:stCxn id="21" idx="5"/>
              <a:endCxn id="14" idx="4"/>
            </p:cNvCxnSpPr>
            <p:nvPr/>
          </p:nvCxnSpPr>
          <p:spPr>
            <a:xfrm flipV="1">
              <a:off x="2289786" y="2778868"/>
              <a:ext cx="1626650" cy="21194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>
              <a:stCxn id="21" idx="6"/>
              <a:endCxn id="15" idx="4"/>
            </p:cNvCxnSpPr>
            <p:nvPr/>
          </p:nvCxnSpPr>
          <p:spPr>
            <a:xfrm flipV="1">
              <a:off x="2298916" y="3585896"/>
              <a:ext cx="1617520" cy="12962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>
              <a:stCxn id="21" idx="2"/>
              <a:endCxn id="16" idx="2"/>
            </p:cNvCxnSpPr>
            <p:nvPr/>
          </p:nvCxnSpPr>
          <p:spPr>
            <a:xfrm flipV="1">
              <a:off x="2236572" y="4370064"/>
              <a:ext cx="1648692" cy="5121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>
              <a:stCxn id="21" idx="4"/>
              <a:endCxn id="17" idx="0"/>
            </p:cNvCxnSpPr>
            <p:nvPr/>
          </p:nvCxnSpPr>
          <p:spPr>
            <a:xfrm>
              <a:off x="2267744" y="4905042"/>
              <a:ext cx="1648692" cy="2491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>
              <a:stCxn id="13" idx="7"/>
              <a:endCxn id="8" idx="6"/>
            </p:cNvCxnSpPr>
            <p:nvPr/>
          </p:nvCxnSpPr>
          <p:spPr>
            <a:xfrm>
              <a:off x="3938478" y="1932816"/>
              <a:ext cx="1657822" cy="19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>
              <a:stCxn id="13" idx="7"/>
              <a:endCxn id="9" idx="1"/>
            </p:cNvCxnSpPr>
            <p:nvPr/>
          </p:nvCxnSpPr>
          <p:spPr>
            <a:xfrm>
              <a:off x="3938478" y="1932816"/>
              <a:ext cx="1604608" cy="8099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>
              <a:stCxn id="13" idx="6"/>
              <a:endCxn id="10" idx="4"/>
            </p:cNvCxnSpPr>
            <p:nvPr/>
          </p:nvCxnSpPr>
          <p:spPr>
            <a:xfrm>
              <a:off x="3947608" y="1948980"/>
              <a:ext cx="1617520" cy="1639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>
              <a:stCxn id="13" idx="4"/>
              <a:endCxn id="11" idx="0"/>
            </p:cNvCxnSpPr>
            <p:nvPr/>
          </p:nvCxnSpPr>
          <p:spPr>
            <a:xfrm>
              <a:off x="3916436" y="1971840"/>
              <a:ext cx="1648692" cy="23783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>
              <a:stCxn id="13" idx="5"/>
              <a:endCxn id="12" idx="1"/>
            </p:cNvCxnSpPr>
            <p:nvPr/>
          </p:nvCxnSpPr>
          <p:spPr>
            <a:xfrm>
              <a:off x="3938478" y="1965144"/>
              <a:ext cx="1604608" cy="3198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>
              <a:stCxn id="14" idx="6"/>
              <a:endCxn id="9" idx="3"/>
            </p:cNvCxnSpPr>
            <p:nvPr/>
          </p:nvCxnSpPr>
          <p:spPr>
            <a:xfrm>
              <a:off x="3947608" y="2756008"/>
              <a:ext cx="1595478" cy="19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>
              <a:stCxn id="14" idx="4"/>
              <a:endCxn id="10" idx="5"/>
            </p:cNvCxnSpPr>
            <p:nvPr/>
          </p:nvCxnSpPr>
          <p:spPr>
            <a:xfrm>
              <a:off x="3916436" y="2778868"/>
              <a:ext cx="1670734" cy="8032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>
              <a:stCxn id="14" idx="7"/>
              <a:endCxn id="11" idx="5"/>
            </p:cNvCxnSpPr>
            <p:nvPr/>
          </p:nvCxnSpPr>
          <p:spPr>
            <a:xfrm>
              <a:off x="3938478" y="2739844"/>
              <a:ext cx="1648692" cy="16493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>
              <a:stCxn id="14" idx="5"/>
              <a:endCxn id="12" idx="3"/>
            </p:cNvCxnSpPr>
            <p:nvPr/>
          </p:nvCxnSpPr>
          <p:spPr>
            <a:xfrm>
              <a:off x="3938478" y="2772172"/>
              <a:ext cx="1604608" cy="24240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>
              <a:stCxn id="15" idx="4"/>
              <a:endCxn id="10" idx="5"/>
            </p:cNvCxnSpPr>
            <p:nvPr/>
          </p:nvCxnSpPr>
          <p:spPr>
            <a:xfrm flipV="1">
              <a:off x="3916436" y="3582149"/>
              <a:ext cx="1670734" cy="37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>
              <a:stCxn id="15" idx="1"/>
              <a:endCxn id="11" idx="4"/>
            </p:cNvCxnSpPr>
            <p:nvPr/>
          </p:nvCxnSpPr>
          <p:spPr>
            <a:xfrm>
              <a:off x="3894394" y="3546872"/>
              <a:ext cx="1670734" cy="849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>
              <a:stCxn id="15" idx="4"/>
              <a:endCxn id="12" idx="4"/>
            </p:cNvCxnSpPr>
            <p:nvPr/>
          </p:nvCxnSpPr>
          <p:spPr>
            <a:xfrm>
              <a:off x="3916436" y="3585896"/>
              <a:ext cx="1648692" cy="16170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>
              <a:stCxn id="16" idx="4"/>
              <a:endCxn id="11" idx="5"/>
            </p:cNvCxnSpPr>
            <p:nvPr/>
          </p:nvCxnSpPr>
          <p:spPr>
            <a:xfrm flipV="1">
              <a:off x="3916436" y="4389177"/>
              <a:ext cx="1670734" cy="37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>
              <a:stCxn id="16" idx="4"/>
              <a:endCxn id="12" idx="5"/>
            </p:cNvCxnSpPr>
            <p:nvPr/>
          </p:nvCxnSpPr>
          <p:spPr>
            <a:xfrm>
              <a:off x="3916436" y="4392924"/>
              <a:ext cx="1670734" cy="8032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>
              <a:stCxn id="17" idx="0"/>
              <a:endCxn id="12" idx="5"/>
            </p:cNvCxnSpPr>
            <p:nvPr/>
          </p:nvCxnSpPr>
          <p:spPr>
            <a:xfrm>
              <a:off x="3916436" y="5154232"/>
              <a:ext cx="1670734" cy="419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>
              <a:stCxn id="17" idx="0"/>
              <a:endCxn id="11" idx="3"/>
            </p:cNvCxnSpPr>
            <p:nvPr/>
          </p:nvCxnSpPr>
          <p:spPr>
            <a:xfrm flipV="1">
              <a:off x="3916436" y="4389177"/>
              <a:ext cx="1626650" cy="765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>
              <a:stCxn id="17" idx="1"/>
              <a:endCxn id="10" idx="4"/>
            </p:cNvCxnSpPr>
            <p:nvPr/>
          </p:nvCxnSpPr>
          <p:spPr>
            <a:xfrm flipV="1">
              <a:off x="3894394" y="3588845"/>
              <a:ext cx="1670734" cy="15720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>
              <a:stCxn id="17" idx="7"/>
              <a:endCxn id="9" idx="4"/>
            </p:cNvCxnSpPr>
            <p:nvPr/>
          </p:nvCxnSpPr>
          <p:spPr>
            <a:xfrm flipV="1">
              <a:off x="3938478" y="2781817"/>
              <a:ext cx="1626650" cy="2379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>
              <a:stCxn id="17" idx="7"/>
              <a:endCxn id="8" idx="3"/>
            </p:cNvCxnSpPr>
            <p:nvPr/>
          </p:nvCxnSpPr>
          <p:spPr>
            <a:xfrm flipV="1">
              <a:off x="3938478" y="1968093"/>
              <a:ext cx="1604608" cy="31928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>
              <a:stCxn id="16" idx="5"/>
              <a:endCxn id="10" idx="5"/>
            </p:cNvCxnSpPr>
            <p:nvPr/>
          </p:nvCxnSpPr>
          <p:spPr>
            <a:xfrm flipV="1">
              <a:off x="3938478" y="3582149"/>
              <a:ext cx="1648692" cy="8040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>
              <a:stCxn id="16" idx="5"/>
              <a:endCxn id="9" idx="5"/>
            </p:cNvCxnSpPr>
            <p:nvPr/>
          </p:nvCxnSpPr>
          <p:spPr>
            <a:xfrm flipV="1">
              <a:off x="3938478" y="2775121"/>
              <a:ext cx="1648692" cy="16111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>
              <a:stCxn id="16" idx="6"/>
              <a:endCxn id="8" idx="7"/>
            </p:cNvCxnSpPr>
            <p:nvPr/>
          </p:nvCxnSpPr>
          <p:spPr>
            <a:xfrm flipV="1">
              <a:off x="3947608" y="1935765"/>
              <a:ext cx="1639562" cy="24342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>
              <a:stCxn id="15" idx="6"/>
              <a:endCxn id="9" idx="6"/>
            </p:cNvCxnSpPr>
            <p:nvPr/>
          </p:nvCxnSpPr>
          <p:spPr>
            <a:xfrm flipV="1">
              <a:off x="3947608" y="2758957"/>
              <a:ext cx="1648692" cy="8040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>
              <a:stCxn id="15" idx="4"/>
              <a:endCxn id="8" idx="5"/>
            </p:cNvCxnSpPr>
            <p:nvPr/>
          </p:nvCxnSpPr>
          <p:spPr>
            <a:xfrm flipV="1">
              <a:off x="3916436" y="1968093"/>
              <a:ext cx="1670734" cy="16178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>
              <a:stCxn id="14" idx="5"/>
              <a:endCxn id="8" idx="5"/>
            </p:cNvCxnSpPr>
            <p:nvPr/>
          </p:nvCxnSpPr>
          <p:spPr>
            <a:xfrm flipV="1">
              <a:off x="3938478" y="1968093"/>
              <a:ext cx="1648692" cy="8040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>
              <a:stCxn id="8" idx="6"/>
              <a:endCxn id="22" idx="3"/>
            </p:cNvCxnSpPr>
            <p:nvPr/>
          </p:nvCxnSpPr>
          <p:spPr>
            <a:xfrm>
              <a:off x="5596300" y="1951929"/>
              <a:ext cx="1595477" cy="16328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>
              <a:stCxn id="9" idx="7"/>
              <a:endCxn id="22" idx="2"/>
            </p:cNvCxnSpPr>
            <p:nvPr/>
          </p:nvCxnSpPr>
          <p:spPr>
            <a:xfrm>
              <a:off x="5587170" y="2742793"/>
              <a:ext cx="1595477" cy="8258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>
              <a:stCxn id="10" idx="4"/>
              <a:endCxn id="22" idx="7"/>
            </p:cNvCxnSpPr>
            <p:nvPr/>
          </p:nvCxnSpPr>
          <p:spPr>
            <a:xfrm flipV="1">
              <a:off x="5565128" y="3552432"/>
              <a:ext cx="1670733" cy="364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>
              <a:stCxn id="11" idx="4"/>
              <a:endCxn id="22" idx="3"/>
            </p:cNvCxnSpPr>
            <p:nvPr/>
          </p:nvCxnSpPr>
          <p:spPr>
            <a:xfrm flipV="1">
              <a:off x="5565128" y="3584760"/>
              <a:ext cx="1626649" cy="811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>
              <a:stCxn id="12" idx="4"/>
              <a:endCxn id="22" idx="3"/>
            </p:cNvCxnSpPr>
            <p:nvPr/>
          </p:nvCxnSpPr>
          <p:spPr>
            <a:xfrm flipV="1">
              <a:off x="5565128" y="3584760"/>
              <a:ext cx="1626649" cy="16181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/>
            <p:cNvSpPr/>
            <p:nvPr/>
          </p:nvSpPr>
          <p:spPr>
            <a:xfrm>
              <a:off x="2093845" y="2295728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Ellipse 73"/>
            <p:cNvSpPr/>
            <p:nvPr/>
          </p:nvSpPr>
          <p:spPr>
            <a:xfrm>
              <a:off x="2093845" y="3102756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Ellipse 74"/>
            <p:cNvSpPr/>
            <p:nvPr/>
          </p:nvSpPr>
          <p:spPr>
            <a:xfrm>
              <a:off x="2093845" y="3909784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Ellipse 75"/>
            <p:cNvSpPr/>
            <p:nvPr/>
          </p:nvSpPr>
          <p:spPr>
            <a:xfrm>
              <a:off x="2093845" y="4716812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039920" y="3403226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Ellipse 77"/>
            <p:cNvSpPr/>
            <p:nvPr/>
          </p:nvSpPr>
          <p:spPr>
            <a:xfrm>
              <a:off x="3742537" y="1783610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lipse 78"/>
            <p:cNvSpPr/>
            <p:nvPr/>
          </p:nvSpPr>
          <p:spPr>
            <a:xfrm>
              <a:off x="3742537" y="2590638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Ellipse 79"/>
            <p:cNvSpPr/>
            <p:nvPr/>
          </p:nvSpPr>
          <p:spPr>
            <a:xfrm>
              <a:off x="3742537" y="3397666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Ellipse 80"/>
            <p:cNvSpPr/>
            <p:nvPr/>
          </p:nvSpPr>
          <p:spPr>
            <a:xfrm>
              <a:off x="3742537" y="4204694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Ellipse 81"/>
            <p:cNvSpPr/>
            <p:nvPr/>
          </p:nvSpPr>
          <p:spPr>
            <a:xfrm>
              <a:off x="3742537" y="5011722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Ellipse 82"/>
            <p:cNvSpPr/>
            <p:nvPr/>
          </p:nvSpPr>
          <p:spPr>
            <a:xfrm>
              <a:off x="5391229" y="1786559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lipse 83"/>
            <p:cNvSpPr/>
            <p:nvPr/>
          </p:nvSpPr>
          <p:spPr>
            <a:xfrm>
              <a:off x="5391229" y="2593587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Ellipse 84"/>
            <p:cNvSpPr/>
            <p:nvPr/>
          </p:nvSpPr>
          <p:spPr>
            <a:xfrm>
              <a:off x="5391229" y="3400615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Ellipse 85"/>
            <p:cNvSpPr/>
            <p:nvPr/>
          </p:nvSpPr>
          <p:spPr>
            <a:xfrm>
              <a:off x="5391229" y="4207643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Ellipse 86"/>
            <p:cNvSpPr/>
            <p:nvPr/>
          </p:nvSpPr>
          <p:spPr>
            <a:xfrm>
              <a:off x="5391229" y="5014671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7362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network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68760"/>
                <a:ext cx="8307388" cy="5161656"/>
              </a:xfrm>
            </p:spPr>
            <p:txBody>
              <a:bodyPr/>
              <a:lstStyle/>
              <a:p>
                <a:r>
                  <a:rPr lang="en-US" dirty="0"/>
                  <a:t>Training data </a:t>
                </a:r>
                <a:r>
                  <a:rPr lang="en-US" dirty="0">
                    <a:sym typeface="Wingdings" panose="05000000000000000000" pitchFamily="2" charset="2"/>
                  </a:rPr>
                  <a:t> set of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feature vector (</a:t>
                </a:r>
                <a:r>
                  <a:rPr lang="en-US" sz="1400" dirty="0"/>
                  <a:t>i.e., values given to input layer</a:t>
                </a:r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associated output vector (</a:t>
                </a:r>
                <a:r>
                  <a:rPr lang="en-US" sz="1400" dirty="0"/>
                  <a:t>i.e. output values expected for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output vector for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network parameters</a:t>
                </a:r>
              </a:p>
              <a:p>
                <a:endParaRPr lang="en-US" dirty="0"/>
              </a:p>
              <a:p>
                <a:r>
                  <a:rPr lang="en-US" dirty="0"/>
                  <a:t>The prediction error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Training the network parameters consists in optimizing the training criterion</a:t>
                </a:r>
                <a:br>
                  <a:rPr lang="en-US" dirty="0"/>
                </a:br>
                <a:r>
                  <a:rPr lang="en-US" dirty="0"/>
                  <a:t>(which could be the prediction error)</a:t>
                </a:r>
              </a:p>
            </p:txBody>
          </p:sp>
        </mc:Choice>
        <mc:Fallback xmlns="">
          <p:sp>
            <p:nvSpPr>
              <p:cNvPr id="6" name="Espace réservé du contenu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68760"/>
                <a:ext cx="8307388" cy="5161656"/>
              </a:xfrm>
              <a:blipFill>
                <a:blip r:embed="rId2"/>
                <a:stretch>
                  <a:fillRect l="-440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77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of network parameters</a:t>
            </a:r>
            <a:br>
              <a:rPr lang="en-US" dirty="0"/>
            </a:br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vector corresponding to the network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For each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That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Back propagation of the output prediction error  </a:t>
                </a:r>
              </a:p>
              <a:p>
                <a:pPr lvl="1"/>
                <a:r>
                  <a:rPr lang="en-US" dirty="0"/>
                  <a:t>Compute the derivatives successively on each layer</a:t>
                </a:r>
                <a:br>
                  <a:rPr lang="en-US" dirty="0"/>
                </a:br>
                <a:r>
                  <a:rPr lang="en-US" dirty="0"/>
                  <a:t>through the derivative chain rule</a:t>
                </a:r>
              </a:p>
              <a:p>
                <a:pPr lvl="1"/>
                <a:r>
                  <a:rPr lang="en-US" dirty="0"/>
                  <a:t>For example,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is a cell output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this gives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practice, gradient vectors are cumulated over « mini batches »,</a:t>
                </a:r>
                <a:br>
                  <a:rPr lang="en-US" dirty="0"/>
                </a:br>
                <a:r>
                  <a:rPr lang="en-US" dirty="0"/>
                  <a:t>i.e., on subsets of examples (</a:t>
                </a:r>
                <a:r>
                  <a:rPr lang="en-US" sz="1600" dirty="0"/>
                  <a:t>few hundred of gradient vectors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Optimization of network parameters</a:t>
            </a:r>
            <a:br>
              <a:rPr lang="en-US"/>
            </a:br>
            <a:r>
              <a:rPr lang="en-US"/>
              <a:t>examples of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output prediction error can be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Squared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𝐸𝑟𝑟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Cross-entropy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𝐸𝑟𝑟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Typically used for classifiers where output values are 0 or 1</a:t>
                </a:r>
              </a:p>
              <a:p>
                <a:pPr marL="0" indent="0">
                  <a:buNone/>
                </a:pPr>
                <a:r>
                  <a:rPr lang="en-US" dirty="0"/>
                  <a:t>	After training, the network outputs correspond to </a:t>
                </a:r>
                <a:r>
                  <a:rPr lang="en-US" i="1" dirty="0"/>
                  <a:t>a posteriori </a:t>
                </a:r>
                <a:r>
                  <a:rPr lang="en-US" dirty="0"/>
                  <a:t>probabilities</a:t>
                </a:r>
                <a:br>
                  <a:rPr lang="en-US" dirty="0"/>
                </a:br>
                <a:r>
                  <a:rPr lang="en-US" dirty="0"/>
                  <a:t>	of the classes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Many other criteria can be used, depending on the optimization problem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4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132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Deep, recurrent &amp; convolutional networks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44149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Deep neural networks</a:t>
            </a:r>
          </a:p>
          <a:p>
            <a:r>
              <a:rPr lang="en-US" dirty="0"/>
              <a:t>    Neural networks</a:t>
            </a:r>
          </a:p>
          <a:p>
            <a:r>
              <a:rPr lang="en-US" b="1" dirty="0">
                <a:solidFill>
                  <a:srgbClr val="C00000"/>
                </a:solidFill>
              </a:rPr>
              <a:t>    Deep, recurrent &amp; convolutional networks</a:t>
            </a:r>
          </a:p>
          <a:p>
            <a:r>
              <a:rPr lang="en-US" dirty="0"/>
              <a:t>    Application to acoustic modeling</a:t>
            </a:r>
          </a:p>
          <a:p>
            <a:r>
              <a:rPr lang="en-US" dirty="0"/>
              <a:t>    Application to language modeling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22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Tonotopy in the auditory system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039606" y="2328060"/>
            <a:ext cx="3248025" cy="2325688"/>
            <a:chOff x="3354" y="1592"/>
            <a:chExt cx="2046" cy="1465"/>
          </a:xfrm>
        </p:grpSpPr>
        <p:pic>
          <p:nvPicPr>
            <p:cNvPr id="8" name="Picture 5" descr="a1_oreill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1" y="1592"/>
              <a:ext cx="1869" cy="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354" y="2220"/>
              <a:ext cx="522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3820666" y="3672673"/>
            <a:ext cx="3214691" cy="1320800"/>
            <a:chOff x="3846" y="2439"/>
            <a:chExt cx="2025" cy="832"/>
          </a:xfrm>
        </p:grpSpPr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3846" y="3019"/>
              <a:ext cx="202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000" b="1">
                  <a:solidFill>
                    <a:schemeClr val="accent2"/>
                  </a:solidFill>
                </a:rPr>
                <a:t>base </a:t>
              </a:r>
              <a:r>
                <a:rPr lang="en-US" sz="2000" b="1">
                  <a:solidFill>
                    <a:schemeClr val="accent2"/>
                  </a:solidFill>
                  <a:sym typeface="Wingdings" panose="05000000000000000000" pitchFamily="2" charset="2"/>
                </a:rPr>
                <a:t></a:t>
              </a:r>
              <a:r>
                <a:rPr lang="en-US" sz="2000" b="1">
                  <a:solidFill>
                    <a:schemeClr val="accent2"/>
                  </a:solidFill>
                </a:rPr>
                <a:t> high frequencies</a:t>
              </a: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rot="-132873" flipH="1" flipV="1">
              <a:off x="3927" y="2439"/>
              <a:ext cx="347" cy="579"/>
            </a:xfrm>
            <a:prstGeom prst="line">
              <a:avLst/>
            </a:prstGeom>
            <a:noFill/>
            <a:ln w="31750">
              <a:solidFill>
                <a:srgbClr val="3366FF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3673012" y="1324761"/>
            <a:ext cx="3098797" cy="1335089"/>
            <a:chOff x="3753" y="960"/>
            <a:chExt cx="1952" cy="841"/>
          </a:xfrm>
        </p:grpSpPr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3753" y="960"/>
              <a:ext cx="19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000" b="1">
                  <a:solidFill>
                    <a:srgbClr val="CC3300"/>
                  </a:solidFill>
                </a:rPr>
                <a:t>apex </a:t>
              </a:r>
              <a:r>
                <a:rPr lang="en-US" sz="2000" b="1">
                  <a:solidFill>
                    <a:srgbClr val="CC3300"/>
                  </a:solidFill>
                  <a:sym typeface="Wingdings" panose="05000000000000000000" pitchFamily="2" charset="2"/>
                </a:rPr>
                <a:t></a:t>
              </a:r>
              <a:r>
                <a:rPr lang="en-US" sz="2000" b="1">
                  <a:solidFill>
                    <a:srgbClr val="CC3300"/>
                  </a:solidFill>
                </a:rPr>
                <a:t> low frequencies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434" y="1285"/>
              <a:ext cx="64" cy="516"/>
            </a:xfrm>
            <a:prstGeom prst="line">
              <a:avLst/>
            </a:prstGeom>
            <a:noFill/>
            <a:ln w="31750">
              <a:solidFill>
                <a:srgbClr val="CC33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130343" y="4060825"/>
            <a:ext cx="2355850" cy="2171700"/>
            <a:chOff x="480" y="1152"/>
            <a:chExt cx="1484" cy="1368"/>
          </a:xfrm>
        </p:grpSpPr>
        <p:pic>
          <p:nvPicPr>
            <p:cNvPr id="17" name="Picture 16" descr="anipart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152"/>
              <a:ext cx="720" cy="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 descr="anipartb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" y="1986"/>
              <a:ext cx="768" cy="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part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" y="1152"/>
              <a:ext cx="768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6290136" y="1666708"/>
            <a:ext cx="2835275" cy="2251075"/>
            <a:chOff x="3504" y="2312"/>
            <a:chExt cx="1786" cy="1418"/>
          </a:xfrm>
        </p:grpSpPr>
        <p:pic>
          <p:nvPicPr>
            <p:cNvPr id="21" name="Picture 20" descr="2part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312"/>
              <a:ext cx="822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 descr="2part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" y="2824"/>
              <a:ext cx="966" cy="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 descr="ani2part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" y="2312"/>
              <a:ext cx="966" cy="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 descr="ani2parb"/>
            <p:cNvPicPr>
              <a:picLocks noChangeAspect="1" noChangeArrowheads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824"/>
              <a:ext cx="822" cy="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25" descr="G:\SauvegardeFT\Okba5432 sur 'Torda' (H)\Mes Documents\DEA_2007\ear\inear\bekesy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306" y="1293010"/>
            <a:ext cx="19050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ZoneTexte 25"/>
          <p:cNvSpPr txBox="1"/>
          <p:nvPr/>
        </p:nvSpPr>
        <p:spPr>
          <a:xfrm>
            <a:off x="539707" y="2013519"/>
            <a:ext cx="12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Basilar 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b="1">
                <a:solidFill>
                  <a:srgbClr val="C00000"/>
                </a:solidFill>
              </a:rPr>
              <a:t>membrane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098473" y="5196546"/>
            <a:ext cx="4702628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Tonotopy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>
                <a:sym typeface="Wingdings" pitchFamily="2" charset="2"/>
              </a:rPr>
              <a:t> </a:t>
            </a:r>
            <a:r>
              <a:rPr lang="en-US" sz="1600"/>
              <a:t> spatial arrangement of where sounds of different frequency are processed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high frequencies are processed near the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low frequencies are processed near the apex</a:t>
            </a:r>
          </a:p>
        </p:txBody>
      </p:sp>
    </p:spTree>
    <p:extLst>
      <p:ext uri="{BB962C8B-B14F-4D97-AF65-F5344CB8AC3E}">
        <p14:creationId xmlns:p14="http://schemas.microsoft.com/office/powerpoint/2010/main" val="10905503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DNN: Deep Neural Networks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Typically 4 </a:t>
            </a:r>
            <a:r>
              <a:rPr lang="en-US" dirty="0" err="1"/>
              <a:t>ou</a:t>
            </a:r>
            <a:r>
              <a:rPr lang="en-US" dirty="0"/>
              <a:t> 5 hidden layers, or more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Generally, </a:t>
            </a:r>
            <a:r>
              <a:rPr lang="en-US" dirty="0" err="1"/>
              <a:t>ReLU</a:t>
            </a:r>
            <a:r>
              <a:rPr lang="en-US" dirty="0"/>
              <a:t> non linear functions on </a:t>
            </a:r>
            <a:br>
              <a:rPr lang="en-US" dirty="0"/>
            </a:br>
            <a:r>
              <a:rPr lang="en-US" dirty="0"/>
              <a:t>the hidden layers</a:t>
            </a:r>
          </a:p>
          <a:p>
            <a:pPr lvl="1"/>
            <a:r>
              <a:rPr lang="en-US" dirty="0"/>
              <a:t>Better behavior of the gradient for training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Usage of GPU (Graphics Processing Units)</a:t>
            </a:r>
          </a:p>
          <a:p>
            <a:pPr lvl="1"/>
            <a:r>
              <a:rPr lang="en-US" dirty="0"/>
              <a:t>Notably speed up computations during training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180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560" y="2523240"/>
            <a:ext cx="2668412" cy="14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425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types of neural networks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Towards structures that are more complex than the basic multilayer network</a:t>
            </a:r>
          </a:p>
          <a:p>
            <a:endParaRPr lang="en-US" dirty="0"/>
          </a:p>
          <a:p>
            <a:r>
              <a:rPr lang="en-US" dirty="0"/>
              <a:t>Combination of standard dense layers (cf. previous slides) with more complex structures such 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Convolutional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Recurrent networks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LSTM (Long Short Term Memory) networks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4835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Each cell of a convolutional layer is connected to a subset of cells of the previous layer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same set of weights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is used for computing the activations of all the cells of the convolutional layer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 r="-297" b="-12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182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9" b="18820"/>
          <a:stretch/>
        </p:blipFill>
        <p:spPr>
          <a:xfrm>
            <a:off x="1652272" y="2062264"/>
            <a:ext cx="6076950" cy="2762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686922" y="3274314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2" y="3274314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852457" y="2651476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457" y="2651476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67744" y="3734622"/>
                <a:ext cx="775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34622"/>
                <a:ext cx="77537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3152786" y="2301525"/>
                <a:ext cx="7753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786" y="2301525"/>
                <a:ext cx="775375" cy="338554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5208072" y="3881832"/>
                <a:ext cx="3034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072" y="3881832"/>
                <a:ext cx="30341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5415271" y="3234405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271" y="3234405"/>
                <a:ext cx="308418" cy="338554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1260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Espace réservé du contenu 13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output values of a hidden layer</a:t>
                </a:r>
                <a:br>
                  <a:rPr lang="en-US" dirty="0"/>
                </a:br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are used to compute</a:t>
                </a:r>
                <a:br>
                  <a:rPr lang="en-US" dirty="0"/>
                </a:br>
                <a:r>
                  <a:rPr lang="en-US" dirty="0"/>
                  <a:t>the activations of that layer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9" name="Espace réservé du contenu 13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183</a:t>
            </a:fld>
            <a:endParaRPr lang="en-US"/>
          </a:p>
        </p:txBody>
      </p:sp>
      <p:sp>
        <p:nvSpPr>
          <p:cNvPr id="140" name="Accolade fermante 139"/>
          <p:cNvSpPr/>
          <p:nvPr/>
        </p:nvSpPr>
        <p:spPr>
          <a:xfrm rot="5400000">
            <a:off x="6254403" y="4005780"/>
            <a:ext cx="300148" cy="30430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ccolade fermante 140"/>
          <p:cNvSpPr/>
          <p:nvPr/>
        </p:nvSpPr>
        <p:spPr>
          <a:xfrm rot="5400000">
            <a:off x="3373860" y="4263305"/>
            <a:ext cx="300147" cy="25123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/>
              <p:cNvSpPr txBox="1"/>
              <p:nvPr/>
            </p:nvSpPr>
            <p:spPr>
              <a:xfrm>
                <a:off x="5437088" y="5650041"/>
                <a:ext cx="19662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:br>
                  <a:rPr lang="en-US" dirty="0"/>
                </a:br>
                <a:r>
                  <a:rPr lang="en-US" dirty="0"/>
                  <a:t>(features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2" name="ZoneTexte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088" y="5650041"/>
                <a:ext cx="1966244" cy="646331"/>
              </a:xfrm>
              <a:prstGeom prst="rect">
                <a:avLst/>
              </a:prstGeom>
              <a:blipFill>
                <a:blip r:embed="rId3"/>
                <a:stretch>
                  <a:fillRect l="-2484" t="-5660" r="-217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ZoneTexte 142"/>
              <p:cNvSpPr txBox="1"/>
              <p:nvPr/>
            </p:nvSpPr>
            <p:spPr>
              <a:xfrm>
                <a:off x="2394294" y="5650041"/>
                <a:ext cx="2323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Recurrent information 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(activations of hidden 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layer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3" name="ZoneTexte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94" y="5650041"/>
                <a:ext cx="2323200" cy="923330"/>
              </a:xfrm>
              <a:prstGeom prst="rect">
                <a:avLst/>
              </a:prstGeom>
              <a:blipFill>
                <a:blip r:embed="rId4"/>
                <a:stretch>
                  <a:fillRect l="-1837" t="-3974" r="-1575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ZoneTexte 143"/>
              <p:cNvSpPr txBox="1"/>
              <p:nvPr/>
            </p:nvSpPr>
            <p:spPr>
              <a:xfrm>
                <a:off x="6453130" y="1123203"/>
                <a:ext cx="11435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Output  </a:t>
                </a:r>
                <a:br>
                  <a:rPr lang="en-US" dirty="0"/>
                </a:br>
                <a:r>
                  <a:rPr lang="en-US" dirty="0"/>
                  <a:t>(at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4" name="ZoneTexte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130" y="1123203"/>
                <a:ext cx="1143583" cy="646331"/>
              </a:xfrm>
              <a:prstGeom prst="rect">
                <a:avLst/>
              </a:prstGeom>
              <a:blipFill>
                <a:blip r:embed="rId5"/>
                <a:stretch>
                  <a:fillRect l="-4813" t="-4717" r="-4278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e 145"/>
          <p:cNvGrpSpPr/>
          <p:nvPr/>
        </p:nvGrpSpPr>
        <p:grpSpPr>
          <a:xfrm>
            <a:off x="2186375" y="3050976"/>
            <a:ext cx="5003917" cy="2092701"/>
            <a:chOff x="2186375" y="3336736"/>
            <a:chExt cx="5003917" cy="2092701"/>
          </a:xfrm>
        </p:grpSpPr>
        <p:sp>
          <p:nvSpPr>
            <p:cNvPr id="92" name="Ellipse 91"/>
            <p:cNvSpPr/>
            <p:nvPr/>
          </p:nvSpPr>
          <p:spPr>
            <a:xfrm rot="16200000">
              <a:off x="2685704" y="4851013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Ellipse 92"/>
            <p:cNvSpPr/>
            <p:nvPr/>
          </p:nvSpPr>
          <p:spPr>
            <a:xfrm rot="16200000">
              <a:off x="3492732" y="4851013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Ellipse 93"/>
            <p:cNvSpPr/>
            <p:nvPr/>
          </p:nvSpPr>
          <p:spPr>
            <a:xfrm rot="16200000">
              <a:off x="4299760" y="4851013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Connecteur droit 103"/>
            <p:cNvCxnSpPr>
              <a:stCxn id="92" idx="0"/>
              <a:endCxn id="9" idx="1"/>
            </p:cNvCxnSpPr>
            <p:nvPr/>
          </p:nvCxnSpPr>
          <p:spPr>
            <a:xfrm flipV="1">
              <a:off x="2694016" y="3389950"/>
              <a:ext cx="2849892" cy="1483923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>
              <a:stCxn id="92" idx="4"/>
              <a:endCxn id="10" idx="1"/>
            </p:cNvCxnSpPr>
            <p:nvPr/>
          </p:nvCxnSpPr>
          <p:spPr>
            <a:xfrm flipV="1">
              <a:off x="2739736" y="3389950"/>
              <a:ext cx="3611200" cy="1483923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>
              <a:stCxn id="92" idx="7"/>
              <a:endCxn id="11" idx="5"/>
            </p:cNvCxnSpPr>
            <p:nvPr/>
          </p:nvCxnSpPr>
          <p:spPr>
            <a:xfrm flipV="1">
              <a:off x="2700712" y="3345866"/>
              <a:ext cx="4489580" cy="150596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>
              <a:stCxn id="93" idx="1"/>
              <a:endCxn id="9" idx="2"/>
            </p:cNvCxnSpPr>
            <p:nvPr/>
          </p:nvCxnSpPr>
          <p:spPr>
            <a:xfrm flipV="1">
              <a:off x="3507740" y="3399080"/>
              <a:ext cx="2052332" cy="149683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>
              <a:stCxn id="93" idx="6"/>
              <a:endCxn id="10" idx="2"/>
            </p:cNvCxnSpPr>
            <p:nvPr/>
          </p:nvCxnSpPr>
          <p:spPr>
            <a:xfrm flipV="1">
              <a:off x="3523904" y="3399080"/>
              <a:ext cx="2843196" cy="144362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93" idx="3"/>
              <a:endCxn id="11" idx="1"/>
            </p:cNvCxnSpPr>
            <p:nvPr/>
          </p:nvCxnSpPr>
          <p:spPr>
            <a:xfrm flipV="1">
              <a:off x="3540068" y="3389950"/>
              <a:ext cx="3617896" cy="150596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>
              <a:stCxn id="94" idx="4"/>
              <a:endCxn id="9" idx="3"/>
            </p:cNvCxnSpPr>
            <p:nvPr/>
          </p:nvCxnSpPr>
          <p:spPr>
            <a:xfrm flipV="1">
              <a:off x="4353792" y="3389950"/>
              <a:ext cx="1222444" cy="1483923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Connecteur droit 118"/>
            <p:cNvCxnSpPr>
              <a:stCxn id="94" idx="3"/>
              <a:endCxn id="85" idx="1"/>
            </p:cNvCxnSpPr>
            <p:nvPr/>
          </p:nvCxnSpPr>
          <p:spPr>
            <a:xfrm flipV="1">
              <a:off x="4347096" y="3490873"/>
              <a:ext cx="1903070" cy="140504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>
              <a:stCxn id="94" idx="4"/>
              <a:endCxn id="11" idx="6"/>
            </p:cNvCxnSpPr>
            <p:nvPr/>
          </p:nvCxnSpPr>
          <p:spPr>
            <a:xfrm flipV="1">
              <a:off x="4353792" y="3336736"/>
              <a:ext cx="2820336" cy="15371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ZoneTexte 129"/>
                <p:cNvSpPr txBox="1"/>
                <p:nvPr/>
              </p:nvSpPr>
              <p:spPr>
                <a:xfrm>
                  <a:off x="2186375" y="5121660"/>
                  <a:ext cx="93660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ZoneTexte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6375" y="5121660"/>
                  <a:ext cx="93660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ZoneTexte 130"/>
                <p:cNvSpPr txBox="1"/>
                <p:nvPr/>
              </p:nvSpPr>
              <p:spPr>
                <a:xfrm>
                  <a:off x="3021452" y="5121660"/>
                  <a:ext cx="9407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ZoneTexte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452" y="5121660"/>
                  <a:ext cx="94077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ZoneTexte 131"/>
                <p:cNvSpPr txBox="1"/>
                <p:nvPr/>
              </p:nvSpPr>
              <p:spPr>
                <a:xfrm>
                  <a:off x="3868911" y="5121660"/>
                  <a:ext cx="9407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ZoneTexte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8911" y="5121660"/>
                  <a:ext cx="940770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Ellipse 94"/>
            <p:cNvSpPr/>
            <p:nvPr/>
          </p:nvSpPr>
          <p:spPr>
            <a:xfrm rot="16200000">
              <a:off x="2542977" y="4708503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Ellipse 95"/>
            <p:cNvSpPr/>
            <p:nvPr/>
          </p:nvSpPr>
          <p:spPr>
            <a:xfrm rot="16200000">
              <a:off x="3350005" y="4708503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Ellipse 96"/>
            <p:cNvSpPr/>
            <p:nvPr/>
          </p:nvSpPr>
          <p:spPr>
            <a:xfrm rot="16200000">
              <a:off x="4157033" y="4708503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e 144"/>
          <p:cNvGrpSpPr/>
          <p:nvPr/>
        </p:nvGrpSpPr>
        <p:grpSpPr>
          <a:xfrm>
            <a:off x="4818019" y="1259558"/>
            <a:ext cx="3107992" cy="3970568"/>
            <a:chOff x="4818019" y="1545318"/>
            <a:chExt cx="3107992" cy="3970568"/>
          </a:xfrm>
        </p:grpSpPr>
        <p:cxnSp>
          <p:nvCxnSpPr>
            <p:cNvPr id="48" name="Connecteur droit 47"/>
            <p:cNvCxnSpPr>
              <a:stCxn id="14" idx="6"/>
              <a:endCxn id="9" idx="3"/>
            </p:cNvCxnSpPr>
            <p:nvPr/>
          </p:nvCxnSpPr>
          <p:spPr>
            <a:xfrm flipV="1">
              <a:off x="5156558" y="3389950"/>
              <a:ext cx="419678" cy="15954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>
              <a:stCxn id="14" idx="4"/>
              <a:endCxn id="10" idx="5"/>
            </p:cNvCxnSpPr>
            <p:nvPr/>
          </p:nvCxnSpPr>
          <p:spPr>
            <a:xfrm flipV="1">
              <a:off x="5179418" y="3345866"/>
              <a:ext cx="1203846" cy="16707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>
              <a:stCxn id="14" idx="7"/>
              <a:endCxn id="11" idx="5"/>
            </p:cNvCxnSpPr>
            <p:nvPr/>
          </p:nvCxnSpPr>
          <p:spPr>
            <a:xfrm flipV="1">
              <a:off x="5140394" y="3345866"/>
              <a:ext cx="2049898" cy="1648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>
              <a:stCxn id="15" idx="4"/>
              <a:endCxn id="10" idx="5"/>
            </p:cNvCxnSpPr>
            <p:nvPr/>
          </p:nvCxnSpPr>
          <p:spPr>
            <a:xfrm flipV="1">
              <a:off x="5986446" y="3345866"/>
              <a:ext cx="396818" cy="16707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>
              <a:stCxn id="15" idx="1"/>
              <a:endCxn id="11" idx="4"/>
            </p:cNvCxnSpPr>
            <p:nvPr/>
          </p:nvCxnSpPr>
          <p:spPr>
            <a:xfrm flipV="1">
              <a:off x="5947422" y="3367908"/>
              <a:ext cx="1249566" cy="16707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>
              <a:stCxn id="16" idx="4"/>
              <a:endCxn id="11" idx="5"/>
            </p:cNvCxnSpPr>
            <p:nvPr/>
          </p:nvCxnSpPr>
          <p:spPr>
            <a:xfrm flipV="1">
              <a:off x="6793474" y="3345866"/>
              <a:ext cx="396818" cy="16707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>
              <a:stCxn id="17" idx="0"/>
              <a:endCxn id="11" idx="3"/>
            </p:cNvCxnSpPr>
            <p:nvPr/>
          </p:nvCxnSpPr>
          <p:spPr>
            <a:xfrm flipH="1" flipV="1">
              <a:off x="7190292" y="3389950"/>
              <a:ext cx="364490" cy="1626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>
              <a:stCxn id="17" idx="1"/>
              <a:endCxn id="10" idx="4"/>
            </p:cNvCxnSpPr>
            <p:nvPr/>
          </p:nvCxnSpPr>
          <p:spPr>
            <a:xfrm flipH="1" flipV="1">
              <a:off x="6389960" y="3367908"/>
              <a:ext cx="1171518" cy="16707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>
              <a:stCxn id="17" idx="7"/>
              <a:endCxn id="9" idx="4"/>
            </p:cNvCxnSpPr>
            <p:nvPr/>
          </p:nvCxnSpPr>
          <p:spPr>
            <a:xfrm flipH="1" flipV="1">
              <a:off x="5582932" y="3367908"/>
              <a:ext cx="1978546" cy="1626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>
              <a:stCxn id="16" idx="5"/>
              <a:endCxn id="10" idx="5"/>
            </p:cNvCxnSpPr>
            <p:nvPr/>
          </p:nvCxnSpPr>
          <p:spPr>
            <a:xfrm flipH="1" flipV="1">
              <a:off x="6383264" y="3345866"/>
              <a:ext cx="403514" cy="1648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>
              <a:stCxn id="16" idx="5"/>
              <a:endCxn id="9" idx="5"/>
            </p:cNvCxnSpPr>
            <p:nvPr/>
          </p:nvCxnSpPr>
          <p:spPr>
            <a:xfrm flipH="1" flipV="1">
              <a:off x="5576236" y="3345866"/>
              <a:ext cx="1210542" cy="1648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>
              <a:stCxn id="15" idx="6"/>
              <a:endCxn id="9" idx="6"/>
            </p:cNvCxnSpPr>
            <p:nvPr/>
          </p:nvCxnSpPr>
          <p:spPr>
            <a:xfrm flipH="1" flipV="1">
              <a:off x="5560072" y="3336736"/>
              <a:ext cx="403514" cy="1648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>
              <a:stCxn id="9" idx="7"/>
              <a:endCxn id="22" idx="2"/>
            </p:cNvCxnSpPr>
            <p:nvPr/>
          </p:nvCxnSpPr>
          <p:spPr>
            <a:xfrm flipV="1">
              <a:off x="5543908" y="1750389"/>
              <a:ext cx="823192" cy="15954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>
              <a:stCxn id="10" idx="4"/>
              <a:endCxn id="22" idx="7"/>
            </p:cNvCxnSpPr>
            <p:nvPr/>
          </p:nvCxnSpPr>
          <p:spPr>
            <a:xfrm flipH="1" flipV="1">
              <a:off x="6350936" y="1697175"/>
              <a:ext cx="39024" cy="1670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>
              <a:stCxn id="11" idx="4"/>
              <a:endCxn id="22" idx="3"/>
            </p:cNvCxnSpPr>
            <p:nvPr/>
          </p:nvCxnSpPr>
          <p:spPr>
            <a:xfrm flipH="1" flipV="1">
              <a:off x="6383264" y="1741259"/>
              <a:ext cx="813724" cy="16266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e 88"/>
            <p:cNvGrpSpPr/>
            <p:nvPr/>
          </p:nvGrpSpPr>
          <p:grpSpPr>
            <a:xfrm>
              <a:off x="6201730" y="1545318"/>
              <a:ext cx="330740" cy="347798"/>
              <a:chOff x="6144256" y="1545318"/>
              <a:chExt cx="330740" cy="347798"/>
            </a:xfrm>
          </p:grpSpPr>
          <p:sp>
            <p:nvSpPr>
              <p:cNvPr id="22" name="Ellipse 21"/>
              <p:cNvSpPr/>
              <p:nvPr/>
            </p:nvSpPr>
            <p:spPr>
              <a:xfrm rot="16200000">
                <a:off x="6278454" y="1696357"/>
                <a:ext cx="62344" cy="457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Ellipse 76"/>
              <p:cNvSpPr/>
              <p:nvPr/>
            </p:nvSpPr>
            <p:spPr>
              <a:xfrm rot="16200000">
                <a:off x="6135727" y="1553847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e 89"/>
            <p:cNvGrpSpPr/>
            <p:nvPr/>
          </p:nvGrpSpPr>
          <p:grpSpPr>
            <a:xfrm>
              <a:off x="4991188" y="4842701"/>
              <a:ext cx="2751824" cy="347798"/>
              <a:chOff x="4991188" y="4842701"/>
              <a:chExt cx="2751824" cy="347798"/>
            </a:xfrm>
          </p:grpSpPr>
          <p:sp>
            <p:nvSpPr>
              <p:cNvPr id="14" name="Ellipse 13"/>
              <p:cNvSpPr/>
              <p:nvPr/>
            </p:nvSpPr>
            <p:spPr>
              <a:xfrm rot="16200000">
                <a:off x="5125386" y="4993740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Ellipse 14"/>
              <p:cNvSpPr/>
              <p:nvPr/>
            </p:nvSpPr>
            <p:spPr>
              <a:xfrm rot="16200000">
                <a:off x="5932414" y="4993740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Ellipse 15"/>
              <p:cNvSpPr/>
              <p:nvPr/>
            </p:nvSpPr>
            <p:spPr>
              <a:xfrm rot="16200000">
                <a:off x="6739442" y="4993740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6200000">
                <a:off x="7546470" y="4993740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Ellipse 78"/>
              <p:cNvSpPr/>
              <p:nvPr/>
            </p:nvSpPr>
            <p:spPr>
              <a:xfrm rot="16200000">
                <a:off x="4982659" y="4851230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Ellipse 79"/>
              <p:cNvSpPr/>
              <p:nvPr/>
            </p:nvSpPr>
            <p:spPr>
              <a:xfrm rot="16200000">
                <a:off x="5789687" y="4851230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Ellipse 80"/>
              <p:cNvSpPr/>
              <p:nvPr/>
            </p:nvSpPr>
            <p:spPr>
              <a:xfrm rot="16200000">
                <a:off x="6596715" y="4851230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Ellipse 81"/>
              <p:cNvSpPr/>
              <p:nvPr/>
            </p:nvSpPr>
            <p:spPr>
              <a:xfrm rot="16200000">
                <a:off x="7403743" y="4851230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Ellipse 8"/>
            <p:cNvSpPr/>
            <p:nvPr/>
          </p:nvSpPr>
          <p:spPr>
            <a:xfrm rot="16200000">
              <a:off x="5528900" y="3345048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lipse 9"/>
            <p:cNvSpPr/>
            <p:nvPr/>
          </p:nvSpPr>
          <p:spPr>
            <a:xfrm rot="16200000">
              <a:off x="6335928" y="3345048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/>
            <p:cNvSpPr/>
            <p:nvPr/>
          </p:nvSpPr>
          <p:spPr>
            <a:xfrm rot="16200000">
              <a:off x="7142956" y="3345048"/>
              <a:ext cx="62344" cy="4572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ZoneTexte 122"/>
                <p:cNvSpPr txBox="1"/>
                <p:nvPr/>
              </p:nvSpPr>
              <p:spPr>
                <a:xfrm>
                  <a:off x="4818019" y="5208109"/>
                  <a:ext cx="621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23" name="ZoneTexte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019" y="5208109"/>
                  <a:ext cx="621709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ZoneTexte 123"/>
                <p:cNvSpPr txBox="1"/>
                <p:nvPr/>
              </p:nvSpPr>
              <p:spPr>
                <a:xfrm>
                  <a:off x="5645391" y="5208109"/>
                  <a:ext cx="6258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24" name="ZoneTexte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5391" y="5208109"/>
                  <a:ext cx="62587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ZoneTexte 124"/>
                <p:cNvSpPr txBox="1"/>
                <p:nvPr/>
              </p:nvSpPr>
              <p:spPr>
                <a:xfrm>
                  <a:off x="6472763" y="5208109"/>
                  <a:ext cx="6258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25" name="ZoneTexte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763" y="5208109"/>
                  <a:ext cx="62587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ZoneTexte 125"/>
                <p:cNvSpPr txBox="1"/>
                <p:nvPr/>
              </p:nvSpPr>
              <p:spPr>
                <a:xfrm>
                  <a:off x="7300135" y="5208109"/>
                  <a:ext cx="6258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26" name="ZoneTexte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0135" y="5208109"/>
                  <a:ext cx="62587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ZoneTexte 126"/>
                <p:cNvSpPr txBox="1"/>
                <p:nvPr/>
              </p:nvSpPr>
              <p:spPr>
                <a:xfrm>
                  <a:off x="5590363" y="2921694"/>
                  <a:ext cx="62279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27" name="ZoneTexte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0363" y="2921694"/>
                  <a:ext cx="62279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ZoneTexte 127"/>
                <p:cNvSpPr txBox="1"/>
                <p:nvPr/>
              </p:nvSpPr>
              <p:spPr>
                <a:xfrm>
                  <a:off x="6323082" y="2921694"/>
                  <a:ext cx="62696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28" name="ZoneTexte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082" y="2921694"/>
                  <a:ext cx="626967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ZoneTexte 128"/>
                <p:cNvSpPr txBox="1"/>
                <p:nvPr/>
              </p:nvSpPr>
              <p:spPr>
                <a:xfrm>
                  <a:off x="7005832" y="2921694"/>
                  <a:ext cx="62696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129" name="ZoneTexte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832" y="2921694"/>
                  <a:ext cx="626967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Ellipse 83"/>
            <p:cNvSpPr/>
            <p:nvPr/>
          </p:nvSpPr>
          <p:spPr>
            <a:xfrm rot="16200000">
              <a:off x="5386173" y="3202538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Ellipse 84"/>
            <p:cNvSpPr/>
            <p:nvPr/>
          </p:nvSpPr>
          <p:spPr>
            <a:xfrm rot="16200000">
              <a:off x="6193201" y="3202538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Ellipse 85"/>
            <p:cNvSpPr/>
            <p:nvPr/>
          </p:nvSpPr>
          <p:spPr>
            <a:xfrm rot="16200000">
              <a:off x="7000229" y="3202538"/>
              <a:ext cx="347798" cy="330740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2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184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5790443" y="1315056"/>
            <a:ext cx="3102730" cy="2404273"/>
            <a:chOff x="2551506" y="1315054"/>
            <a:chExt cx="5609030" cy="4346382"/>
          </a:xfrm>
        </p:grpSpPr>
        <p:grpSp>
          <p:nvGrpSpPr>
            <p:cNvPr id="146" name="Groupe 145"/>
            <p:cNvGrpSpPr/>
            <p:nvPr/>
          </p:nvGrpSpPr>
          <p:grpSpPr>
            <a:xfrm>
              <a:off x="2551506" y="3336736"/>
              <a:ext cx="4638786" cy="1711036"/>
              <a:chOff x="2551506" y="3336736"/>
              <a:chExt cx="4638786" cy="1711036"/>
            </a:xfrm>
          </p:grpSpPr>
          <p:sp>
            <p:nvSpPr>
              <p:cNvPr id="92" name="Ellipse 91"/>
              <p:cNvSpPr/>
              <p:nvPr/>
            </p:nvSpPr>
            <p:spPr>
              <a:xfrm rot="16200000">
                <a:off x="2685704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93" name="Ellipse 92"/>
              <p:cNvSpPr/>
              <p:nvPr/>
            </p:nvSpPr>
            <p:spPr>
              <a:xfrm rot="16200000">
                <a:off x="3492732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94" name="Ellipse 93"/>
              <p:cNvSpPr/>
              <p:nvPr/>
            </p:nvSpPr>
            <p:spPr>
              <a:xfrm rot="16200000">
                <a:off x="4299760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cxnSp>
            <p:nvCxnSpPr>
              <p:cNvPr id="104" name="Connecteur droit 103"/>
              <p:cNvCxnSpPr>
                <a:stCxn id="92" idx="0"/>
                <a:endCxn id="9" idx="1"/>
              </p:cNvCxnSpPr>
              <p:nvPr/>
            </p:nvCxnSpPr>
            <p:spPr>
              <a:xfrm flipV="1">
                <a:off x="2694016" y="3389950"/>
                <a:ext cx="2849892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105"/>
              <p:cNvCxnSpPr>
                <a:stCxn id="92" idx="4"/>
                <a:endCxn id="10" idx="1"/>
              </p:cNvCxnSpPr>
              <p:nvPr/>
            </p:nvCxnSpPr>
            <p:spPr>
              <a:xfrm flipV="1">
                <a:off x="2739736" y="3389950"/>
                <a:ext cx="3611200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107"/>
              <p:cNvCxnSpPr>
                <a:stCxn id="92" idx="7"/>
                <a:endCxn id="11" idx="5"/>
              </p:cNvCxnSpPr>
              <p:nvPr/>
            </p:nvCxnSpPr>
            <p:spPr>
              <a:xfrm flipV="1">
                <a:off x="2700712" y="3345866"/>
                <a:ext cx="4489580" cy="150596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110"/>
              <p:cNvCxnSpPr>
                <a:stCxn id="93" idx="1"/>
                <a:endCxn id="9" idx="2"/>
              </p:cNvCxnSpPr>
              <p:nvPr/>
            </p:nvCxnSpPr>
            <p:spPr>
              <a:xfrm flipV="1">
                <a:off x="3507740" y="3399080"/>
                <a:ext cx="2052332" cy="149683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112"/>
              <p:cNvCxnSpPr>
                <a:stCxn id="93" idx="6"/>
                <a:endCxn id="10" idx="2"/>
              </p:cNvCxnSpPr>
              <p:nvPr/>
            </p:nvCxnSpPr>
            <p:spPr>
              <a:xfrm flipV="1">
                <a:off x="3523904" y="3399080"/>
                <a:ext cx="2843196" cy="144362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/>
              <p:cNvCxnSpPr>
                <a:stCxn id="93" idx="3"/>
                <a:endCxn id="11" idx="1"/>
              </p:cNvCxnSpPr>
              <p:nvPr/>
            </p:nvCxnSpPr>
            <p:spPr>
              <a:xfrm flipV="1">
                <a:off x="3540068" y="3389950"/>
                <a:ext cx="3617896" cy="150596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Connecteur droit 116"/>
              <p:cNvCxnSpPr>
                <a:stCxn id="94" idx="4"/>
                <a:endCxn id="9" idx="3"/>
              </p:cNvCxnSpPr>
              <p:nvPr/>
            </p:nvCxnSpPr>
            <p:spPr>
              <a:xfrm flipV="1">
                <a:off x="4353792" y="3389950"/>
                <a:ext cx="1222444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Connecteur droit 118"/>
              <p:cNvCxnSpPr>
                <a:stCxn id="94" idx="3"/>
                <a:endCxn id="85" idx="1"/>
              </p:cNvCxnSpPr>
              <p:nvPr/>
            </p:nvCxnSpPr>
            <p:spPr>
              <a:xfrm flipV="1">
                <a:off x="4347096" y="3490873"/>
                <a:ext cx="1903070" cy="1405042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Connecteur droit 120"/>
              <p:cNvCxnSpPr>
                <a:stCxn id="94" idx="4"/>
                <a:endCxn id="11" idx="6"/>
              </p:cNvCxnSpPr>
              <p:nvPr/>
            </p:nvCxnSpPr>
            <p:spPr>
              <a:xfrm flipV="1">
                <a:off x="4353792" y="3336736"/>
                <a:ext cx="2820336" cy="1537137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95" name="Ellipse 94"/>
              <p:cNvSpPr/>
              <p:nvPr/>
            </p:nvSpPr>
            <p:spPr>
              <a:xfrm rot="16200000">
                <a:off x="2542977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96" name="Ellipse 95"/>
              <p:cNvSpPr/>
              <p:nvPr/>
            </p:nvSpPr>
            <p:spPr>
              <a:xfrm rot="16200000">
                <a:off x="3350005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97" name="Ellipse 96"/>
              <p:cNvSpPr/>
              <p:nvPr/>
            </p:nvSpPr>
            <p:spPr>
              <a:xfrm rot="16200000">
                <a:off x="4157033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</p:grpSp>
        <p:grpSp>
          <p:nvGrpSpPr>
            <p:cNvPr id="145" name="Groupe 144"/>
            <p:cNvGrpSpPr/>
            <p:nvPr/>
          </p:nvGrpSpPr>
          <p:grpSpPr>
            <a:xfrm>
              <a:off x="4762648" y="1315054"/>
              <a:ext cx="3397888" cy="4346382"/>
              <a:chOff x="4762648" y="1315054"/>
              <a:chExt cx="3397888" cy="4346382"/>
            </a:xfrm>
          </p:grpSpPr>
          <p:cxnSp>
            <p:nvCxnSpPr>
              <p:cNvPr id="48" name="Connecteur droit 47"/>
              <p:cNvCxnSpPr>
                <a:stCxn id="14" idx="6"/>
                <a:endCxn id="9" idx="3"/>
              </p:cNvCxnSpPr>
              <p:nvPr/>
            </p:nvCxnSpPr>
            <p:spPr>
              <a:xfrm flipV="1">
                <a:off x="5156558" y="3389950"/>
                <a:ext cx="419678" cy="15954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>
                <a:stCxn id="14" idx="4"/>
                <a:endCxn id="10" idx="5"/>
              </p:cNvCxnSpPr>
              <p:nvPr/>
            </p:nvCxnSpPr>
            <p:spPr>
              <a:xfrm flipV="1">
                <a:off x="5179418" y="3345866"/>
                <a:ext cx="1203846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/>
              <p:cNvCxnSpPr>
                <a:stCxn id="14" idx="7"/>
                <a:endCxn id="11" idx="5"/>
              </p:cNvCxnSpPr>
              <p:nvPr/>
            </p:nvCxnSpPr>
            <p:spPr>
              <a:xfrm flipV="1">
                <a:off x="5140394" y="3345866"/>
                <a:ext cx="2049898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>
                <a:stCxn id="15" idx="4"/>
                <a:endCxn id="10" idx="5"/>
              </p:cNvCxnSpPr>
              <p:nvPr/>
            </p:nvCxnSpPr>
            <p:spPr>
              <a:xfrm flipV="1">
                <a:off x="5986446" y="3345866"/>
                <a:ext cx="3968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>
                <a:stCxn id="15" idx="1"/>
                <a:endCxn id="11" idx="4"/>
              </p:cNvCxnSpPr>
              <p:nvPr/>
            </p:nvCxnSpPr>
            <p:spPr>
              <a:xfrm flipV="1">
                <a:off x="5947422" y="3367908"/>
                <a:ext cx="1249566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>
                <a:stCxn id="16" idx="4"/>
                <a:endCxn id="11" idx="5"/>
              </p:cNvCxnSpPr>
              <p:nvPr/>
            </p:nvCxnSpPr>
            <p:spPr>
              <a:xfrm flipV="1">
                <a:off x="6793474" y="3345866"/>
                <a:ext cx="3968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>
                <a:stCxn id="17" idx="0"/>
                <a:endCxn id="11" idx="3"/>
              </p:cNvCxnSpPr>
              <p:nvPr/>
            </p:nvCxnSpPr>
            <p:spPr>
              <a:xfrm flipH="1" flipV="1">
                <a:off x="7190292" y="3389950"/>
                <a:ext cx="364490" cy="16266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/>
              <p:cNvCxnSpPr>
                <a:stCxn id="17" idx="1"/>
                <a:endCxn id="10" idx="4"/>
              </p:cNvCxnSpPr>
              <p:nvPr/>
            </p:nvCxnSpPr>
            <p:spPr>
              <a:xfrm flipH="1" flipV="1">
                <a:off x="6389960" y="3367908"/>
                <a:ext cx="11715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/>
              <p:cNvCxnSpPr>
                <a:stCxn id="17" idx="7"/>
                <a:endCxn id="9" idx="4"/>
              </p:cNvCxnSpPr>
              <p:nvPr/>
            </p:nvCxnSpPr>
            <p:spPr>
              <a:xfrm flipH="1" flipV="1">
                <a:off x="5582932" y="3367908"/>
                <a:ext cx="1978546" cy="16266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necteur droit 61"/>
              <p:cNvCxnSpPr>
                <a:stCxn id="16" idx="5"/>
                <a:endCxn id="10" idx="5"/>
              </p:cNvCxnSpPr>
              <p:nvPr/>
            </p:nvCxnSpPr>
            <p:spPr>
              <a:xfrm flipH="1" flipV="1">
                <a:off x="6383264" y="3345866"/>
                <a:ext cx="403514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/>
              <p:cNvCxnSpPr>
                <a:stCxn id="16" idx="5"/>
                <a:endCxn id="9" idx="5"/>
              </p:cNvCxnSpPr>
              <p:nvPr/>
            </p:nvCxnSpPr>
            <p:spPr>
              <a:xfrm flipH="1" flipV="1">
                <a:off x="5576236" y="3345866"/>
                <a:ext cx="1210542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/>
              <p:cNvCxnSpPr>
                <a:stCxn id="15" idx="6"/>
                <a:endCxn id="9" idx="6"/>
              </p:cNvCxnSpPr>
              <p:nvPr/>
            </p:nvCxnSpPr>
            <p:spPr>
              <a:xfrm flipH="1" flipV="1">
                <a:off x="5560072" y="3336736"/>
                <a:ext cx="403514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/>
              <p:cNvCxnSpPr>
                <a:stCxn id="9" idx="7"/>
                <a:endCxn id="22" idx="2"/>
              </p:cNvCxnSpPr>
              <p:nvPr/>
            </p:nvCxnSpPr>
            <p:spPr>
              <a:xfrm flipV="1">
                <a:off x="5543908" y="1750389"/>
                <a:ext cx="823192" cy="1595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/>
              <p:cNvCxnSpPr>
                <a:stCxn id="10" idx="4"/>
                <a:endCxn id="22" idx="7"/>
              </p:cNvCxnSpPr>
              <p:nvPr/>
            </p:nvCxnSpPr>
            <p:spPr>
              <a:xfrm flipH="1" flipV="1">
                <a:off x="6350936" y="1697175"/>
                <a:ext cx="39024" cy="167073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/>
              <p:cNvCxnSpPr>
                <a:stCxn id="11" idx="4"/>
                <a:endCxn id="22" idx="3"/>
              </p:cNvCxnSpPr>
              <p:nvPr/>
            </p:nvCxnSpPr>
            <p:spPr>
              <a:xfrm flipH="1" flipV="1">
                <a:off x="6383264" y="1741259"/>
                <a:ext cx="813724" cy="1626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e 88"/>
              <p:cNvGrpSpPr/>
              <p:nvPr/>
            </p:nvGrpSpPr>
            <p:grpSpPr>
              <a:xfrm>
                <a:off x="6201730" y="1545318"/>
                <a:ext cx="330740" cy="347798"/>
                <a:chOff x="6144256" y="1545318"/>
                <a:chExt cx="330740" cy="347798"/>
              </a:xfrm>
            </p:grpSpPr>
            <p:sp>
              <p:nvSpPr>
                <p:cNvPr id="22" name="Ellipse 21"/>
                <p:cNvSpPr/>
                <p:nvPr/>
              </p:nvSpPr>
              <p:spPr>
                <a:xfrm rot="16200000">
                  <a:off x="6278454" y="1696357"/>
                  <a:ext cx="62344" cy="4572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77" name="Ellipse 76"/>
                <p:cNvSpPr/>
                <p:nvPr/>
              </p:nvSpPr>
              <p:spPr>
                <a:xfrm rot="16200000">
                  <a:off x="6135727" y="1553847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</p:grpSp>
          <p:grpSp>
            <p:nvGrpSpPr>
              <p:cNvPr id="90" name="Groupe 89"/>
              <p:cNvGrpSpPr/>
              <p:nvPr/>
            </p:nvGrpSpPr>
            <p:grpSpPr>
              <a:xfrm>
                <a:off x="4991188" y="4842701"/>
                <a:ext cx="2751824" cy="347798"/>
                <a:chOff x="4991188" y="4842701"/>
                <a:chExt cx="2751824" cy="347798"/>
              </a:xfrm>
            </p:grpSpPr>
            <p:sp>
              <p:nvSpPr>
                <p:cNvPr id="14" name="Ellipse 13"/>
                <p:cNvSpPr/>
                <p:nvPr/>
              </p:nvSpPr>
              <p:spPr>
                <a:xfrm rot="16200000">
                  <a:off x="5125386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15" name="Ellipse 14"/>
                <p:cNvSpPr/>
                <p:nvPr/>
              </p:nvSpPr>
              <p:spPr>
                <a:xfrm rot="16200000">
                  <a:off x="5932414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16" name="Ellipse 15"/>
                <p:cNvSpPr/>
                <p:nvPr/>
              </p:nvSpPr>
              <p:spPr>
                <a:xfrm rot="16200000">
                  <a:off x="6739442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17" name="Ellipse 16"/>
                <p:cNvSpPr/>
                <p:nvPr/>
              </p:nvSpPr>
              <p:spPr>
                <a:xfrm rot="16200000">
                  <a:off x="7546470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79" name="Ellipse 78"/>
                <p:cNvSpPr/>
                <p:nvPr/>
              </p:nvSpPr>
              <p:spPr>
                <a:xfrm rot="16200000">
                  <a:off x="4982659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80" name="Ellipse 79"/>
                <p:cNvSpPr/>
                <p:nvPr/>
              </p:nvSpPr>
              <p:spPr>
                <a:xfrm rot="16200000">
                  <a:off x="5789687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81" name="Ellipse 80"/>
                <p:cNvSpPr/>
                <p:nvPr/>
              </p:nvSpPr>
              <p:spPr>
                <a:xfrm rot="16200000">
                  <a:off x="6596715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82" name="Ellipse 81"/>
                <p:cNvSpPr/>
                <p:nvPr/>
              </p:nvSpPr>
              <p:spPr>
                <a:xfrm rot="16200000">
                  <a:off x="7403743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</p:grpSp>
          <p:sp>
            <p:nvSpPr>
              <p:cNvPr id="9" name="Ellipse 8"/>
              <p:cNvSpPr/>
              <p:nvPr/>
            </p:nvSpPr>
            <p:spPr>
              <a:xfrm rot="16200000">
                <a:off x="5528900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10" name="Ellipse 9"/>
              <p:cNvSpPr/>
              <p:nvPr/>
            </p:nvSpPr>
            <p:spPr>
              <a:xfrm rot="16200000">
                <a:off x="6335928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11" name="Ellipse 10"/>
              <p:cNvSpPr/>
              <p:nvPr/>
            </p:nvSpPr>
            <p:spPr>
              <a:xfrm rot="16200000">
                <a:off x="7142956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ZoneTexte 122"/>
                  <p:cNvSpPr txBox="1"/>
                  <p:nvPr/>
                </p:nvSpPr>
                <p:spPr>
                  <a:xfrm>
                    <a:off x="4762648" y="5208109"/>
                    <a:ext cx="91080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123" name="ZoneTexte 1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2648" y="5208109"/>
                    <a:ext cx="910806" cy="45332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ZoneTexte 123"/>
                  <p:cNvSpPr txBox="1"/>
                  <p:nvPr/>
                </p:nvSpPr>
                <p:spPr>
                  <a:xfrm>
                    <a:off x="5589697" y="5208111"/>
                    <a:ext cx="916095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124" name="ZoneTexte 1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89697" y="5208111"/>
                    <a:ext cx="916095" cy="4533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ZoneTexte 124"/>
                  <p:cNvSpPr txBox="1"/>
                  <p:nvPr/>
                </p:nvSpPr>
                <p:spPr>
                  <a:xfrm>
                    <a:off x="6417072" y="5208111"/>
                    <a:ext cx="916095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125" name="ZoneTexte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7072" y="5208111"/>
                    <a:ext cx="916095" cy="4533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ZoneTexte 125"/>
                  <p:cNvSpPr txBox="1"/>
                  <p:nvPr/>
                </p:nvSpPr>
                <p:spPr>
                  <a:xfrm>
                    <a:off x="7244441" y="5208111"/>
                    <a:ext cx="916095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126" name="ZoneTexte 1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4441" y="5208111"/>
                    <a:ext cx="916095" cy="4533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ZoneTexte 126"/>
                  <p:cNvSpPr txBox="1"/>
                  <p:nvPr/>
                </p:nvSpPr>
                <p:spPr>
                  <a:xfrm>
                    <a:off x="5534883" y="2921694"/>
                    <a:ext cx="912570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127" name="ZoneTexte 1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883" y="2921694"/>
                    <a:ext cx="912570" cy="4533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ZoneTexte 127"/>
                  <p:cNvSpPr txBox="1"/>
                  <p:nvPr/>
                </p:nvSpPr>
                <p:spPr>
                  <a:xfrm>
                    <a:off x="6267284" y="2921694"/>
                    <a:ext cx="917858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128" name="ZoneTexte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7284" y="2921694"/>
                    <a:ext cx="917858" cy="45332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ZoneTexte 128"/>
                  <p:cNvSpPr txBox="1"/>
                  <p:nvPr/>
                </p:nvSpPr>
                <p:spPr>
                  <a:xfrm>
                    <a:off x="6950033" y="2921694"/>
                    <a:ext cx="917858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129" name="ZoneTexte 1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0033" y="2921694"/>
                    <a:ext cx="917858" cy="4533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Ellipse 83"/>
              <p:cNvSpPr/>
              <p:nvPr/>
            </p:nvSpPr>
            <p:spPr>
              <a:xfrm rot="16200000">
                <a:off x="5386173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85" name="Ellipse 84"/>
              <p:cNvSpPr/>
              <p:nvPr/>
            </p:nvSpPr>
            <p:spPr>
              <a:xfrm rot="16200000">
                <a:off x="6193201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86" name="Ellipse 85"/>
              <p:cNvSpPr/>
              <p:nvPr/>
            </p:nvSpPr>
            <p:spPr>
              <a:xfrm rot="16200000">
                <a:off x="7000229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ZoneTexte 72"/>
                  <p:cNvSpPr txBox="1"/>
                  <p:nvPr/>
                </p:nvSpPr>
                <p:spPr>
                  <a:xfrm>
                    <a:off x="6385092" y="1315054"/>
                    <a:ext cx="808934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73" name="ZoneTexte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5092" y="1315054"/>
                    <a:ext cx="808934" cy="4533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04" name="Groupe 303"/>
          <p:cNvGrpSpPr/>
          <p:nvPr/>
        </p:nvGrpSpPr>
        <p:grpSpPr>
          <a:xfrm>
            <a:off x="4225462" y="2151091"/>
            <a:ext cx="3315367" cy="2404273"/>
            <a:chOff x="2551506" y="1315054"/>
            <a:chExt cx="5993430" cy="4346382"/>
          </a:xfrm>
        </p:grpSpPr>
        <p:grpSp>
          <p:nvGrpSpPr>
            <p:cNvPr id="305" name="Groupe 304"/>
            <p:cNvGrpSpPr/>
            <p:nvPr/>
          </p:nvGrpSpPr>
          <p:grpSpPr>
            <a:xfrm>
              <a:off x="2551506" y="3336736"/>
              <a:ext cx="4638786" cy="1711036"/>
              <a:chOff x="2551506" y="3336736"/>
              <a:chExt cx="4638786" cy="1711036"/>
            </a:xfrm>
          </p:grpSpPr>
          <p:sp>
            <p:nvSpPr>
              <p:cNvPr id="348" name="Ellipse 347"/>
              <p:cNvSpPr/>
              <p:nvPr/>
            </p:nvSpPr>
            <p:spPr>
              <a:xfrm rot="16200000">
                <a:off x="2685704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49" name="Ellipse 348"/>
              <p:cNvSpPr/>
              <p:nvPr/>
            </p:nvSpPr>
            <p:spPr>
              <a:xfrm rot="16200000">
                <a:off x="3492732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50" name="Ellipse 349"/>
              <p:cNvSpPr/>
              <p:nvPr/>
            </p:nvSpPr>
            <p:spPr>
              <a:xfrm rot="16200000">
                <a:off x="4299760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cxnSp>
            <p:nvCxnSpPr>
              <p:cNvPr id="351" name="Connecteur droit 350"/>
              <p:cNvCxnSpPr>
                <a:stCxn id="348" idx="0"/>
                <a:endCxn id="324" idx="1"/>
              </p:cNvCxnSpPr>
              <p:nvPr/>
            </p:nvCxnSpPr>
            <p:spPr>
              <a:xfrm flipV="1">
                <a:off x="2694016" y="3389950"/>
                <a:ext cx="2849892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2" name="Connecteur droit 351"/>
              <p:cNvCxnSpPr>
                <a:stCxn id="348" idx="4"/>
                <a:endCxn id="325" idx="1"/>
              </p:cNvCxnSpPr>
              <p:nvPr/>
            </p:nvCxnSpPr>
            <p:spPr>
              <a:xfrm flipV="1">
                <a:off x="2739736" y="3389950"/>
                <a:ext cx="3611200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3" name="Connecteur droit 352"/>
              <p:cNvCxnSpPr>
                <a:stCxn id="348" idx="7"/>
                <a:endCxn id="326" idx="5"/>
              </p:cNvCxnSpPr>
              <p:nvPr/>
            </p:nvCxnSpPr>
            <p:spPr>
              <a:xfrm flipV="1">
                <a:off x="2700712" y="3345866"/>
                <a:ext cx="4489580" cy="150596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4" name="Connecteur droit 353"/>
              <p:cNvCxnSpPr>
                <a:stCxn id="349" idx="1"/>
                <a:endCxn id="324" idx="2"/>
              </p:cNvCxnSpPr>
              <p:nvPr/>
            </p:nvCxnSpPr>
            <p:spPr>
              <a:xfrm flipV="1">
                <a:off x="3507740" y="3399080"/>
                <a:ext cx="2052332" cy="149683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5" name="Connecteur droit 354"/>
              <p:cNvCxnSpPr>
                <a:stCxn id="349" idx="6"/>
                <a:endCxn id="325" idx="2"/>
              </p:cNvCxnSpPr>
              <p:nvPr/>
            </p:nvCxnSpPr>
            <p:spPr>
              <a:xfrm flipV="1">
                <a:off x="3523904" y="3399080"/>
                <a:ext cx="2843196" cy="144362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6" name="Connecteur droit 355"/>
              <p:cNvCxnSpPr>
                <a:stCxn id="349" idx="3"/>
                <a:endCxn id="326" idx="1"/>
              </p:cNvCxnSpPr>
              <p:nvPr/>
            </p:nvCxnSpPr>
            <p:spPr>
              <a:xfrm flipV="1">
                <a:off x="3540068" y="3389950"/>
                <a:ext cx="3617896" cy="150596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7" name="Connecteur droit 356"/>
              <p:cNvCxnSpPr>
                <a:stCxn id="350" idx="4"/>
                <a:endCxn id="324" idx="3"/>
              </p:cNvCxnSpPr>
              <p:nvPr/>
            </p:nvCxnSpPr>
            <p:spPr>
              <a:xfrm flipV="1">
                <a:off x="4353792" y="3389950"/>
                <a:ext cx="1222444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8" name="Connecteur droit 357"/>
              <p:cNvCxnSpPr>
                <a:stCxn id="350" idx="3"/>
                <a:endCxn id="335" idx="1"/>
              </p:cNvCxnSpPr>
              <p:nvPr/>
            </p:nvCxnSpPr>
            <p:spPr>
              <a:xfrm flipV="1">
                <a:off x="4347096" y="3490873"/>
                <a:ext cx="1903070" cy="1405042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9" name="Connecteur droit 358"/>
              <p:cNvCxnSpPr>
                <a:stCxn id="350" idx="4"/>
                <a:endCxn id="326" idx="6"/>
              </p:cNvCxnSpPr>
              <p:nvPr/>
            </p:nvCxnSpPr>
            <p:spPr>
              <a:xfrm flipV="1">
                <a:off x="4353792" y="3336736"/>
                <a:ext cx="2820336" cy="1537137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63" name="Ellipse 362"/>
              <p:cNvSpPr/>
              <p:nvPr/>
            </p:nvSpPr>
            <p:spPr>
              <a:xfrm rot="16200000">
                <a:off x="2542977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64" name="Ellipse 363"/>
              <p:cNvSpPr/>
              <p:nvPr/>
            </p:nvSpPr>
            <p:spPr>
              <a:xfrm rot="16200000">
                <a:off x="3350005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65" name="Ellipse 364"/>
              <p:cNvSpPr/>
              <p:nvPr/>
            </p:nvSpPr>
            <p:spPr>
              <a:xfrm rot="16200000">
                <a:off x="4157033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</p:grpSp>
        <p:grpSp>
          <p:nvGrpSpPr>
            <p:cNvPr id="306" name="Groupe 305"/>
            <p:cNvGrpSpPr/>
            <p:nvPr/>
          </p:nvGrpSpPr>
          <p:grpSpPr>
            <a:xfrm>
              <a:off x="4750338" y="1315054"/>
              <a:ext cx="3794598" cy="4346382"/>
              <a:chOff x="4750338" y="1315054"/>
              <a:chExt cx="3794598" cy="4346382"/>
            </a:xfrm>
          </p:grpSpPr>
          <p:cxnSp>
            <p:nvCxnSpPr>
              <p:cNvPr id="307" name="Connecteur droit 306"/>
              <p:cNvCxnSpPr>
                <a:stCxn id="338" idx="6"/>
                <a:endCxn id="324" idx="3"/>
              </p:cNvCxnSpPr>
              <p:nvPr/>
            </p:nvCxnSpPr>
            <p:spPr>
              <a:xfrm flipV="1">
                <a:off x="5156558" y="3389950"/>
                <a:ext cx="419678" cy="15954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necteur droit 307"/>
              <p:cNvCxnSpPr>
                <a:stCxn id="338" idx="4"/>
                <a:endCxn id="325" idx="5"/>
              </p:cNvCxnSpPr>
              <p:nvPr/>
            </p:nvCxnSpPr>
            <p:spPr>
              <a:xfrm flipV="1">
                <a:off x="5179418" y="3345866"/>
                <a:ext cx="1203846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necteur droit 308"/>
              <p:cNvCxnSpPr>
                <a:stCxn id="338" idx="7"/>
                <a:endCxn id="326" idx="5"/>
              </p:cNvCxnSpPr>
              <p:nvPr/>
            </p:nvCxnSpPr>
            <p:spPr>
              <a:xfrm flipV="1">
                <a:off x="5140394" y="3345866"/>
                <a:ext cx="2049898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necteur droit 309"/>
              <p:cNvCxnSpPr>
                <a:stCxn id="339" idx="4"/>
                <a:endCxn id="325" idx="5"/>
              </p:cNvCxnSpPr>
              <p:nvPr/>
            </p:nvCxnSpPr>
            <p:spPr>
              <a:xfrm flipV="1">
                <a:off x="5986446" y="3345866"/>
                <a:ext cx="3968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necteur droit 310"/>
              <p:cNvCxnSpPr>
                <a:stCxn id="339" idx="1"/>
                <a:endCxn id="326" idx="4"/>
              </p:cNvCxnSpPr>
              <p:nvPr/>
            </p:nvCxnSpPr>
            <p:spPr>
              <a:xfrm flipV="1">
                <a:off x="5947422" y="3367908"/>
                <a:ext cx="1249566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necteur droit 311"/>
              <p:cNvCxnSpPr>
                <a:stCxn id="340" idx="4"/>
                <a:endCxn id="326" idx="5"/>
              </p:cNvCxnSpPr>
              <p:nvPr/>
            </p:nvCxnSpPr>
            <p:spPr>
              <a:xfrm flipV="1">
                <a:off x="6793474" y="3345866"/>
                <a:ext cx="3968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necteur droit 312"/>
              <p:cNvCxnSpPr>
                <a:stCxn id="341" idx="0"/>
                <a:endCxn id="326" idx="3"/>
              </p:cNvCxnSpPr>
              <p:nvPr/>
            </p:nvCxnSpPr>
            <p:spPr>
              <a:xfrm flipH="1" flipV="1">
                <a:off x="7190292" y="3389950"/>
                <a:ext cx="364490" cy="16266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necteur droit 313"/>
              <p:cNvCxnSpPr>
                <a:stCxn id="341" idx="1"/>
                <a:endCxn id="325" idx="4"/>
              </p:cNvCxnSpPr>
              <p:nvPr/>
            </p:nvCxnSpPr>
            <p:spPr>
              <a:xfrm flipH="1" flipV="1">
                <a:off x="6389960" y="3367908"/>
                <a:ext cx="11715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necteur droit 314"/>
              <p:cNvCxnSpPr>
                <a:stCxn id="341" idx="7"/>
                <a:endCxn id="324" idx="4"/>
              </p:cNvCxnSpPr>
              <p:nvPr/>
            </p:nvCxnSpPr>
            <p:spPr>
              <a:xfrm flipH="1" flipV="1">
                <a:off x="5582932" y="3367908"/>
                <a:ext cx="1978546" cy="16266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necteur droit 315"/>
              <p:cNvCxnSpPr>
                <a:stCxn id="340" idx="5"/>
                <a:endCxn id="325" idx="5"/>
              </p:cNvCxnSpPr>
              <p:nvPr/>
            </p:nvCxnSpPr>
            <p:spPr>
              <a:xfrm flipH="1" flipV="1">
                <a:off x="6383264" y="3345866"/>
                <a:ext cx="403514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necteur droit 316"/>
              <p:cNvCxnSpPr>
                <a:stCxn id="340" idx="5"/>
                <a:endCxn id="324" idx="5"/>
              </p:cNvCxnSpPr>
              <p:nvPr/>
            </p:nvCxnSpPr>
            <p:spPr>
              <a:xfrm flipH="1" flipV="1">
                <a:off x="5576236" y="3345866"/>
                <a:ext cx="1210542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necteur droit 317"/>
              <p:cNvCxnSpPr>
                <a:stCxn id="339" idx="6"/>
                <a:endCxn id="324" idx="6"/>
              </p:cNvCxnSpPr>
              <p:nvPr/>
            </p:nvCxnSpPr>
            <p:spPr>
              <a:xfrm flipH="1" flipV="1">
                <a:off x="5560072" y="3336736"/>
                <a:ext cx="403514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necteur droit 318"/>
              <p:cNvCxnSpPr>
                <a:stCxn id="324" idx="7"/>
                <a:endCxn id="346" idx="2"/>
              </p:cNvCxnSpPr>
              <p:nvPr/>
            </p:nvCxnSpPr>
            <p:spPr>
              <a:xfrm flipV="1">
                <a:off x="5543908" y="1750389"/>
                <a:ext cx="823192" cy="1595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necteur droit 319"/>
              <p:cNvCxnSpPr>
                <a:stCxn id="325" idx="4"/>
                <a:endCxn id="346" idx="7"/>
              </p:cNvCxnSpPr>
              <p:nvPr/>
            </p:nvCxnSpPr>
            <p:spPr>
              <a:xfrm flipH="1" flipV="1">
                <a:off x="6350936" y="1697175"/>
                <a:ext cx="39024" cy="167073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necteur droit 320"/>
              <p:cNvCxnSpPr>
                <a:stCxn id="326" idx="4"/>
                <a:endCxn id="346" idx="3"/>
              </p:cNvCxnSpPr>
              <p:nvPr/>
            </p:nvCxnSpPr>
            <p:spPr>
              <a:xfrm flipH="1" flipV="1">
                <a:off x="6383264" y="1741259"/>
                <a:ext cx="813724" cy="1626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2" name="Groupe 321"/>
              <p:cNvGrpSpPr/>
              <p:nvPr/>
            </p:nvGrpSpPr>
            <p:grpSpPr>
              <a:xfrm>
                <a:off x="6201730" y="1545318"/>
                <a:ext cx="330740" cy="347798"/>
                <a:chOff x="6144256" y="1545318"/>
                <a:chExt cx="330740" cy="347798"/>
              </a:xfrm>
            </p:grpSpPr>
            <p:sp>
              <p:nvSpPr>
                <p:cNvPr id="346" name="Ellipse 345"/>
                <p:cNvSpPr/>
                <p:nvPr/>
              </p:nvSpPr>
              <p:spPr>
                <a:xfrm rot="16200000">
                  <a:off x="6278454" y="1696357"/>
                  <a:ext cx="62344" cy="4572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347" name="Ellipse 346"/>
                <p:cNvSpPr/>
                <p:nvPr/>
              </p:nvSpPr>
              <p:spPr>
                <a:xfrm rot="16200000">
                  <a:off x="6135727" y="1553847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</p:grpSp>
          <p:grpSp>
            <p:nvGrpSpPr>
              <p:cNvPr id="323" name="Groupe 322"/>
              <p:cNvGrpSpPr/>
              <p:nvPr/>
            </p:nvGrpSpPr>
            <p:grpSpPr>
              <a:xfrm>
                <a:off x="4991188" y="4842701"/>
                <a:ext cx="2751824" cy="347798"/>
                <a:chOff x="4991188" y="4842701"/>
                <a:chExt cx="2751824" cy="347798"/>
              </a:xfrm>
            </p:grpSpPr>
            <p:sp>
              <p:nvSpPr>
                <p:cNvPr id="338" name="Ellipse 337"/>
                <p:cNvSpPr/>
                <p:nvPr/>
              </p:nvSpPr>
              <p:spPr>
                <a:xfrm rot="16200000">
                  <a:off x="5125386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339" name="Ellipse 338"/>
                <p:cNvSpPr/>
                <p:nvPr/>
              </p:nvSpPr>
              <p:spPr>
                <a:xfrm rot="16200000">
                  <a:off x="5932414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340" name="Ellipse 339"/>
                <p:cNvSpPr/>
                <p:nvPr/>
              </p:nvSpPr>
              <p:spPr>
                <a:xfrm rot="16200000">
                  <a:off x="6739442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341" name="Ellipse 340"/>
                <p:cNvSpPr/>
                <p:nvPr/>
              </p:nvSpPr>
              <p:spPr>
                <a:xfrm rot="16200000">
                  <a:off x="7546470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342" name="Ellipse 341"/>
                <p:cNvSpPr/>
                <p:nvPr/>
              </p:nvSpPr>
              <p:spPr>
                <a:xfrm rot="16200000">
                  <a:off x="4982659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343" name="Ellipse 342"/>
                <p:cNvSpPr/>
                <p:nvPr/>
              </p:nvSpPr>
              <p:spPr>
                <a:xfrm rot="16200000">
                  <a:off x="5789687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344" name="Ellipse 343"/>
                <p:cNvSpPr/>
                <p:nvPr/>
              </p:nvSpPr>
              <p:spPr>
                <a:xfrm rot="16200000">
                  <a:off x="6596715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345" name="Ellipse 344"/>
                <p:cNvSpPr/>
                <p:nvPr/>
              </p:nvSpPr>
              <p:spPr>
                <a:xfrm rot="16200000">
                  <a:off x="7403743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</p:grpSp>
          <p:sp>
            <p:nvSpPr>
              <p:cNvPr id="324" name="Ellipse 323"/>
              <p:cNvSpPr/>
              <p:nvPr/>
            </p:nvSpPr>
            <p:spPr>
              <a:xfrm rot="16200000">
                <a:off x="5528900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25" name="Ellipse 324"/>
              <p:cNvSpPr/>
              <p:nvPr/>
            </p:nvSpPr>
            <p:spPr>
              <a:xfrm rot="16200000">
                <a:off x="6335928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26" name="Ellipse 325"/>
              <p:cNvSpPr/>
              <p:nvPr/>
            </p:nvSpPr>
            <p:spPr>
              <a:xfrm rot="16200000">
                <a:off x="7142956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7" name="ZoneTexte 326"/>
                  <p:cNvSpPr txBox="1"/>
                  <p:nvPr/>
                </p:nvSpPr>
                <p:spPr>
                  <a:xfrm>
                    <a:off x="4750338" y="5208109"/>
                    <a:ext cx="130746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27" name="ZoneTexte 3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338" y="5208109"/>
                    <a:ext cx="1307467" cy="4533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8" name="ZoneTexte 327"/>
                  <p:cNvSpPr txBox="1"/>
                  <p:nvPr/>
                </p:nvSpPr>
                <p:spPr>
                  <a:xfrm>
                    <a:off x="5577438" y="5208111"/>
                    <a:ext cx="131275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28" name="ZoneTexte 3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7438" y="5208111"/>
                    <a:ext cx="1312756" cy="4533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9" name="ZoneTexte 328"/>
                  <p:cNvSpPr txBox="1"/>
                  <p:nvPr/>
                </p:nvSpPr>
                <p:spPr>
                  <a:xfrm>
                    <a:off x="6404811" y="5208111"/>
                    <a:ext cx="131275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29" name="ZoneTexte 3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4811" y="5208111"/>
                    <a:ext cx="1312756" cy="45332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0" name="ZoneTexte 329"/>
                  <p:cNvSpPr txBox="1"/>
                  <p:nvPr/>
                </p:nvSpPr>
                <p:spPr>
                  <a:xfrm>
                    <a:off x="7232180" y="5208111"/>
                    <a:ext cx="131275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30" name="ZoneTexte 3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2180" y="5208111"/>
                    <a:ext cx="1312756" cy="45332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1" name="ZoneTexte 330"/>
                  <p:cNvSpPr txBox="1"/>
                  <p:nvPr/>
                </p:nvSpPr>
                <p:spPr>
                  <a:xfrm>
                    <a:off x="5522591" y="2921694"/>
                    <a:ext cx="1309229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31" name="ZoneTexte 3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2591" y="2921694"/>
                    <a:ext cx="1309229" cy="4533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2" name="ZoneTexte 331"/>
                  <p:cNvSpPr txBox="1"/>
                  <p:nvPr/>
                </p:nvSpPr>
                <p:spPr>
                  <a:xfrm>
                    <a:off x="6255039" y="2921694"/>
                    <a:ext cx="131451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32" name="ZoneTexte 3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5039" y="2921694"/>
                    <a:ext cx="1314517" cy="4533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3" name="ZoneTexte 332"/>
                  <p:cNvSpPr txBox="1"/>
                  <p:nvPr/>
                </p:nvSpPr>
                <p:spPr>
                  <a:xfrm>
                    <a:off x="6937788" y="2921694"/>
                    <a:ext cx="131451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33" name="ZoneTexte 3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7788" y="2921694"/>
                    <a:ext cx="1314517" cy="4533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4" name="Ellipse 333"/>
              <p:cNvSpPr/>
              <p:nvPr/>
            </p:nvSpPr>
            <p:spPr>
              <a:xfrm rot="16200000">
                <a:off x="5386173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35" name="Ellipse 334"/>
              <p:cNvSpPr/>
              <p:nvPr/>
            </p:nvSpPr>
            <p:spPr>
              <a:xfrm rot="16200000">
                <a:off x="6193201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36" name="Ellipse 335"/>
              <p:cNvSpPr/>
              <p:nvPr/>
            </p:nvSpPr>
            <p:spPr>
              <a:xfrm rot="16200000">
                <a:off x="7000229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7" name="ZoneTexte 336"/>
                  <p:cNvSpPr txBox="1"/>
                  <p:nvPr/>
                </p:nvSpPr>
                <p:spPr>
                  <a:xfrm>
                    <a:off x="6371863" y="1315054"/>
                    <a:ext cx="1205593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37" name="ZoneTexte 3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1863" y="1315054"/>
                    <a:ext cx="1205593" cy="4533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66" name="Groupe 365"/>
          <p:cNvGrpSpPr/>
          <p:nvPr/>
        </p:nvGrpSpPr>
        <p:grpSpPr>
          <a:xfrm>
            <a:off x="2660481" y="2987125"/>
            <a:ext cx="3315367" cy="2404274"/>
            <a:chOff x="2551506" y="1315054"/>
            <a:chExt cx="5993430" cy="4346383"/>
          </a:xfrm>
        </p:grpSpPr>
        <p:grpSp>
          <p:nvGrpSpPr>
            <p:cNvPr id="367" name="Groupe 366"/>
            <p:cNvGrpSpPr/>
            <p:nvPr/>
          </p:nvGrpSpPr>
          <p:grpSpPr>
            <a:xfrm>
              <a:off x="2551506" y="3336736"/>
              <a:ext cx="4638786" cy="1711036"/>
              <a:chOff x="2551506" y="3336736"/>
              <a:chExt cx="4638786" cy="1711036"/>
            </a:xfrm>
          </p:grpSpPr>
          <p:sp>
            <p:nvSpPr>
              <p:cNvPr id="410" name="Ellipse 409"/>
              <p:cNvSpPr/>
              <p:nvPr/>
            </p:nvSpPr>
            <p:spPr>
              <a:xfrm rot="16200000">
                <a:off x="2685704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11" name="Ellipse 410"/>
              <p:cNvSpPr/>
              <p:nvPr/>
            </p:nvSpPr>
            <p:spPr>
              <a:xfrm rot="16200000">
                <a:off x="3492732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12" name="Ellipse 411"/>
              <p:cNvSpPr/>
              <p:nvPr/>
            </p:nvSpPr>
            <p:spPr>
              <a:xfrm rot="16200000">
                <a:off x="4299760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cxnSp>
            <p:nvCxnSpPr>
              <p:cNvPr id="413" name="Connecteur droit 412"/>
              <p:cNvCxnSpPr>
                <a:stCxn id="410" idx="0"/>
                <a:endCxn id="386" idx="1"/>
              </p:cNvCxnSpPr>
              <p:nvPr/>
            </p:nvCxnSpPr>
            <p:spPr>
              <a:xfrm flipV="1">
                <a:off x="2694016" y="3389950"/>
                <a:ext cx="2849892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4" name="Connecteur droit 413"/>
              <p:cNvCxnSpPr>
                <a:stCxn id="410" idx="4"/>
                <a:endCxn id="387" idx="1"/>
              </p:cNvCxnSpPr>
              <p:nvPr/>
            </p:nvCxnSpPr>
            <p:spPr>
              <a:xfrm flipV="1">
                <a:off x="2739736" y="3389950"/>
                <a:ext cx="3611200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5" name="Connecteur droit 414"/>
              <p:cNvCxnSpPr>
                <a:stCxn id="410" idx="7"/>
                <a:endCxn id="388" idx="5"/>
              </p:cNvCxnSpPr>
              <p:nvPr/>
            </p:nvCxnSpPr>
            <p:spPr>
              <a:xfrm flipV="1">
                <a:off x="2700712" y="3345866"/>
                <a:ext cx="4489580" cy="150596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6" name="Connecteur droit 415"/>
              <p:cNvCxnSpPr>
                <a:stCxn id="411" idx="1"/>
                <a:endCxn id="386" idx="2"/>
              </p:cNvCxnSpPr>
              <p:nvPr/>
            </p:nvCxnSpPr>
            <p:spPr>
              <a:xfrm flipV="1">
                <a:off x="3507740" y="3399080"/>
                <a:ext cx="2052332" cy="149683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7" name="Connecteur droit 416"/>
              <p:cNvCxnSpPr>
                <a:stCxn id="411" idx="6"/>
                <a:endCxn id="387" idx="2"/>
              </p:cNvCxnSpPr>
              <p:nvPr/>
            </p:nvCxnSpPr>
            <p:spPr>
              <a:xfrm flipV="1">
                <a:off x="3523904" y="3399080"/>
                <a:ext cx="2843196" cy="144362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8" name="Connecteur droit 417"/>
              <p:cNvCxnSpPr>
                <a:stCxn id="411" idx="3"/>
                <a:endCxn id="388" idx="1"/>
              </p:cNvCxnSpPr>
              <p:nvPr/>
            </p:nvCxnSpPr>
            <p:spPr>
              <a:xfrm flipV="1">
                <a:off x="3540068" y="3389950"/>
                <a:ext cx="3617896" cy="150596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9" name="Connecteur droit 418"/>
              <p:cNvCxnSpPr>
                <a:stCxn id="412" idx="4"/>
                <a:endCxn id="386" idx="3"/>
              </p:cNvCxnSpPr>
              <p:nvPr/>
            </p:nvCxnSpPr>
            <p:spPr>
              <a:xfrm flipV="1">
                <a:off x="4353792" y="3389950"/>
                <a:ext cx="1222444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20" name="Connecteur droit 419"/>
              <p:cNvCxnSpPr>
                <a:stCxn id="412" idx="3"/>
                <a:endCxn id="397" idx="1"/>
              </p:cNvCxnSpPr>
              <p:nvPr/>
            </p:nvCxnSpPr>
            <p:spPr>
              <a:xfrm flipV="1">
                <a:off x="4347096" y="3490873"/>
                <a:ext cx="1903070" cy="1405042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21" name="Connecteur droit 420"/>
              <p:cNvCxnSpPr>
                <a:stCxn id="412" idx="4"/>
                <a:endCxn id="388" idx="6"/>
              </p:cNvCxnSpPr>
              <p:nvPr/>
            </p:nvCxnSpPr>
            <p:spPr>
              <a:xfrm flipV="1">
                <a:off x="4353792" y="3336736"/>
                <a:ext cx="2820336" cy="1537137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25" name="Ellipse 424"/>
              <p:cNvSpPr/>
              <p:nvPr/>
            </p:nvSpPr>
            <p:spPr>
              <a:xfrm rot="16200000">
                <a:off x="2542977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26" name="Ellipse 425"/>
              <p:cNvSpPr/>
              <p:nvPr/>
            </p:nvSpPr>
            <p:spPr>
              <a:xfrm rot="16200000">
                <a:off x="3350005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27" name="Ellipse 426"/>
              <p:cNvSpPr/>
              <p:nvPr/>
            </p:nvSpPr>
            <p:spPr>
              <a:xfrm rot="16200000">
                <a:off x="4157033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</p:grpSp>
        <p:grpSp>
          <p:nvGrpSpPr>
            <p:cNvPr id="368" name="Groupe 367"/>
            <p:cNvGrpSpPr/>
            <p:nvPr/>
          </p:nvGrpSpPr>
          <p:grpSpPr>
            <a:xfrm>
              <a:off x="4750338" y="1315054"/>
              <a:ext cx="3794598" cy="4346383"/>
              <a:chOff x="4750338" y="1315054"/>
              <a:chExt cx="3794598" cy="4346383"/>
            </a:xfrm>
          </p:grpSpPr>
          <p:cxnSp>
            <p:nvCxnSpPr>
              <p:cNvPr id="369" name="Connecteur droit 368"/>
              <p:cNvCxnSpPr>
                <a:stCxn id="400" idx="6"/>
                <a:endCxn id="386" idx="3"/>
              </p:cNvCxnSpPr>
              <p:nvPr/>
            </p:nvCxnSpPr>
            <p:spPr>
              <a:xfrm flipV="1">
                <a:off x="5156558" y="3389950"/>
                <a:ext cx="419678" cy="15954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Connecteur droit 369"/>
              <p:cNvCxnSpPr>
                <a:stCxn id="400" idx="4"/>
                <a:endCxn id="387" idx="5"/>
              </p:cNvCxnSpPr>
              <p:nvPr/>
            </p:nvCxnSpPr>
            <p:spPr>
              <a:xfrm flipV="1">
                <a:off x="5179418" y="3345866"/>
                <a:ext cx="1203846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Connecteur droit 370"/>
              <p:cNvCxnSpPr>
                <a:stCxn id="400" idx="7"/>
                <a:endCxn id="388" idx="5"/>
              </p:cNvCxnSpPr>
              <p:nvPr/>
            </p:nvCxnSpPr>
            <p:spPr>
              <a:xfrm flipV="1">
                <a:off x="5140394" y="3345866"/>
                <a:ext cx="2049898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Connecteur droit 371"/>
              <p:cNvCxnSpPr>
                <a:stCxn id="401" idx="4"/>
                <a:endCxn id="387" idx="5"/>
              </p:cNvCxnSpPr>
              <p:nvPr/>
            </p:nvCxnSpPr>
            <p:spPr>
              <a:xfrm flipV="1">
                <a:off x="5986446" y="3345866"/>
                <a:ext cx="3968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Connecteur droit 372"/>
              <p:cNvCxnSpPr>
                <a:stCxn id="401" idx="1"/>
                <a:endCxn id="388" idx="4"/>
              </p:cNvCxnSpPr>
              <p:nvPr/>
            </p:nvCxnSpPr>
            <p:spPr>
              <a:xfrm flipV="1">
                <a:off x="5947422" y="3367908"/>
                <a:ext cx="1249566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Connecteur droit 373"/>
              <p:cNvCxnSpPr>
                <a:stCxn id="402" idx="4"/>
                <a:endCxn id="388" idx="5"/>
              </p:cNvCxnSpPr>
              <p:nvPr/>
            </p:nvCxnSpPr>
            <p:spPr>
              <a:xfrm flipV="1">
                <a:off x="6793474" y="3345866"/>
                <a:ext cx="3968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Connecteur droit 374"/>
              <p:cNvCxnSpPr>
                <a:stCxn id="403" idx="0"/>
                <a:endCxn id="388" idx="3"/>
              </p:cNvCxnSpPr>
              <p:nvPr/>
            </p:nvCxnSpPr>
            <p:spPr>
              <a:xfrm flipH="1" flipV="1">
                <a:off x="7190292" y="3389950"/>
                <a:ext cx="364490" cy="16266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Connecteur droit 375"/>
              <p:cNvCxnSpPr>
                <a:stCxn id="403" idx="1"/>
                <a:endCxn id="387" idx="4"/>
              </p:cNvCxnSpPr>
              <p:nvPr/>
            </p:nvCxnSpPr>
            <p:spPr>
              <a:xfrm flipH="1" flipV="1">
                <a:off x="6389960" y="3367908"/>
                <a:ext cx="11715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Connecteur droit 376"/>
              <p:cNvCxnSpPr>
                <a:stCxn id="403" idx="7"/>
                <a:endCxn id="386" idx="4"/>
              </p:cNvCxnSpPr>
              <p:nvPr/>
            </p:nvCxnSpPr>
            <p:spPr>
              <a:xfrm flipH="1" flipV="1">
                <a:off x="5582932" y="3367908"/>
                <a:ext cx="1978546" cy="16266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Connecteur droit 377"/>
              <p:cNvCxnSpPr>
                <a:stCxn id="402" idx="5"/>
                <a:endCxn id="387" idx="5"/>
              </p:cNvCxnSpPr>
              <p:nvPr/>
            </p:nvCxnSpPr>
            <p:spPr>
              <a:xfrm flipH="1" flipV="1">
                <a:off x="6383264" y="3345866"/>
                <a:ext cx="403514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Connecteur droit 378"/>
              <p:cNvCxnSpPr>
                <a:stCxn id="402" idx="5"/>
                <a:endCxn id="386" idx="5"/>
              </p:cNvCxnSpPr>
              <p:nvPr/>
            </p:nvCxnSpPr>
            <p:spPr>
              <a:xfrm flipH="1" flipV="1">
                <a:off x="5576236" y="3345866"/>
                <a:ext cx="1210542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Connecteur droit 379"/>
              <p:cNvCxnSpPr>
                <a:stCxn id="401" idx="6"/>
                <a:endCxn id="386" idx="6"/>
              </p:cNvCxnSpPr>
              <p:nvPr/>
            </p:nvCxnSpPr>
            <p:spPr>
              <a:xfrm flipH="1" flipV="1">
                <a:off x="5560072" y="3336736"/>
                <a:ext cx="403514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Connecteur droit 380"/>
              <p:cNvCxnSpPr>
                <a:stCxn id="386" idx="7"/>
                <a:endCxn id="408" idx="2"/>
              </p:cNvCxnSpPr>
              <p:nvPr/>
            </p:nvCxnSpPr>
            <p:spPr>
              <a:xfrm flipV="1">
                <a:off x="5543908" y="1750389"/>
                <a:ext cx="823192" cy="1595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Connecteur droit 381"/>
              <p:cNvCxnSpPr>
                <a:stCxn id="387" idx="4"/>
                <a:endCxn id="408" idx="7"/>
              </p:cNvCxnSpPr>
              <p:nvPr/>
            </p:nvCxnSpPr>
            <p:spPr>
              <a:xfrm flipH="1" flipV="1">
                <a:off x="6350936" y="1697175"/>
                <a:ext cx="39024" cy="167073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Connecteur droit 382"/>
              <p:cNvCxnSpPr>
                <a:stCxn id="388" idx="4"/>
                <a:endCxn id="408" idx="3"/>
              </p:cNvCxnSpPr>
              <p:nvPr/>
            </p:nvCxnSpPr>
            <p:spPr>
              <a:xfrm flipH="1" flipV="1">
                <a:off x="6383264" y="1741259"/>
                <a:ext cx="813724" cy="1626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4" name="Groupe 383"/>
              <p:cNvGrpSpPr/>
              <p:nvPr/>
            </p:nvGrpSpPr>
            <p:grpSpPr>
              <a:xfrm>
                <a:off x="6201730" y="1545318"/>
                <a:ext cx="330740" cy="347798"/>
                <a:chOff x="6144256" y="1545318"/>
                <a:chExt cx="330740" cy="347798"/>
              </a:xfrm>
            </p:grpSpPr>
            <p:sp>
              <p:nvSpPr>
                <p:cNvPr id="408" name="Ellipse 407"/>
                <p:cNvSpPr/>
                <p:nvPr/>
              </p:nvSpPr>
              <p:spPr>
                <a:xfrm rot="16200000">
                  <a:off x="6278454" y="1696357"/>
                  <a:ext cx="62344" cy="4572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09" name="Ellipse 408"/>
                <p:cNvSpPr/>
                <p:nvPr/>
              </p:nvSpPr>
              <p:spPr>
                <a:xfrm rot="16200000">
                  <a:off x="6135727" y="1553847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</p:grpSp>
          <p:grpSp>
            <p:nvGrpSpPr>
              <p:cNvPr id="385" name="Groupe 384"/>
              <p:cNvGrpSpPr/>
              <p:nvPr/>
            </p:nvGrpSpPr>
            <p:grpSpPr>
              <a:xfrm>
                <a:off x="4991188" y="4842701"/>
                <a:ext cx="2751824" cy="347798"/>
                <a:chOff x="4991188" y="4842701"/>
                <a:chExt cx="2751824" cy="347798"/>
              </a:xfrm>
            </p:grpSpPr>
            <p:sp>
              <p:nvSpPr>
                <p:cNvPr id="400" name="Ellipse 399"/>
                <p:cNvSpPr/>
                <p:nvPr/>
              </p:nvSpPr>
              <p:spPr>
                <a:xfrm rot="16200000">
                  <a:off x="5125386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01" name="Ellipse 400"/>
                <p:cNvSpPr/>
                <p:nvPr/>
              </p:nvSpPr>
              <p:spPr>
                <a:xfrm rot="16200000">
                  <a:off x="5932414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02" name="Ellipse 401"/>
                <p:cNvSpPr/>
                <p:nvPr/>
              </p:nvSpPr>
              <p:spPr>
                <a:xfrm rot="16200000">
                  <a:off x="6739442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03" name="Ellipse 402"/>
                <p:cNvSpPr/>
                <p:nvPr/>
              </p:nvSpPr>
              <p:spPr>
                <a:xfrm rot="16200000">
                  <a:off x="7546470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04" name="Ellipse 403"/>
                <p:cNvSpPr/>
                <p:nvPr/>
              </p:nvSpPr>
              <p:spPr>
                <a:xfrm rot="16200000">
                  <a:off x="4982659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05" name="Ellipse 404"/>
                <p:cNvSpPr/>
                <p:nvPr/>
              </p:nvSpPr>
              <p:spPr>
                <a:xfrm rot="16200000">
                  <a:off x="5789687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06" name="Ellipse 405"/>
                <p:cNvSpPr/>
                <p:nvPr/>
              </p:nvSpPr>
              <p:spPr>
                <a:xfrm rot="16200000">
                  <a:off x="6596715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07" name="Ellipse 406"/>
                <p:cNvSpPr/>
                <p:nvPr/>
              </p:nvSpPr>
              <p:spPr>
                <a:xfrm rot="16200000">
                  <a:off x="7403743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</p:grpSp>
          <p:sp>
            <p:nvSpPr>
              <p:cNvPr id="386" name="Ellipse 385"/>
              <p:cNvSpPr/>
              <p:nvPr/>
            </p:nvSpPr>
            <p:spPr>
              <a:xfrm rot="16200000">
                <a:off x="5528900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87" name="Ellipse 386"/>
              <p:cNvSpPr/>
              <p:nvPr/>
            </p:nvSpPr>
            <p:spPr>
              <a:xfrm rot="16200000">
                <a:off x="6335928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88" name="Ellipse 387"/>
              <p:cNvSpPr/>
              <p:nvPr/>
            </p:nvSpPr>
            <p:spPr>
              <a:xfrm rot="16200000">
                <a:off x="7142956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9" name="ZoneTexte 388"/>
                  <p:cNvSpPr txBox="1"/>
                  <p:nvPr/>
                </p:nvSpPr>
                <p:spPr>
                  <a:xfrm>
                    <a:off x="4750338" y="5208108"/>
                    <a:ext cx="130746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89" name="ZoneTexte 3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338" y="5208108"/>
                    <a:ext cx="1307467" cy="4533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0" name="ZoneTexte 389"/>
                  <p:cNvSpPr txBox="1"/>
                  <p:nvPr/>
                </p:nvSpPr>
                <p:spPr>
                  <a:xfrm>
                    <a:off x="5577438" y="5208112"/>
                    <a:ext cx="131275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90" name="ZoneTexte 3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7438" y="5208112"/>
                    <a:ext cx="1312756" cy="4533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1" name="ZoneTexte 390"/>
                  <p:cNvSpPr txBox="1"/>
                  <p:nvPr/>
                </p:nvSpPr>
                <p:spPr>
                  <a:xfrm>
                    <a:off x="6404811" y="5208112"/>
                    <a:ext cx="131275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91" name="ZoneTexte 3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4811" y="5208112"/>
                    <a:ext cx="1312756" cy="4533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2" name="ZoneTexte 391"/>
                  <p:cNvSpPr txBox="1"/>
                  <p:nvPr/>
                </p:nvSpPr>
                <p:spPr>
                  <a:xfrm>
                    <a:off x="7232180" y="5208110"/>
                    <a:ext cx="131275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92" name="ZoneTexte 3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2180" y="5208110"/>
                    <a:ext cx="1312756" cy="4533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3" name="ZoneTexte 392"/>
                  <p:cNvSpPr txBox="1"/>
                  <p:nvPr/>
                </p:nvSpPr>
                <p:spPr>
                  <a:xfrm>
                    <a:off x="5522591" y="2921696"/>
                    <a:ext cx="1309229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93" name="ZoneTexte 3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2591" y="2921696"/>
                    <a:ext cx="1309229" cy="4533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4" name="ZoneTexte 393"/>
                  <p:cNvSpPr txBox="1"/>
                  <p:nvPr/>
                </p:nvSpPr>
                <p:spPr>
                  <a:xfrm>
                    <a:off x="6255039" y="2921696"/>
                    <a:ext cx="131451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94" name="ZoneTexte 3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5039" y="2921696"/>
                    <a:ext cx="1314517" cy="45332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5" name="ZoneTexte 394"/>
                  <p:cNvSpPr txBox="1"/>
                  <p:nvPr/>
                </p:nvSpPr>
                <p:spPr>
                  <a:xfrm>
                    <a:off x="6937788" y="2921696"/>
                    <a:ext cx="131451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95" name="ZoneTexte 3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7788" y="2921696"/>
                    <a:ext cx="1314517" cy="45332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6" name="Ellipse 395"/>
              <p:cNvSpPr/>
              <p:nvPr/>
            </p:nvSpPr>
            <p:spPr>
              <a:xfrm rot="16200000">
                <a:off x="5386173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97" name="Ellipse 396"/>
              <p:cNvSpPr/>
              <p:nvPr/>
            </p:nvSpPr>
            <p:spPr>
              <a:xfrm rot="16200000">
                <a:off x="6193201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398" name="Ellipse 397"/>
              <p:cNvSpPr/>
              <p:nvPr/>
            </p:nvSpPr>
            <p:spPr>
              <a:xfrm rot="16200000">
                <a:off x="7000229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9" name="ZoneTexte 398"/>
                  <p:cNvSpPr txBox="1"/>
                  <p:nvPr/>
                </p:nvSpPr>
                <p:spPr>
                  <a:xfrm>
                    <a:off x="6371863" y="1315054"/>
                    <a:ext cx="1205593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399" name="ZoneTexte 3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1863" y="1315054"/>
                    <a:ext cx="1205593" cy="45332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28" name="Groupe 427"/>
          <p:cNvGrpSpPr/>
          <p:nvPr/>
        </p:nvGrpSpPr>
        <p:grpSpPr>
          <a:xfrm>
            <a:off x="856034" y="3823160"/>
            <a:ext cx="3554834" cy="2404274"/>
            <a:chOff x="2118604" y="1315054"/>
            <a:chExt cx="6426332" cy="4346383"/>
          </a:xfrm>
        </p:grpSpPr>
        <p:grpSp>
          <p:nvGrpSpPr>
            <p:cNvPr id="429" name="Groupe 428"/>
            <p:cNvGrpSpPr/>
            <p:nvPr/>
          </p:nvGrpSpPr>
          <p:grpSpPr>
            <a:xfrm>
              <a:off x="2118604" y="3336736"/>
              <a:ext cx="5071688" cy="2238249"/>
              <a:chOff x="2118604" y="3336736"/>
              <a:chExt cx="5071688" cy="2238249"/>
            </a:xfrm>
          </p:grpSpPr>
          <p:sp>
            <p:nvSpPr>
              <p:cNvPr id="472" name="Ellipse 471"/>
              <p:cNvSpPr/>
              <p:nvPr/>
            </p:nvSpPr>
            <p:spPr>
              <a:xfrm rot="16200000">
                <a:off x="2685704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73" name="Ellipse 472"/>
              <p:cNvSpPr/>
              <p:nvPr/>
            </p:nvSpPr>
            <p:spPr>
              <a:xfrm rot="16200000">
                <a:off x="3492732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74" name="Ellipse 473"/>
              <p:cNvSpPr/>
              <p:nvPr/>
            </p:nvSpPr>
            <p:spPr>
              <a:xfrm rot="16200000">
                <a:off x="4299760" y="4851013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cxnSp>
            <p:nvCxnSpPr>
              <p:cNvPr id="475" name="Connecteur droit 474"/>
              <p:cNvCxnSpPr>
                <a:stCxn id="472" idx="0"/>
                <a:endCxn id="448" idx="1"/>
              </p:cNvCxnSpPr>
              <p:nvPr/>
            </p:nvCxnSpPr>
            <p:spPr>
              <a:xfrm flipV="1">
                <a:off x="2694016" y="3389950"/>
                <a:ext cx="2849892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6" name="Connecteur droit 475"/>
              <p:cNvCxnSpPr>
                <a:stCxn id="472" idx="4"/>
                <a:endCxn id="449" idx="1"/>
              </p:cNvCxnSpPr>
              <p:nvPr/>
            </p:nvCxnSpPr>
            <p:spPr>
              <a:xfrm flipV="1">
                <a:off x="2739736" y="3389950"/>
                <a:ext cx="3611200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7" name="Connecteur droit 476"/>
              <p:cNvCxnSpPr>
                <a:stCxn id="472" idx="7"/>
                <a:endCxn id="450" idx="5"/>
              </p:cNvCxnSpPr>
              <p:nvPr/>
            </p:nvCxnSpPr>
            <p:spPr>
              <a:xfrm flipV="1">
                <a:off x="2700712" y="3345866"/>
                <a:ext cx="4489580" cy="150596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8" name="Connecteur droit 477"/>
              <p:cNvCxnSpPr>
                <a:stCxn id="473" idx="1"/>
                <a:endCxn id="448" idx="2"/>
              </p:cNvCxnSpPr>
              <p:nvPr/>
            </p:nvCxnSpPr>
            <p:spPr>
              <a:xfrm flipV="1">
                <a:off x="3507740" y="3399080"/>
                <a:ext cx="2052332" cy="149683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9" name="Connecteur droit 478"/>
              <p:cNvCxnSpPr>
                <a:stCxn id="473" idx="6"/>
                <a:endCxn id="449" idx="2"/>
              </p:cNvCxnSpPr>
              <p:nvPr/>
            </p:nvCxnSpPr>
            <p:spPr>
              <a:xfrm flipV="1">
                <a:off x="3523904" y="3399080"/>
                <a:ext cx="2843196" cy="144362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0" name="Connecteur droit 479"/>
              <p:cNvCxnSpPr>
                <a:stCxn id="473" idx="3"/>
                <a:endCxn id="450" idx="1"/>
              </p:cNvCxnSpPr>
              <p:nvPr/>
            </p:nvCxnSpPr>
            <p:spPr>
              <a:xfrm flipV="1">
                <a:off x="3540068" y="3389950"/>
                <a:ext cx="3617896" cy="150596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1" name="Connecteur droit 480"/>
              <p:cNvCxnSpPr>
                <a:stCxn id="474" idx="4"/>
                <a:endCxn id="448" idx="3"/>
              </p:cNvCxnSpPr>
              <p:nvPr/>
            </p:nvCxnSpPr>
            <p:spPr>
              <a:xfrm flipV="1">
                <a:off x="4353792" y="3389950"/>
                <a:ext cx="1222444" cy="1483923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2" name="Connecteur droit 481"/>
              <p:cNvCxnSpPr>
                <a:stCxn id="474" idx="3"/>
                <a:endCxn id="459" idx="1"/>
              </p:cNvCxnSpPr>
              <p:nvPr/>
            </p:nvCxnSpPr>
            <p:spPr>
              <a:xfrm flipV="1">
                <a:off x="4347096" y="3490873"/>
                <a:ext cx="1903070" cy="1405042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3" name="Connecteur droit 482"/>
              <p:cNvCxnSpPr>
                <a:stCxn id="474" idx="4"/>
                <a:endCxn id="450" idx="6"/>
              </p:cNvCxnSpPr>
              <p:nvPr/>
            </p:nvCxnSpPr>
            <p:spPr>
              <a:xfrm flipV="1">
                <a:off x="4353792" y="3336736"/>
                <a:ext cx="2820336" cy="1537137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4" name="ZoneTexte 483"/>
                  <p:cNvSpPr txBox="1"/>
                  <p:nvPr/>
                </p:nvSpPr>
                <p:spPr>
                  <a:xfrm>
                    <a:off x="2118604" y="5121661"/>
                    <a:ext cx="1309228" cy="45332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84" name="ZoneTexte 4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8604" y="5121661"/>
                    <a:ext cx="1309228" cy="45332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5" name="ZoneTexte 484"/>
                  <p:cNvSpPr txBox="1"/>
                  <p:nvPr/>
                </p:nvSpPr>
                <p:spPr>
                  <a:xfrm>
                    <a:off x="2953406" y="5121660"/>
                    <a:ext cx="131451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85" name="ZoneTexte 4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3406" y="5121660"/>
                    <a:ext cx="1314517" cy="45332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6" name="ZoneTexte 485"/>
                  <p:cNvSpPr txBox="1"/>
                  <p:nvPr/>
                </p:nvSpPr>
                <p:spPr>
                  <a:xfrm>
                    <a:off x="3800866" y="5121660"/>
                    <a:ext cx="131451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86" name="ZoneTexte 4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0866" y="5121660"/>
                    <a:ext cx="1314517" cy="45332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7" name="Ellipse 486"/>
              <p:cNvSpPr/>
              <p:nvPr/>
            </p:nvSpPr>
            <p:spPr>
              <a:xfrm rot="16200000">
                <a:off x="2542977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88" name="Ellipse 487"/>
              <p:cNvSpPr/>
              <p:nvPr/>
            </p:nvSpPr>
            <p:spPr>
              <a:xfrm rot="16200000">
                <a:off x="3350005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89" name="Ellipse 488"/>
              <p:cNvSpPr/>
              <p:nvPr/>
            </p:nvSpPr>
            <p:spPr>
              <a:xfrm rot="16200000">
                <a:off x="4157033" y="4708503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</p:grpSp>
        <p:grpSp>
          <p:nvGrpSpPr>
            <p:cNvPr id="430" name="Groupe 429"/>
            <p:cNvGrpSpPr/>
            <p:nvPr/>
          </p:nvGrpSpPr>
          <p:grpSpPr>
            <a:xfrm>
              <a:off x="4750338" y="1315054"/>
              <a:ext cx="3794598" cy="4346383"/>
              <a:chOff x="4750338" y="1315054"/>
              <a:chExt cx="3794598" cy="4346383"/>
            </a:xfrm>
          </p:grpSpPr>
          <p:cxnSp>
            <p:nvCxnSpPr>
              <p:cNvPr id="431" name="Connecteur droit 430"/>
              <p:cNvCxnSpPr>
                <a:stCxn id="462" idx="6"/>
                <a:endCxn id="448" idx="3"/>
              </p:cNvCxnSpPr>
              <p:nvPr/>
            </p:nvCxnSpPr>
            <p:spPr>
              <a:xfrm flipV="1">
                <a:off x="5156558" y="3389950"/>
                <a:ext cx="419678" cy="15954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Connecteur droit 431"/>
              <p:cNvCxnSpPr>
                <a:stCxn id="462" idx="4"/>
                <a:endCxn id="449" idx="5"/>
              </p:cNvCxnSpPr>
              <p:nvPr/>
            </p:nvCxnSpPr>
            <p:spPr>
              <a:xfrm flipV="1">
                <a:off x="5179418" y="3345866"/>
                <a:ext cx="1203846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Connecteur droit 432"/>
              <p:cNvCxnSpPr>
                <a:stCxn id="462" idx="7"/>
                <a:endCxn id="450" idx="5"/>
              </p:cNvCxnSpPr>
              <p:nvPr/>
            </p:nvCxnSpPr>
            <p:spPr>
              <a:xfrm flipV="1">
                <a:off x="5140394" y="3345866"/>
                <a:ext cx="2049898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Connecteur droit 433"/>
              <p:cNvCxnSpPr>
                <a:stCxn id="463" idx="4"/>
                <a:endCxn id="449" idx="5"/>
              </p:cNvCxnSpPr>
              <p:nvPr/>
            </p:nvCxnSpPr>
            <p:spPr>
              <a:xfrm flipV="1">
                <a:off x="5986446" y="3345866"/>
                <a:ext cx="3968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Connecteur droit 434"/>
              <p:cNvCxnSpPr>
                <a:stCxn id="463" idx="1"/>
                <a:endCxn id="450" idx="4"/>
              </p:cNvCxnSpPr>
              <p:nvPr/>
            </p:nvCxnSpPr>
            <p:spPr>
              <a:xfrm flipV="1">
                <a:off x="5947422" y="3367908"/>
                <a:ext cx="1249566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Connecteur droit 435"/>
              <p:cNvCxnSpPr>
                <a:stCxn id="464" idx="4"/>
                <a:endCxn id="450" idx="5"/>
              </p:cNvCxnSpPr>
              <p:nvPr/>
            </p:nvCxnSpPr>
            <p:spPr>
              <a:xfrm flipV="1">
                <a:off x="6793474" y="3345866"/>
                <a:ext cx="3968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Connecteur droit 436"/>
              <p:cNvCxnSpPr>
                <a:stCxn id="465" idx="0"/>
                <a:endCxn id="450" idx="3"/>
              </p:cNvCxnSpPr>
              <p:nvPr/>
            </p:nvCxnSpPr>
            <p:spPr>
              <a:xfrm flipH="1" flipV="1">
                <a:off x="7190292" y="3389950"/>
                <a:ext cx="364490" cy="16266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Connecteur droit 437"/>
              <p:cNvCxnSpPr>
                <a:stCxn id="465" idx="1"/>
                <a:endCxn id="449" idx="4"/>
              </p:cNvCxnSpPr>
              <p:nvPr/>
            </p:nvCxnSpPr>
            <p:spPr>
              <a:xfrm flipH="1" flipV="1">
                <a:off x="6389960" y="3367908"/>
                <a:ext cx="1171518" cy="16707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Connecteur droit 438"/>
              <p:cNvCxnSpPr>
                <a:stCxn id="465" idx="7"/>
                <a:endCxn id="448" idx="4"/>
              </p:cNvCxnSpPr>
              <p:nvPr/>
            </p:nvCxnSpPr>
            <p:spPr>
              <a:xfrm flipH="1" flipV="1">
                <a:off x="5582932" y="3367908"/>
                <a:ext cx="1978546" cy="16266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Connecteur droit 439"/>
              <p:cNvCxnSpPr>
                <a:stCxn id="464" idx="5"/>
                <a:endCxn id="449" idx="5"/>
              </p:cNvCxnSpPr>
              <p:nvPr/>
            </p:nvCxnSpPr>
            <p:spPr>
              <a:xfrm flipH="1" flipV="1">
                <a:off x="6383264" y="3345866"/>
                <a:ext cx="403514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Connecteur droit 440"/>
              <p:cNvCxnSpPr>
                <a:stCxn id="464" idx="5"/>
                <a:endCxn id="448" idx="5"/>
              </p:cNvCxnSpPr>
              <p:nvPr/>
            </p:nvCxnSpPr>
            <p:spPr>
              <a:xfrm flipH="1" flipV="1">
                <a:off x="5576236" y="3345866"/>
                <a:ext cx="1210542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Connecteur droit 441"/>
              <p:cNvCxnSpPr>
                <a:stCxn id="463" idx="6"/>
                <a:endCxn id="448" idx="6"/>
              </p:cNvCxnSpPr>
              <p:nvPr/>
            </p:nvCxnSpPr>
            <p:spPr>
              <a:xfrm flipH="1" flipV="1">
                <a:off x="5560072" y="3336736"/>
                <a:ext cx="403514" cy="164869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Connecteur droit 442"/>
              <p:cNvCxnSpPr>
                <a:stCxn id="448" idx="7"/>
                <a:endCxn id="470" idx="2"/>
              </p:cNvCxnSpPr>
              <p:nvPr/>
            </p:nvCxnSpPr>
            <p:spPr>
              <a:xfrm flipV="1">
                <a:off x="5543908" y="1750389"/>
                <a:ext cx="823192" cy="159547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Connecteur droit 443"/>
              <p:cNvCxnSpPr>
                <a:stCxn id="449" idx="4"/>
                <a:endCxn id="470" idx="7"/>
              </p:cNvCxnSpPr>
              <p:nvPr/>
            </p:nvCxnSpPr>
            <p:spPr>
              <a:xfrm flipH="1" flipV="1">
                <a:off x="6350936" y="1697175"/>
                <a:ext cx="39024" cy="167073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Connecteur droit 444"/>
              <p:cNvCxnSpPr>
                <a:stCxn id="450" idx="4"/>
                <a:endCxn id="470" idx="3"/>
              </p:cNvCxnSpPr>
              <p:nvPr/>
            </p:nvCxnSpPr>
            <p:spPr>
              <a:xfrm flipH="1" flipV="1">
                <a:off x="6383264" y="1741259"/>
                <a:ext cx="813724" cy="16266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6" name="Groupe 445"/>
              <p:cNvGrpSpPr/>
              <p:nvPr/>
            </p:nvGrpSpPr>
            <p:grpSpPr>
              <a:xfrm>
                <a:off x="6201730" y="1545318"/>
                <a:ext cx="330740" cy="347798"/>
                <a:chOff x="6144256" y="1545318"/>
                <a:chExt cx="330740" cy="347798"/>
              </a:xfrm>
            </p:grpSpPr>
            <p:sp>
              <p:nvSpPr>
                <p:cNvPr id="470" name="Ellipse 469"/>
                <p:cNvSpPr/>
                <p:nvPr/>
              </p:nvSpPr>
              <p:spPr>
                <a:xfrm rot="16200000">
                  <a:off x="6278454" y="1696357"/>
                  <a:ext cx="62344" cy="4572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71" name="Ellipse 470"/>
                <p:cNvSpPr/>
                <p:nvPr/>
              </p:nvSpPr>
              <p:spPr>
                <a:xfrm rot="16200000">
                  <a:off x="6135727" y="1553847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</p:grpSp>
          <p:grpSp>
            <p:nvGrpSpPr>
              <p:cNvPr id="447" name="Groupe 446"/>
              <p:cNvGrpSpPr/>
              <p:nvPr/>
            </p:nvGrpSpPr>
            <p:grpSpPr>
              <a:xfrm>
                <a:off x="4991188" y="4842701"/>
                <a:ext cx="2751824" cy="347798"/>
                <a:chOff x="4991188" y="4842701"/>
                <a:chExt cx="2751824" cy="347798"/>
              </a:xfrm>
            </p:grpSpPr>
            <p:sp>
              <p:nvSpPr>
                <p:cNvPr id="462" name="Ellipse 461"/>
                <p:cNvSpPr/>
                <p:nvPr/>
              </p:nvSpPr>
              <p:spPr>
                <a:xfrm rot="16200000">
                  <a:off x="5125386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63" name="Ellipse 462"/>
                <p:cNvSpPr/>
                <p:nvPr/>
              </p:nvSpPr>
              <p:spPr>
                <a:xfrm rot="16200000">
                  <a:off x="5932414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64" name="Ellipse 463"/>
                <p:cNvSpPr/>
                <p:nvPr/>
              </p:nvSpPr>
              <p:spPr>
                <a:xfrm rot="16200000">
                  <a:off x="6739442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65" name="Ellipse 464"/>
                <p:cNvSpPr/>
                <p:nvPr/>
              </p:nvSpPr>
              <p:spPr>
                <a:xfrm rot="16200000">
                  <a:off x="7546470" y="4993740"/>
                  <a:ext cx="62344" cy="4572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66" name="Ellipse 465"/>
                <p:cNvSpPr/>
                <p:nvPr/>
              </p:nvSpPr>
              <p:spPr>
                <a:xfrm rot="16200000">
                  <a:off x="4982659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67" name="Ellipse 466"/>
                <p:cNvSpPr/>
                <p:nvPr/>
              </p:nvSpPr>
              <p:spPr>
                <a:xfrm rot="16200000">
                  <a:off x="5789687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68" name="Ellipse 467"/>
                <p:cNvSpPr/>
                <p:nvPr/>
              </p:nvSpPr>
              <p:spPr>
                <a:xfrm rot="16200000">
                  <a:off x="6596715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  <p:sp>
              <p:nvSpPr>
                <p:cNvPr id="469" name="Ellipse 468"/>
                <p:cNvSpPr/>
                <p:nvPr/>
              </p:nvSpPr>
              <p:spPr>
                <a:xfrm rot="16200000">
                  <a:off x="7403743" y="4851230"/>
                  <a:ext cx="347798" cy="330740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 anchorCtr="0"/>
                <a:lstStyle/>
                <a:p>
                  <a:pPr algn="ctr"/>
                  <a:endParaRPr lang="fr-FR" sz="1050"/>
                </a:p>
              </p:txBody>
            </p:sp>
          </p:grpSp>
          <p:sp>
            <p:nvSpPr>
              <p:cNvPr id="448" name="Ellipse 447"/>
              <p:cNvSpPr/>
              <p:nvPr/>
            </p:nvSpPr>
            <p:spPr>
              <a:xfrm rot="16200000">
                <a:off x="5528900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49" name="Ellipse 448"/>
              <p:cNvSpPr/>
              <p:nvPr/>
            </p:nvSpPr>
            <p:spPr>
              <a:xfrm rot="16200000">
                <a:off x="6335928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50" name="Ellipse 449"/>
              <p:cNvSpPr/>
              <p:nvPr/>
            </p:nvSpPr>
            <p:spPr>
              <a:xfrm rot="16200000">
                <a:off x="7142956" y="3345048"/>
                <a:ext cx="62344" cy="457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1" name="ZoneTexte 450"/>
                  <p:cNvSpPr txBox="1"/>
                  <p:nvPr/>
                </p:nvSpPr>
                <p:spPr>
                  <a:xfrm>
                    <a:off x="4750338" y="5208108"/>
                    <a:ext cx="130746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51" name="ZoneTexte 4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338" y="5208108"/>
                    <a:ext cx="1307467" cy="45332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2" name="ZoneTexte 451"/>
                  <p:cNvSpPr txBox="1"/>
                  <p:nvPr/>
                </p:nvSpPr>
                <p:spPr>
                  <a:xfrm>
                    <a:off x="5577438" y="5208112"/>
                    <a:ext cx="131275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52" name="ZoneTexte 4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7438" y="5208112"/>
                    <a:ext cx="1312756" cy="45332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3" name="ZoneTexte 452"/>
                  <p:cNvSpPr txBox="1"/>
                  <p:nvPr/>
                </p:nvSpPr>
                <p:spPr>
                  <a:xfrm>
                    <a:off x="6404811" y="5208112"/>
                    <a:ext cx="131275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53" name="ZoneTexte 4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4811" y="5208112"/>
                    <a:ext cx="1312756" cy="453325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4" name="ZoneTexte 453"/>
                  <p:cNvSpPr txBox="1"/>
                  <p:nvPr/>
                </p:nvSpPr>
                <p:spPr>
                  <a:xfrm>
                    <a:off x="7232180" y="5208110"/>
                    <a:ext cx="1312756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54" name="ZoneTexte 4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2180" y="5208110"/>
                    <a:ext cx="1312756" cy="45332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5" name="ZoneTexte 454"/>
                  <p:cNvSpPr txBox="1"/>
                  <p:nvPr/>
                </p:nvSpPr>
                <p:spPr>
                  <a:xfrm>
                    <a:off x="5522591" y="2921696"/>
                    <a:ext cx="1309229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55" name="ZoneTexte 4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2591" y="2921696"/>
                    <a:ext cx="1309229" cy="45332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6" name="ZoneTexte 455"/>
                  <p:cNvSpPr txBox="1"/>
                  <p:nvPr/>
                </p:nvSpPr>
                <p:spPr>
                  <a:xfrm>
                    <a:off x="6255039" y="2921696"/>
                    <a:ext cx="131451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56" name="ZoneTexte 4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5039" y="2921696"/>
                    <a:ext cx="1314517" cy="45332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7" name="ZoneTexte 456"/>
                  <p:cNvSpPr txBox="1"/>
                  <p:nvPr/>
                </p:nvSpPr>
                <p:spPr>
                  <a:xfrm>
                    <a:off x="6937788" y="2921696"/>
                    <a:ext cx="1314517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57" name="ZoneTexte 4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7788" y="2921696"/>
                    <a:ext cx="1314517" cy="453325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8" name="Ellipse 457"/>
              <p:cNvSpPr/>
              <p:nvPr/>
            </p:nvSpPr>
            <p:spPr>
              <a:xfrm rot="16200000">
                <a:off x="5386173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59" name="Ellipse 458"/>
              <p:cNvSpPr/>
              <p:nvPr/>
            </p:nvSpPr>
            <p:spPr>
              <a:xfrm rot="16200000">
                <a:off x="6193201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p:sp>
            <p:nvSpPr>
              <p:cNvPr id="460" name="Ellipse 459"/>
              <p:cNvSpPr/>
              <p:nvPr/>
            </p:nvSpPr>
            <p:spPr>
              <a:xfrm rot="16200000">
                <a:off x="7000229" y="3202538"/>
                <a:ext cx="347798" cy="330740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endParaRPr lang="fr-FR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1" name="ZoneTexte 460"/>
                  <p:cNvSpPr txBox="1"/>
                  <p:nvPr/>
                </p:nvSpPr>
                <p:spPr>
                  <a:xfrm>
                    <a:off x="6371863" y="1315054"/>
                    <a:ext cx="1205593" cy="45332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oMath>
                      </m:oMathPara>
                    </a14:m>
                    <a:endParaRPr lang="fr-FR" sz="900" dirty="0"/>
                  </a:p>
                </p:txBody>
              </p:sp>
            </mc:Choice>
            <mc:Fallback xmlns="">
              <p:sp>
                <p:nvSpPr>
                  <p:cNvPr id="461" name="ZoneTexte 4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1863" y="1315054"/>
                    <a:ext cx="1205593" cy="453325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046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 (Long Short Term Memory)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Recurrent network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Complex structure including</a:t>
            </a:r>
          </a:p>
          <a:p>
            <a:pPr lvl="1"/>
            <a:r>
              <a:rPr lang="en-US" dirty="0"/>
              <a:t>« </a:t>
            </a:r>
            <a:r>
              <a:rPr lang="en-US" i="1" dirty="0"/>
              <a:t>forget gate </a:t>
            </a:r>
            <a:r>
              <a:rPr lang="en-US" dirty="0"/>
              <a:t>» which define</a:t>
            </a:r>
            <a:br>
              <a:rPr lang="en-US" dirty="0"/>
            </a:br>
            <a:r>
              <a:rPr lang="en-US" dirty="0"/>
              <a:t>how much recurrent information</a:t>
            </a:r>
            <a:br>
              <a:rPr lang="en-US" dirty="0"/>
            </a:br>
            <a:r>
              <a:rPr lang="en-US" dirty="0"/>
              <a:t>(from past frame) should be</a:t>
            </a:r>
            <a:br>
              <a:rPr lang="en-US" dirty="0"/>
            </a:br>
            <a:r>
              <a:rPr lang="en-US" dirty="0"/>
              <a:t>kept</a:t>
            </a:r>
          </a:p>
          <a:p>
            <a:pPr lvl="1"/>
            <a:r>
              <a:rPr lang="en-US" dirty="0"/>
              <a:t>« </a:t>
            </a:r>
            <a:r>
              <a:rPr lang="en-US" i="1" dirty="0"/>
              <a:t>input gate </a:t>
            </a:r>
            <a:r>
              <a:rPr lang="en-US" dirty="0"/>
              <a:t>» which define</a:t>
            </a:r>
            <a:br>
              <a:rPr lang="en-US" dirty="0"/>
            </a:br>
            <a:r>
              <a:rPr lang="en-US" dirty="0"/>
              <a:t>the new contribution</a:t>
            </a:r>
            <a:br>
              <a:rPr lang="en-US" dirty="0"/>
            </a:br>
            <a:r>
              <a:rPr lang="en-US" dirty="0"/>
              <a:t>(from current time frame)</a:t>
            </a:r>
          </a:p>
          <a:p>
            <a:pPr lvl="1"/>
            <a:r>
              <a:rPr lang="en-US" dirty="0"/>
              <a:t>« </a:t>
            </a:r>
            <a:r>
              <a:rPr lang="en-US" i="1" dirty="0"/>
              <a:t>output gate</a:t>
            </a:r>
            <a:r>
              <a:rPr lang="en-US" dirty="0"/>
              <a:t> » which define</a:t>
            </a:r>
            <a:br>
              <a:rPr lang="en-US" dirty="0"/>
            </a:br>
            <a:r>
              <a:rPr lang="en-US" dirty="0"/>
              <a:t>the output contribution </a:t>
            </a:r>
            <a:br>
              <a:rPr lang="en-US" dirty="0"/>
            </a:br>
            <a:r>
              <a:rPr lang="en-US" dirty="0"/>
              <a:t>of this cell</a:t>
            </a:r>
          </a:p>
          <a:p>
            <a:endParaRPr lang="en-US" dirty="0"/>
          </a:p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http://colah.github.io/posts/2015-08-Understanding-LSTMs/</a:t>
            </a:r>
            <a:r>
              <a:rPr lang="en-US" sz="1400" dirty="0"/>
              <a:t> for more details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185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72" y="1378325"/>
            <a:ext cx="4320000" cy="16166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72" y="3334696"/>
            <a:ext cx="4320000" cy="16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979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TDNN – Time Delay Neural Network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186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95" y="1335024"/>
            <a:ext cx="7333490" cy="50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4937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to acoustic modeling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43406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Deep neural networks</a:t>
            </a:r>
          </a:p>
          <a:p>
            <a:r>
              <a:rPr lang="en-US" dirty="0"/>
              <a:t>    Neural networks</a:t>
            </a:r>
          </a:p>
          <a:p>
            <a:r>
              <a:rPr lang="en-US" dirty="0">
                <a:solidFill>
                  <a:srgbClr val="C00000"/>
                </a:solidFill>
              </a:rPr>
              <a:t>    </a:t>
            </a:r>
            <a:r>
              <a:rPr lang="en-US" dirty="0"/>
              <a:t>Deep, recurrent &amp; convolutional networks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Application to acoustic modeling</a:t>
            </a:r>
          </a:p>
          <a:p>
            <a:r>
              <a:rPr lang="en-US" dirty="0"/>
              <a:t>    Application to language modeling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6297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30060-39D9-459B-8ABB-6654BADE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for HMM-GMM decoding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C98BB4-0CB7-4F5C-94F3-C14FA2E2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Graph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Densities (pdfs)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Frames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2B5EE7-825C-4829-9314-41232032A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64C21C-5681-40D1-901C-61B9019B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1854DF-1BF9-4F36-BE1F-4BA2F08F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51314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314" y="4582688"/>
                <a:ext cx="252549" cy="1097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808655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65996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723337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337" y="4582688"/>
                <a:ext cx="252549" cy="1097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180678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78" y="4582688"/>
                <a:ext cx="252549" cy="1097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38019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019" y="4582688"/>
                <a:ext cx="252549" cy="1097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095360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552701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10042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467383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383" y="4582688"/>
                <a:ext cx="252549" cy="1097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e 39"/>
          <p:cNvGrpSpPr/>
          <p:nvPr/>
        </p:nvGrpSpPr>
        <p:grpSpPr>
          <a:xfrm>
            <a:off x="3179404" y="1530501"/>
            <a:ext cx="2324596" cy="514107"/>
            <a:chOff x="3179404" y="2444885"/>
            <a:chExt cx="2324596" cy="514107"/>
          </a:xfrm>
        </p:grpSpPr>
        <p:cxnSp>
          <p:nvCxnSpPr>
            <p:cNvPr id="20" name="AutoShape 210"/>
            <p:cNvCxnSpPr>
              <a:cxnSpLocks noChangeShapeType="1"/>
            </p:cNvCxnSpPr>
            <p:nvPr/>
          </p:nvCxnSpPr>
          <p:spPr bwMode="auto">
            <a:xfrm rot="5400000" flipV="1">
              <a:off x="3822702" y="2353240"/>
              <a:ext cx="775" cy="932771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1" name="AutoShape 211"/>
            <p:cNvCxnSpPr>
              <a:cxnSpLocks noChangeShapeType="1"/>
            </p:cNvCxnSpPr>
            <p:nvPr/>
          </p:nvCxnSpPr>
          <p:spPr bwMode="auto">
            <a:xfrm rot="5400000" flipV="1">
              <a:off x="4877479" y="2364385"/>
              <a:ext cx="2323" cy="898869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2" name="Oval 96"/>
            <p:cNvSpPr>
              <a:spLocks noChangeArrowheads="1"/>
            </p:cNvSpPr>
            <p:nvPr/>
          </p:nvSpPr>
          <p:spPr bwMode="auto">
            <a:xfrm>
              <a:off x="5302419" y="2447208"/>
              <a:ext cx="201581" cy="41035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91"/>
            <p:cNvSpPr>
              <a:spLocks noChangeArrowheads="1"/>
            </p:cNvSpPr>
            <p:nvPr/>
          </p:nvSpPr>
          <p:spPr bwMode="auto">
            <a:xfrm>
              <a:off x="3179404" y="2468887"/>
              <a:ext cx="207995" cy="41035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94"/>
            <p:cNvSpPr>
              <a:spLocks noChangeArrowheads="1"/>
            </p:cNvSpPr>
            <p:nvPr/>
          </p:nvSpPr>
          <p:spPr bwMode="auto">
            <a:xfrm>
              <a:off x="4260612" y="2444885"/>
              <a:ext cx="201581" cy="41035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97"/>
            <p:cNvSpPr>
              <a:spLocks noChangeArrowheads="1"/>
            </p:cNvSpPr>
            <p:nvPr/>
          </p:nvSpPr>
          <p:spPr bwMode="auto">
            <a:xfrm>
              <a:off x="5302419" y="2787881"/>
              <a:ext cx="201581" cy="17111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92"/>
            <p:cNvSpPr>
              <a:spLocks noChangeArrowheads="1"/>
            </p:cNvSpPr>
            <p:nvPr/>
          </p:nvSpPr>
          <p:spPr bwMode="auto">
            <a:xfrm>
              <a:off x="3179404" y="2787881"/>
              <a:ext cx="207995" cy="17111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95"/>
            <p:cNvSpPr>
              <a:spLocks noChangeArrowheads="1"/>
            </p:cNvSpPr>
            <p:nvPr/>
          </p:nvSpPr>
          <p:spPr bwMode="auto">
            <a:xfrm>
              <a:off x="4260612" y="2787881"/>
              <a:ext cx="201581" cy="17111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8" name="Object 229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86151"/>
              </p:ext>
            </p:extLst>
          </p:nvPr>
        </p:nvGraphicFramePr>
        <p:xfrm>
          <a:off x="5070600" y="3211435"/>
          <a:ext cx="665218" cy="29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8" imgW="8262787" imgH="5524500" progId="MSGraph.Chart.8">
                  <p:embed followColorScheme="full"/>
                </p:oleObj>
              </mc:Choice>
              <mc:Fallback>
                <p:oleObj name="Graphique" r:id="rId8" imgW="8262787" imgH="5524500" progId="MSGraph.Chart.8">
                  <p:embed followColorScheme="full"/>
                  <p:pic>
                    <p:nvPicPr>
                      <p:cNvPr id="28" name="Object 22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 r="22032" b="18524"/>
                      <a:stretch>
                        <a:fillRect/>
                      </a:stretch>
                    </p:blipFill>
                    <p:spPr bwMode="auto">
                      <a:xfrm>
                        <a:off x="5070600" y="3211435"/>
                        <a:ext cx="665218" cy="290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3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3021917"/>
              </p:ext>
            </p:extLst>
          </p:nvPr>
        </p:nvGraphicFramePr>
        <p:xfrm>
          <a:off x="3061204" y="3188981"/>
          <a:ext cx="665218" cy="291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10" imgW="8262787" imgH="5548489" progId="MSGraph.Chart.8">
                  <p:embed followColorScheme="full"/>
                </p:oleObj>
              </mc:Choice>
              <mc:Fallback>
                <p:oleObj name="Graphique" r:id="rId10" imgW="8262787" imgH="5548489" progId="MSGraph.Chart.8">
                  <p:embed followColorScheme="full"/>
                  <p:pic>
                    <p:nvPicPr>
                      <p:cNvPr id="29" name="Object 23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 r="22032" b="18619"/>
                      <a:stretch>
                        <a:fillRect/>
                      </a:stretch>
                    </p:blipFill>
                    <p:spPr bwMode="auto">
                      <a:xfrm>
                        <a:off x="3061204" y="3188981"/>
                        <a:ext cx="665218" cy="291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31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750685"/>
              </p:ext>
            </p:extLst>
          </p:nvPr>
        </p:nvGraphicFramePr>
        <p:xfrm>
          <a:off x="4028793" y="3214532"/>
          <a:ext cx="665218" cy="29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12" imgW="8262787" imgH="5524500" progId="MSGraph.Chart.8">
                  <p:embed followColorScheme="full"/>
                </p:oleObj>
              </mc:Choice>
              <mc:Fallback>
                <p:oleObj name="Graphique" r:id="rId12" imgW="8262787" imgH="5524500" progId="MSGraph.Chart.8">
                  <p:embed followColorScheme="full"/>
                  <p:pic>
                    <p:nvPicPr>
                      <p:cNvPr id="30" name="Object 23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 r="22032" b="18553"/>
                      <a:stretch>
                        <a:fillRect/>
                      </a:stretch>
                    </p:blipFill>
                    <p:spPr bwMode="auto">
                      <a:xfrm>
                        <a:off x="4028793" y="3214532"/>
                        <a:ext cx="665218" cy="290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Connecteur droit avec flèche 31"/>
          <p:cNvCxnSpPr>
            <a:stCxn id="13" idx="0"/>
          </p:cNvCxnSpPr>
          <p:nvPr/>
        </p:nvCxnSpPr>
        <p:spPr>
          <a:xfrm flipH="1" flipV="1">
            <a:off x="3265996" y="3804569"/>
            <a:ext cx="1040957" cy="7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3" idx="0"/>
          </p:cNvCxnSpPr>
          <p:nvPr/>
        </p:nvCxnSpPr>
        <p:spPr>
          <a:xfrm flipV="1">
            <a:off x="4306953" y="3829346"/>
            <a:ext cx="0" cy="753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3" idx="0"/>
          </p:cNvCxnSpPr>
          <p:nvPr/>
        </p:nvCxnSpPr>
        <p:spPr>
          <a:xfrm flipV="1">
            <a:off x="4306953" y="3826249"/>
            <a:ext cx="1096256" cy="756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2839570" y="3451187"/>
                <a:ext cx="854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570" y="3451187"/>
                <a:ext cx="854145" cy="307777"/>
              </a:xfrm>
              <a:prstGeom prst="rect">
                <a:avLst/>
              </a:prstGeom>
              <a:blipFill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975126" y="3451187"/>
                <a:ext cx="6842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26" y="3451187"/>
                <a:ext cx="684225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941251" y="3451187"/>
                <a:ext cx="8541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251" y="3451187"/>
                <a:ext cx="854145" cy="307777"/>
              </a:xfrm>
              <a:prstGeom prst="rect">
                <a:avLst/>
              </a:prstGeom>
              <a:blipFill>
                <a:blip r:embed="rId1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663830" y="2181617"/>
                <a:ext cx="18800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30" y="2181617"/>
                <a:ext cx="1880066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3603012" y="2181617"/>
                <a:ext cx="15402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12" y="2181617"/>
                <a:ext cx="1540230" cy="307777"/>
              </a:xfrm>
              <a:prstGeom prst="rect">
                <a:avLst/>
              </a:prstGeom>
              <a:blipFill>
                <a:blip r:embed="rId1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5202357" y="2181617"/>
                <a:ext cx="18800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57" y="2181617"/>
                <a:ext cx="1880066" cy="307777"/>
              </a:xfrm>
              <a:prstGeom prst="rect">
                <a:avLst/>
              </a:prstGeom>
              <a:blipFill>
                <a:blip r:embed="rId1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7664404" y="1816484"/>
                <a:ext cx="132222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Decoding:</a:t>
                </a:r>
                <a:br>
                  <a:rPr lang="en-US" sz="1600" dirty="0"/>
                </a:br>
                <a:r>
                  <a:rPr lang="en-US" sz="1600" dirty="0"/>
                  <a:t>Update of </a:t>
                </a:r>
                <a:br>
                  <a:rPr lang="en-US" sz="1600" dirty="0"/>
                </a:br>
                <a:r>
                  <a:rPr lang="en-US" sz="1600" dirty="0"/>
                  <a:t>scores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(</a:t>
                </a:r>
                <a:r>
                  <a:rPr lang="en-US" sz="1600" i="1" dirty="0" err="1"/>
                  <a:t>algo</a:t>
                </a:r>
                <a:r>
                  <a:rPr lang="en-US" sz="1600" i="1" dirty="0"/>
                  <a:t>. Viterbi</a:t>
                </a:r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04" y="1816484"/>
                <a:ext cx="1322221" cy="1077218"/>
              </a:xfrm>
              <a:prstGeom prst="rect">
                <a:avLst/>
              </a:prstGeom>
              <a:blipFill>
                <a:blip r:embed="rId20"/>
                <a:stretch>
                  <a:fillRect l="-2304" t="-1695" r="-1843" b="-62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21"/>
          <a:srcRect l="12988" t="39400" r="31348" b="28716"/>
          <a:stretch/>
        </p:blipFill>
        <p:spPr>
          <a:xfrm>
            <a:off x="1859318" y="5852258"/>
            <a:ext cx="5505046" cy="533749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2CB136C8-619D-41FF-9929-BC0FFF5B6543}"/>
              </a:ext>
            </a:extLst>
          </p:cNvPr>
          <p:cNvSpPr txBox="1"/>
          <p:nvPr/>
        </p:nvSpPr>
        <p:spPr>
          <a:xfrm>
            <a:off x="6282219" y="806157"/>
            <a:ext cx="28474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HMM: Hidden Markov Model</a:t>
            </a:r>
            <a:br>
              <a:rPr lang="en-US" sz="1600" dirty="0"/>
            </a:br>
            <a:r>
              <a:rPr lang="en-US" sz="1600" dirty="0"/>
              <a:t>GMM: Gaussian Mixture Model</a:t>
            </a:r>
            <a:br>
              <a:rPr lang="en-US" sz="1600" dirty="0"/>
            </a:br>
            <a:r>
              <a:rPr lang="en-US" sz="1600" dirty="0"/>
              <a:t>             </a:t>
            </a:r>
            <a:r>
              <a:rPr lang="en-US" sz="1600" dirty="0">
                <a:sym typeface="Wingdings" panose="05000000000000000000" pitchFamily="2" charset="2"/>
              </a:rPr>
              <a:t> densities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21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OleChart spid="28" grpId="0"/>
      <p:bldOleChart spid="29" grpId="0"/>
      <p:bldOleChart spid="30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7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30060-39D9-459B-8ABB-6654BADE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DNN – with output associated to phonemes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C98BB4-0CB7-4F5C-94F3-C14FA2E2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For a DNN trained with the cross-entropy criterion, the output of the neural networks provides </a:t>
            </a:r>
            <a:r>
              <a:rPr lang="en-US" sz="1600" i="1" dirty="0"/>
              <a:t>a posteriori</a:t>
            </a:r>
            <a:r>
              <a:rPr lang="en-US" sz="1600" dirty="0"/>
              <a:t> probabilities of the classes (here, phonemes)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Output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DNN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Frames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2B5EE7-825C-4829-9314-41232032A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64C21C-5681-40D1-901C-61B9019B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1854DF-1BF9-4F36-BE1F-4BA2F08F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189</a:t>
            </a:fld>
            <a:endParaRPr lang="en-US" dirty="0"/>
          </a:p>
        </p:txBody>
      </p:sp>
      <p:cxnSp>
        <p:nvCxnSpPr>
          <p:cNvPr id="32" name="Connecteur droit avec flèche 31"/>
          <p:cNvCxnSpPr>
            <a:stCxn id="47" idx="0"/>
          </p:cNvCxnSpPr>
          <p:nvPr/>
        </p:nvCxnSpPr>
        <p:spPr>
          <a:xfrm flipH="1" flipV="1">
            <a:off x="3265997" y="2260898"/>
            <a:ext cx="320435" cy="848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33" idx="0"/>
          </p:cNvCxnSpPr>
          <p:nvPr/>
        </p:nvCxnSpPr>
        <p:spPr>
          <a:xfrm flipV="1">
            <a:off x="4306942" y="2285674"/>
            <a:ext cx="11" cy="823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46" idx="0"/>
          </p:cNvCxnSpPr>
          <p:nvPr/>
        </p:nvCxnSpPr>
        <p:spPr>
          <a:xfrm flipV="1">
            <a:off x="4979309" y="2282578"/>
            <a:ext cx="423900" cy="826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2792039" y="1975163"/>
                <a:ext cx="8944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39" y="1975163"/>
                <a:ext cx="894476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858554" y="1966507"/>
                <a:ext cx="881715" cy="325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554" y="1966507"/>
                <a:ext cx="881715" cy="325089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912308" y="1975163"/>
                <a:ext cx="9257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308" y="1975163"/>
                <a:ext cx="925766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5"/>
          <a:srcRect l="12988" t="39400" r="31348" b="28716"/>
          <a:stretch/>
        </p:blipFill>
        <p:spPr>
          <a:xfrm>
            <a:off x="1859318" y="5852258"/>
            <a:ext cx="5505046" cy="533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49543" y="3068512"/>
            <a:ext cx="1708552" cy="10708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DNN</a:t>
            </a:r>
          </a:p>
        </p:txBody>
      </p:sp>
      <p:cxnSp>
        <p:nvCxnSpPr>
          <p:cNvPr id="19" name="Connecteur droit avec flèche 18"/>
          <p:cNvCxnSpPr>
            <a:endCxn id="8" idx="2"/>
          </p:cNvCxnSpPr>
          <p:nvPr/>
        </p:nvCxnSpPr>
        <p:spPr>
          <a:xfrm flipH="1" flipV="1">
            <a:off x="4303819" y="4139375"/>
            <a:ext cx="3134" cy="531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449543" y="3064956"/>
            <a:ext cx="1698720" cy="278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Ellipse 32"/>
          <p:cNvSpPr/>
          <p:nvPr/>
        </p:nvSpPr>
        <p:spPr>
          <a:xfrm>
            <a:off x="4220006" y="3108916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Ellipse 45"/>
          <p:cNvSpPr/>
          <p:nvPr/>
        </p:nvSpPr>
        <p:spPr>
          <a:xfrm>
            <a:off x="4892373" y="3108916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Ellipse 46"/>
          <p:cNvSpPr/>
          <p:nvPr/>
        </p:nvSpPr>
        <p:spPr>
          <a:xfrm>
            <a:off x="3499496" y="3108916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Ellipse 47"/>
          <p:cNvSpPr/>
          <p:nvPr/>
        </p:nvSpPr>
        <p:spPr>
          <a:xfrm>
            <a:off x="3996606" y="3108916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Ellipse 48"/>
          <p:cNvSpPr/>
          <p:nvPr/>
        </p:nvSpPr>
        <p:spPr>
          <a:xfrm>
            <a:off x="4434008" y="3108916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3649083" y="2967193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4581031" y="2967193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351314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314" y="4582688"/>
                <a:ext cx="252549" cy="1097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808655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65996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723337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337" y="4582688"/>
                <a:ext cx="252549" cy="1097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4180678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78" y="4582688"/>
                <a:ext cx="252549" cy="10972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638019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019" y="4582688"/>
                <a:ext cx="252549" cy="10972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/>
          <p:cNvSpPr/>
          <p:nvPr/>
        </p:nvSpPr>
        <p:spPr>
          <a:xfrm>
            <a:off x="5095360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552701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010042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467383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383" y="4582688"/>
                <a:ext cx="252549" cy="10972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66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Auditory perception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Human hear sounds between 30 Hz and 20 kHz</a:t>
            </a:r>
            <a:br>
              <a:rPr lang="en-US" dirty="0"/>
            </a:br>
            <a:r>
              <a:rPr lang="en-US" dirty="0"/>
              <a:t>limits vary with age, hearing disorders, etc.</a:t>
            </a:r>
          </a:p>
          <a:p>
            <a:endParaRPr lang="en-US" dirty="0"/>
          </a:p>
          <a:p>
            <a:r>
              <a:rPr lang="en-US" dirty="0"/>
              <a:t>With age, there is a progressive loss of the ability to hear high frequencies</a:t>
            </a:r>
          </a:p>
          <a:p>
            <a:endParaRPr lang="en-US" dirty="0"/>
          </a:p>
          <a:p>
            <a:r>
              <a:rPr lang="en-US" dirty="0"/>
              <a:t>Speech sounds frequencies are mainly below 8 kHz</a:t>
            </a:r>
          </a:p>
          <a:p>
            <a:endParaRPr lang="en-US" dirty="0"/>
          </a:p>
          <a:p>
            <a:r>
              <a:rPr lang="en-US" dirty="0"/>
              <a:t>Even when considering only frequencies below 4 kHz, the speech signal is intelligible (e.g., telephone speech)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126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30060-39D9-459B-8ABB-6654BADE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Tandem approach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C98BB4-0CB7-4F5C-94F3-C14FA2E2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In the Tandem approach, the output of the neural network (i.e. phone probabilities) is used as a vector of features.</a:t>
            </a:r>
          </a:p>
          <a:p>
            <a:pPr marL="0" indent="0">
              <a:buNone/>
            </a:pPr>
            <a:r>
              <a:rPr lang="en-US" sz="1600" dirty="0"/>
              <a:t>These feature vectors are then processed by an HMM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Output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DNN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Frames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2B5EE7-825C-4829-9314-41232032A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64C21C-5681-40D1-901C-61B9019B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1854DF-1BF9-4F36-BE1F-4BA2F08F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190</a:t>
            </a:fld>
            <a:endParaRPr lang="en-US" dirty="0"/>
          </a:p>
        </p:txBody>
      </p:sp>
      <p:cxnSp>
        <p:nvCxnSpPr>
          <p:cNvPr id="32" name="Connecteur droit avec flèche 31"/>
          <p:cNvCxnSpPr>
            <a:stCxn id="47" idx="0"/>
            <a:endCxn id="37" idx="2"/>
          </p:cNvCxnSpPr>
          <p:nvPr/>
        </p:nvCxnSpPr>
        <p:spPr>
          <a:xfrm flipH="1" flipV="1">
            <a:off x="3022973" y="3277032"/>
            <a:ext cx="563459" cy="362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33" idx="0"/>
            <a:endCxn id="38" idx="2"/>
          </p:cNvCxnSpPr>
          <p:nvPr/>
        </p:nvCxnSpPr>
        <p:spPr>
          <a:xfrm flipH="1" flipV="1">
            <a:off x="4304332" y="3285688"/>
            <a:ext cx="2610" cy="354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46" idx="0"/>
            <a:endCxn id="39" idx="2"/>
          </p:cNvCxnSpPr>
          <p:nvPr/>
        </p:nvCxnSpPr>
        <p:spPr>
          <a:xfrm flipV="1">
            <a:off x="4979309" y="3277032"/>
            <a:ext cx="622027" cy="362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2575735" y="2969255"/>
                <a:ext cx="8944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35" y="2969255"/>
                <a:ext cx="894476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863474" y="2960599"/>
                <a:ext cx="881715" cy="325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474" y="2960599"/>
                <a:ext cx="881715" cy="325089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5138453" y="2969255"/>
                <a:ext cx="9257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453" y="2969255"/>
                <a:ext cx="925766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5"/>
          <a:srcRect l="12988" t="39400" r="31348" b="28716"/>
          <a:stretch/>
        </p:blipFill>
        <p:spPr>
          <a:xfrm>
            <a:off x="1859318" y="5852258"/>
            <a:ext cx="5505046" cy="533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54459" y="3578321"/>
            <a:ext cx="1708552" cy="7246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DNN</a:t>
            </a:r>
          </a:p>
        </p:txBody>
      </p:sp>
      <p:cxnSp>
        <p:nvCxnSpPr>
          <p:cNvPr id="19" name="Connecteur droit avec flèche 18"/>
          <p:cNvCxnSpPr>
            <a:stCxn id="58" idx="0"/>
            <a:endCxn id="8" idx="2"/>
          </p:cNvCxnSpPr>
          <p:nvPr/>
        </p:nvCxnSpPr>
        <p:spPr>
          <a:xfrm flipV="1">
            <a:off x="4306953" y="4302977"/>
            <a:ext cx="1782" cy="279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449543" y="3595890"/>
            <a:ext cx="1698720" cy="278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Ellipse 32"/>
          <p:cNvSpPr/>
          <p:nvPr/>
        </p:nvSpPr>
        <p:spPr>
          <a:xfrm>
            <a:off x="4220006" y="363985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Ellipse 45"/>
          <p:cNvSpPr/>
          <p:nvPr/>
        </p:nvSpPr>
        <p:spPr>
          <a:xfrm>
            <a:off x="4892373" y="363985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Ellipse 46"/>
          <p:cNvSpPr/>
          <p:nvPr/>
        </p:nvSpPr>
        <p:spPr>
          <a:xfrm>
            <a:off x="3499496" y="363985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Ellipse 47"/>
          <p:cNvSpPr/>
          <p:nvPr/>
        </p:nvSpPr>
        <p:spPr>
          <a:xfrm>
            <a:off x="3996606" y="363985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Ellipse 48"/>
          <p:cNvSpPr/>
          <p:nvPr/>
        </p:nvSpPr>
        <p:spPr>
          <a:xfrm>
            <a:off x="4434008" y="363985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3649083" y="3498127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4581031" y="3498127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351314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314" y="4582688"/>
                <a:ext cx="252549" cy="1097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808655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65996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723337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337" y="4582688"/>
                <a:ext cx="252549" cy="1097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4180678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78" y="4582688"/>
                <a:ext cx="252549" cy="10972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638019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019" y="4582688"/>
                <a:ext cx="252549" cy="10972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/>
          <p:cNvSpPr/>
          <p:nvPr/>
        </p:nvSpPr>
        <p:spPr>
          <a:xfrm>
            <a:off x="5095360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552701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010042" y="458268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467383" y="458268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383" y="4582688"/>
                <a:ext cx="252549" cy="10972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/>
          <p:cNvSpPr txBox="1"/>
          <p:nvPr/>
        </p:nvSpPr>
        <p:spPr>
          <a:xfrm>
            <a:off x="4761334" y="2879485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3486356" y="2879485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77588" y="2879485"/>
            <a:ext cx="3658728" cy="4831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6134775" y="2879485"/>
                <a:ext cx="269862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ó"/>
                </a:pPr>
                <a:r>
                  <a:rPr lang="en-US" sz="16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Used as an input vector</a:t>
                </a:r>
                <a:br>
                  <a:rPr lang="en-US" sz="16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</a:br>
                <a:r>
                  <a:rPr lang="en-US" sz="16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representing the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,</a:t>
                </a:r>
                <a:br>
                  <a:rPr lang="en-US" sz="16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</a:br>
                <a:r>
                  <a:rPr lang="en-US" sz="16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and processed by an HMM</a:t>
                </a: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775" y="2879485"/>
                <a:ext cx="2698624" cy="830997"/>
              </a:xfrm>
              <a:prstGeom prst="rect">
                <a:avLst/>
              </a:prstGeom>
              <a:blipFill>
                <a:blip r:embed="rId11"/>
                <a:stretch>
                  <a:fillRect l="-903" t="-2190" r="-226" b="-8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7400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30060-39D9-459B-8ABB-6654BADE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HMM-DNN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7C98BB4-0CB7-4F5C-94F3-C14FA2E25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The DNN replaces the GMM densities, but</a:t>
                </a:r>
              </a:p>
              <a:p>
                <a:pPr lvl="1"/>
                <a:r>
                  <a:rPr lang="en-US" sz="1400" dirty="0"/>
                  <a:t>GMM densities 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groupChr>
                      <m:groupChrPr>
                        <m:chr m:val="⇔"/>
                        <m:pos m:val="to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1400" b="0" dirty="0"/>
              </a:p>
              <a:p>
                <a:pPr lvl="1"/>
                <a:r>
                  <a:rPr lang="en-US" sz="1400" dirty="0"/>
                  <a:t>DNN, trained with cross entropy, gives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400" b="0" dirty="0"/>
              </a:p>
              <a:p>
                <a:pPr lvl="1"/>
                <a:r>
                  <a:rPr lang="en-US" sz="1400" dirty="0"/>
                  <a:t>Solution (Bayes rule)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Output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DNN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Frames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7C98BB4-0CB7-4F5C-94F3-C14FA2E25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1" t="-3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2B5EE7-825C-4829-9314-41232032A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64C21C-5681-40D1-901C-61B9019B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1854DF-1BF9-4F36-BE1F-4BA2F08F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191</a:t>
            </a:fld>
            <a:endParaRPr lang="en-US" dirty="0"/>
          </a:p>
        </p:txBody>
      </p:sp>
      <p:cxnSp>
        <p:nvCxnSpPr>
          <p:cNvPr id="32" name="Connecteur droit avec flèche 31"/>
          <p:cNvCxnSpPr>
            <a:stCxn id="47" idx="0"/>
            <a:endCxn id="37" idx="2"/>
          </p:cNvCxnSpPr>
          <p:nvPr/>
        </p:nvCxnSpPr>
        <p:spPr>
          <a:xfrm flipH="1" flipV="1">
            <a:off x="3022973" y="3473672"/>
            <a:ext cx="563459" cy="362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33" idx="0"/>
            <a:endCxn id="38" idx="2"/>
          </p:cNvCxnSpPr>
          <p:nvPr/>
        </p:nvCxnSpPr>
        <p:spPr>
          <a:xfrm flipH="1" flipV="1">
            <a:off x="4304332" y="3482328"/>
            <a:ext cx="2610" cy="354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46" idx="0"/>
            <a:endCxn id="39" idx="2"/>
          </p:cNvCxnSpPr>
          <p:nvPr/>
        </p:nvCxnSpPr>
        <p:spPr>
          <a:xfrm flipV="1">
            <a:off x="4979309" y="3473672"/>
            <a:ext cx="622027" cy="362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2575735" y="3165895"/>
                <a:ext cx="8944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35" y="3165895"/>
                <a:ext cx="894476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863474" y="3157239"/>
                <a:ext cx="881715" cy="325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474" y="3157239"/>
                <a:ext cx="881715" cy="325089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5138453" y="3165895"/>
                <a:ext cx="9257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453" y="3165895"/>
                <a:ext cx="925766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6"/>
          <a:srcRect l="12988" t="39400" r="31348" b="28716"/>
          <a:stretch/>
        </p:blipFill>
        <p:spPr>
          <a:xfrm>
            <a:off x="1859318" y="5980074"/>
            <a:ext cx="5505046" cy="533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54459" y="3774961"/>
            <a:ext cx="1708552" cy="7246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DNN</a:t>
            </a:r>
          </a:p>
        </p:txBody>
      </p:sp>
      <p:cxnSp>
        <p:nvCxnSpPr>
          <p:cNvPr id="19" name="Connecteur droit avec flèche 18"/>
          <p:cNvCxnSpPr>
            <a:stCxn id="58" idx="0"/>
            <a:endCxn id="8" idx="2"/>
          </p:cNvCxnSpPr>
          <p:nvPr/>
        </p:nvCxnSpPr>
        <p:spPr>
          <a:xfrm flipV="1">
            <a:off x="4306953" y="4499617"/>
            <a:ext cx="1782" cy="279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449543" y="3792530"/>
            <a:ext cx="1698720" cy="278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Ellipse 32"/>
          <p:cNvSpPr/>
          <p:nvPr/>
        </p:nvSpPr>
        <p:spPr>
          <a:xfrm>
            <a:off x="4220006" y="383649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Ellipse 45"/>
          <p:cNvSpPr/>
          <p:nvPr/>
        </p:nvSpPr>
        <p:spPr>
          <a:xfrm>
            <a:off x="4892373" y="383649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Ellipse 46"/>
          <p:cNvSpPr/>
          <p:nvPr/>
        </p:nvSpPr>
        <p:spPr>
          <a:xfrm>
            <a:off x="3499496" y="383649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Ellipse 47"/>
          <p:cNvSpPr/>
          <p:nvPr/>
        </p:nvSpPr>
        <p:spPr>
          <a:xfrm>
            <a:off x="3996606" y="383649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Ellipse 48"/>
          <p:cNvSpPr/>
          <p:nvPr/>
        </p:nvSpPr>
        <p:spPr>
          <a:xfrm>
            <a:off x="4434008" y="3836490"/>
            <a:ext cx="173871" cy="18681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ZoneTexte 34"/>
          <p:cNvSpPr txBox="1"/>
          <p:nvPr/>
        </p:nvSpPr>
        <p:spPr>
          <a:xfrm>
            <a:off x="3649083" y="3694767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4581031" y="3694767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351314" y="477932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314" y="4779328"/>
                <a:ext cx="252549" cy="1097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808655" y="477932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65996" y="477932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723337" y="477932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337" y="4779328"/>
                <a:ext cx="252549" cy="10972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4180678" y="477932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78" y="4779328"/>
                <a:ext cx="252549" cy="10972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638019" y="477932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019" y="4779328"/>
                <a:ext cx="252549" cy="10972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/>
          <p:cNvSpPr/>
          <p:nvPr/>
        </p:nvSpPr>
        <p:spPr>
          <a:xfrm>
            <a:off x="5095360" y="477932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552701" y="477932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010042" y="4779328"/>
            <a:ext cx="252549" cy="109728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467383" y="4779328"/>
                <a:ext cx="252549" cy="1097280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383" y="4779328"/>
                <a:ext cx="252549" cy="1097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/>
          <p:cNvSpPr txBox="1"/>
          <p:nvPr/>
        </p:nvSpPr>
        <p:spPr>
          <a:xfrm>
            <a:off x="4761334" y="3076125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3486356" y="3076125"/>
            <a:ext cx="36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812153" y="2307391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DNN output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6804658" y="2894760"/>
            <a:ext cx="1978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Estimated from statistics</a:t>
            </a:r>
            <a:br>
              <a:rPr lang="en-US" sz="1400" dirty="0"/>
            </a:br>
            <a:r>
              <a:rPr lang="en-US" sz="1400" dirty="0"/>
              <a:t>on the training data</a:t>
            </a:r>
          </a:p>
        </p:txBody>
      </p:sp>
      <p:cxnSp>
        <p:nvCxnSpPr>
          <p:cNvPr id="10" name="Connecteur droit avec flèche 9"/>
          <p:cNvCxnSpPr>
            <a:cxnSpLocks/>
            <a:stCxn id="7" idx="1"/>
          </p:cNvCxnSpPr>
          <p:nvPr/>
        </p:nvCxnSpPr>
        <p:spPr>
          <a:xfrm flipH="1">
            <a:off x="6262591" y="2461280"/>
            <a:ext cx="549562" cy="67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cxnSpLocks/>
            <a:stCxn id="42" idx="1"/>
          </p:cNvCxnSpPr>
          <p:nvPr/>
        </p:nvCxnSpPr>
        <p:spPr>
          <a:xfrm flipH="1" flipV="1">
            <a:off x="6136317" y="2894760"/>
            <a:ext cx="668341" cy="26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6552582" y="1790249"/>
            <a:ext cx="2424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Does not depend on the states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 can be ignored</a:t>
            </a:r>
            <a:endParaRPr lang="en-US" sz="1400" dirty="0"/>
          </a:p>
        </p:txBody>
      </p:sp>
      <p:cxnSp>
        <p:nvCxnSpPr>
          <p:cNvPr id="16" name="Connecteur droit avec flèche 15"/>
          <p:cNvCxnSpPr>
            <a:cxnSpLocks/>
            <a:stCxn id="44" idx="1"/>
          </p:cNvCxnSpPr>
          <p:nvPr/>
        </p:nvCxnSpPr>
        <p:spPr>
          <a:xfrm flipH="1">
            <a:off x="5221636" y="2051859"/>
            <a:ext cx="1330946" cy="408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BE508FB6-B486-4FF5-B7CC-64C2FE21F702}"/>
              </a:ext>
            </a:extLst>
          </p:cNvPr>
          <p:cNvSpPr txBox="1"/>
          <p:nvPr/>
        </p:nvSpPr>
        <p:spPr>
          <a:xfrm>
            <a:off x="6136317" y="806157"/>
            <a:ext cx="299336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HMM: Hidden Markov Model</a:t>
            </a:r>
            <a:br>
              <a:rPr lang="en-US" sz="1600" dirty="0"/>
            </a:br>
            <a:r>
              <a:rPr lang="en-US" sz="1600" dirty="0"/>
              <a:t>DNN: Deep Neural Network</a:t>
            </a:r>
            <a:br>
              <a:rPr lang="en-US" sz="1600" dirty="0"/>
            </a:br>
            <a:r>
              <a:rPr lang="en-US" sz="1600" dirty="0"/>
              <a:t>      </a:t>
            </a:r>
            <a:r>
              <a:rPr lang="en-US" sz="1600" dirty="0">
                <a:sym typeface="Wingdings" panose="05000000000000000000" pitchFamily="2" charset="2"/>
              </a:rPr>
              <a:t> replace the GMM densities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680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2" grpId="0"/>
      <p:bldP spid="44" grpId="0"/>
      <p:bldP spid="5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HMM-DNN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Gaussian mixture model densities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are replaced by DNN outputs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192</a:t>
            </a:fld>
            <a:endParaRPr lang="en-US"/>
          </a:p>
        </p:txBody>
      </p:sp>
      <p:grpSp>
        <p:nvGrpSpPr>
          <p:cNvPr id="8" name="Groupe 7"/>
          <p:cNvGrpSpPr/>
          <p:nvPr/>
        </p:nvGrpSpPr>
        <p:grpSpPr>
          <a:xfrm>
            <a:off x="3090453" y="1691601"/>
            <a:ext cx="2674614" cy="1017563"/>
            <a:chOff x="3065463" y="2582205"/>
            <a:chExt cx="4633912" cy="2086360"/>
          </a:xfrm>
        </p:grpSpPr>
        <p:cxnSp>
          <p:nvCxnSpPr>
            <p:cNvPr id="85" name="AutoShape 210"/>
            <p:cNvCxnSpPr>
              <a:cxnSpLocks noChangeShapeType="1"/>
            </p:cNvCxnSpPr>
            <p:nvPr/>
          </p:nvCxnSpPr>
          <p:spPr bwMode="auto">
            <a:xfrm rot="5400000" flipV="1">
              <a:off x="4384676" y="2542517"/>
              <a:ext cx="1588" cy="1616075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6" name="AutoShape 211"/>
            <p:cNvCxnSpPr>
              <a:cxnSpLocks noChangeShapeType="1"/>
            </p:cNvCxnSpPr>
            <p:nvPr/>
          </p:nvCxnSpPr>
          <p:spPr bwMode="auto">
            <a:xfrm rot="5400000" flipV="1">
              <a:off x="6211888" y="2559980"/>
              <a:ext cx="4763" cy="1557338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7" name="Oval 96"/>
            <p:cNvSpPr>
              <a:spLocks noChangeArrowheads="1"/>
            </p:cNvSpPr>
            <p:nvPr/>
          </p:nvSpPr>
          <p:spPr bwMode="auto">
            <a:xfrm>
              <a:off x="6948488" y="2586967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Oval 91"/>
            <p:cNvSpPr>
              <a:spLocks noChangeArrowheads="1"/>
            </p:cNvSpPr>
            <p:nvPr/>
          </p:nvSpPr>
          <p:spPr bwMode="auto">
            <a:xfrm>
              <a:off x="3270251" y="2631417"/>
              <a:ext cx="360363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Oval 94"/>
            <p:cNvSpPr>
              <a:spLocks noChangeArrowheads="1"/>
            </p:cNvSpPr>
            <p:nvPr/>
          </p:nvSpPr>
          <p:spPr bwMode="auto">
            <a:xfrm>
              <a:off x="5143501" y="2582205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Oval 97"/>
            <p:cNvSpPr>
              <a:spLocks noChangeArrowheads="1"/>
            </p:cNvSpPr>
            <p:nvPr/>
          </p:nvSpPr>
          <p:spPr bwMode="auto">
            <a:xfrm>
              <a:off x="6948488" y="3285467"/>
              <a:ext cx="349250" cy="35083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Oval 92"/>
            <p:cNvSpPr>
              <a:spLocks noChangeArrowheads="1"/>
            </p:cNvSpPr>
            <p:nvPr/>
          </p:nvSpPr>
          <p:spPr bwMode="auto">
            <a:xfrm>
              <a:off x="3270251" y="3285467"/>
              <a:ext cx="360363" cy="35083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95"/>
            <p:cNvSpPr>
              <a:spLocks noChangeArrowheads="1"/>
            </p:cNvSpPr>
            <p:nvPr/>
          </p:nvSpPr>
          <p:spPr bwMode="auto">
            <a:xfrm>
              <a:off x="5143501" y="3285467"/>
              <a:ext cx="349250" cy="35083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93" name="Object 22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6546850" y="4073252"/>
            <a:ext cx="1152525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2" imgW="8262787" imgH="5524500" progId="MSGraph.Chart.8">
                    <p:embed followColorScheme="full"/>
                  </p:oleObj>
                </mc:Choice>
                <mc:Fallback>
                  <p:oleObj name="Graphique" r:id="rId2" imgW="8262787" imgH="5524500" progId="MSGraph.Chart.8">
                    <p:embed followColorScheme="full"/>
                    <p:pic>
                      <p:nvPicPr>
                        <p:cNvPr id="93" name="Object 229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/>
                        <a:srcRect r="22032" b="18524"/>
                        <a:stretch>
                          <a:fillRect/>
                        </a:stretch>
                      </p:blipFill>
                      <p:spPr bwMode="auto">
                        <a:xfrm>
                          <a:off x="6546850" y="4073252"/>
                          <a:ext cx="1152525" cy="595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23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065463" y="4027214"/>
            <a:ext cx="1152525" cy="596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4" imgW="8262787" imgH="5548489" progId="MSGraph.Chart.8">
                    <p:embed followColorScheme="full"/>
                  </p:oleObj>
                </mc:Choice>
                <mc:Fallback>
                  <p:oleObj name="Graphique" r:id="rId4" imgW="8262787" imgH="5548489" progId="MSGraph.Chart.8">
                    <p:embed followColorScheme="full"/>
                    <p:pic>
                      <p:nvPicPr>
                        <p:cNvPr id="94" name="Object 230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 r="22032" b="18619"/>
                        <a:stretch>
                          <a:fillRect/>
                        </a:stretch>
                      </p:blipFill>
                      <p:spPr bwMode="auto">
                        <a:xfrm>
                          <a:off x="3065463" y="4027214"/>
                          <a:ext cx="1152525" cy="596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23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031258" y="4059373"/>
            <a:ext cx="458789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6" imgW="8262787" imgH="5524500" progId="MSGraph.Chart.8">
                    <p:embed followColorScheme="full"/>
                  </p:oleObj>
                </mc:Choice>
                <mc:Fallback>
                  <p:oleObj name="Graphique" r:id="rId6" imgW="8262787" imgH="5524500" progId="MSGraph.Chart.8">
                    <p:embed followColorScheme="full"/>
                    <p:pic>
                      <p:nvPicPr>
                        <p:cNvPr id="95" name="Object 231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 r="22032" b="18553"/>
                        <a:stretch>
                          <a:fillRect/>
                        </a:stretch>
                      </p:blipFill>
                      <p:spPr bwMode="auto">
                        <a:xfrm>
                          <a:off x="5031258" y="4059373"/>
                          <a:ext cx="458789" cy="595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9" name="AutoShape 210"/>
          <p:cNvCxnSpPr>
            <a:cxnSpLocks noChangeShapeType="1"/>
          </p:cNvCxnSpPr>
          <p:nvPr/>
        </p:nvCxnSpPr>
        <p:spPr bwMode="auto">
          <a:xfrm rot="5400000" flipV="1">
            <a:off x="3857701" y="3282119"/>
            <a:ext cx="775" cy="932771"/>
          </a:xfrm>
          <a:prstGeom prst="curvedConnector3">
            <a:avLst>
              <a:gd name="adj1" fmla="val -8000000"/>
            </a:avLst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</p:spPr>
      </p:cxnSp>
      <p:cxnSp>
        <p:nvCxnSpPr>
          <p:cNvPr id="10" name="AutoShape 211"/>
          <p:cNvCxnSpPr>
            <a:cxnSpLocks noChangeShapeType="1"/>
          </p:cNvCxnSpPr>
          <p:nvPr/>
        </p:nvCxnSpPr>
        <p:spPr bwMode="auto">
          <a:xfrm rot="5400000" flipV="1">
            <a:off x="4912478" y="3293264"/>
            <a:ext cx="2323" cy="898869"/>
          </a:xfrm>
          <a:prstGeom prst="curvedConnector3">
            <a:avLst>
              <a:gd name="adj1" fmla="val -2466667"/>
            </a:avLst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</p:spPr>
      </p:cxnSp>
      <p:sp>
        <p:nvSpPr>
          <p:cNvPr id="11" name="Oval 96"/>
          <p:cNvSpPr>
            <a:spLocks noChangeArrowheads="1"/>
          </p:cNvSpPr>
          <p:nvPr/>
        </p:nvSpPr>
        <p:spPr bwMode="auto">
          <a:xfrm>
            <a:off x="5337418" y="3376087"/>
            <a:ext cx="201581" cy="41035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91"/>
          <p:cNvSpPr>
            <a:spLocks noChangeArrowheads="1"/>
          </p:cNvSpPr>
          <p:nvPr/>
        </p:nvSpPr>
        <p:spPr bwMode="auto">
          <a:xfrm>
            <a:off x="3214403" y="3397766"/>
            <a:ext cx="207995" cy="41035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4"/>
          <p:cNvSpPr>
            <a:spLocks noChangeArrowheads="1"/>
          </p:cNvSpPr>
          <p:nvPr/>
        </p:nvSpPr>
        <p:spPr bwMode="auto">
          <a:xfrm>
            <a:off x="4295611" y="3373764"/>
            <a:ext cx="201581" cy="41035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97"/>
          <p:cNvSpPr>
            <a:spLocks noChangeArrowheads="1"/>
          </p:cNvSpPr>
          <p:nvPr/>
        </p:nvSpPr>
        <p:spPr bwMode="auto">
          <a:xfrm>
            <a:off x="5337418" y="3716760"/>
            <a:ext cx="201581" cy="17111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92"/>
          <p:cNvSpPr>
            <a:spLocks noChangeArrowheads="1"/>
          </p:cNvSpPr>
          <p:nvPr/>
        </p:nvSpPr>
        <p:spPr bwMode="auto">
          <a:xfrm>
            <a:off x="3214403" y="3716760"/>
            <a:ext cx="207995" cy="17111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95"/>
          <p:cNvSpPr>
            <a:spLocks noChangeArrowheads="1"/>
          </p:cNvSpPr>
          <p:nvPr/>
        </p:nvSpPr>
        <p:spPr bwMode="auto">
          <a:xfrm>
            <a:off x="4295611" y="3716760"/>
            <a:ext cx="201581" cy="17111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6" name="Groupe 95"/>
          <p:cNvGrpSpPr/>
          <p:nvPr/>
        </p:nvGrpSpPr>
        <p:grpSpPr>
          <a:xfrm>
            <a:off x="6476488" y="1688504"/>
            <a:ext cx="2556414" cy="1020660"/>
            <a:chOff x="3270251" y="2582205"/>
            <a:chExt cx="4429124" cy="2092710"/>
          </a:xfrm>
        </p:grpSpPr>
        <p:cxnSp>
          <p:nvCxnSpPr>
            <p:cNvPr id="97" name="AutoShape 210"/>
            <p:cNvCxnSpPr>
              <a:cxnSpLocks noChangeShapeType="1"/>
            </p:cNvCxnSpPr>
            <p:nvPr/>
          </p:nvCxnSpPr>
          <p:spPr bwMode="auto">
            <a:xfrm rot="5400000" flipV="1">
              <a:off x="4384676" y="2542517"/>
              <a:ext cx="1588" cy="1616075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" name="AutoShape 211"/>
            <p:cNvCxnSpPr>
              <a:cxnSpLocks noChangeShapeType="1"/>
            </p:cNvCxnSpPr>
            <p:nvPr/>
          </p:nvCxnSpPr>
          <p:spPr bwMode="auto">
            <a:xfrm rot="5400000" flipV="1">
              <a:off x="6211888" y="2559980"/>
              <a:ext cx="4763" cy="1557338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99" name="Oval 96"/>
            <p:cNvSpPr>
              <a:spLocks noChangeArrowheads="1"/>
            </p:cNvSpPr>
            <p:nvPr/>
          </p:nvSpPr>
          <p:spPr bwMode="auto">
            <a:xfrm>
              <a:off x="6948488" y="2586967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Oval 91"/>
            <p:cNvSpPr>
              <a:spLocks noChangeArrowheads="1"/>
            </p:cNvSpPr>
            <p:nvPr/>
          </p:nvSpPr>
          <p:spPr bwMode="auto">
            <a:xfrm>
              <a:off x="3270251" y="2631417"/>
              <a:ext cx="360363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Oval 94"/>
            <p:cNvSpPr>
              <a:spLocks noChangeArrowheads="1"/>
            </p:cNvSpPr>
            <p:nvPr/>
          </p:nvSpPr>
          <p:spPr bwMode="auto">
            <a:xfrm>
              <a:off x="5143501" y="2582205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97"/>
            <p:cNvSpPr>
              <a:spLocks noChangeArrowheads="1"/>
            </p:cNvSpPr>
            <p:nvPr/>
          </p:nvSpPr>
          <p:spPr bwMode="auto">
            <a:xfrm>
              <a:off x="6948488" y="3285467"/>
              <a:ext cx="349250" cy="35083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Oval 92"/>
            <p:cNvSpPr>
              <a:spLocks noChangeArrowheads="1"/>
            </p:cNvSpPr>
            <p:nvPr/>
          </p:nvSpPr>
          <p:spPr bwMode="auto">
            <a:xfrm>
              <a:off x="3270251" y="3285467"/>
              <a:ext cx="360363" cy="35083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Oval 95"/>
            <p:cNvSpPr>
              <a:spLocks noChangeArrowheads="1"/>
            </p:cNvSpPr>
            <p:nvPr/>
          </p:nvSpPr>
          <p:spPr bwMode="auto">
            <a:xfrm>
              <a:off x="5143501" y="3285467"/>
              <a:ext cx="349250" cy="35083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05" name="Object 22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6031009" y="4073252"/>
            <a:ext cx="1668366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8" imgW="8262787" imgH="5524500" progId="MSGraph.Chart.8">
                    <p:embed followColorScheme="full"/>
                  </p:oleObj>
                </mc:Choice>
                <mc:Fallback>
                  <p:oleObj name="Graphique" r:id="rId8" imgW="8262787" imgH="5524500" progId="MSGraph.Chart.8">
                    <p:embed followColorScheme="full"/>
                    <p:pic>
                      <p:nvPicPr>
                        <p:cNvPr id="105" name="Object 229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 r="22032" b="18524"/>
                        <a:stretch>
                          <a:fillRect/>
                        </a:stretch>
                      </p:blipFill>
                      <p:spPr bwMode="auto">
                        <a:xfrm>
                          <a:off x="6031009" y="4073252"/>
                          <a:ext cx="1668366" cy="595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6" name="Object 23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310335" y="4047254"/>
            <a:ext cx="640556" cy="596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10" imgW="8262787" imgH="5548489" progId="MSGraph.Chart.8">
                    <p:embed followColorScheme="full"/>
                  </p:oleObj>
                </mc:Choice>
                <mc:Fallback>
                  <p:oleObj name="Graphique" r:id="rId10" imgW="8262787" imgH="5548489" progId="MSGraph.Chart.8">
                    <p:embed followColorScheme="full"/>
                    <p:pic>
                      <p:nvPicPr>
                        <p:cNvPr id="106" name="Object 230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 r="22032" b="18619"/>
                        <a:stretch>
                          <a:fillRect/>
                        </a:stretch>
                      </p:blipFill>
                      <p:spPr bwMode="auto">
                        <a:xfrm>
                          <a:off x="3310335" y="4047254"/>
                          <a:ext cx="640556" cy="596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" name="Object 23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741863" y="4079602"/>
            <a:ext cx="1152525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ique" r:id="rId12" imgW="8262787" imgH="5524500" progId="MSGraph.Chart.8">
                    <p:embed followColorScheme="full"/>
                  </p:oleObj>
                </mc:Choice>
                <mc:Fallback>
                  <p:oleObj name="Graphique" r:id="rId12" imgW="8262787" imgH="5524500" progId="MSGraph.Chart.8">
                    <p:embed followColorScheme="full"/>
                    <p:pic>
                      <p:nvPicPr>
                        <p:cNvPr id="107" name="Object 231">
                          <a:hlinkClick r:id="" action="ppaction://ole?verb=0"/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 r="22032" b="18553"/>
                        <a:stretch>
                          <a:fillRect/>
                        </a:stretch>
                      </p:blipFill>
                      <p:spPr bwMode="auto">
                        <a:xfrm>
                          <a:off x="4741863" y="4079602"/>
                          <a:ext cx="1152525" cy="595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9" name="Groupe 188"/>
          <p:cNvGrpSpPr/>
          <p:nvPr/>
        </p:nvGrpSpPr>
        <p:grpSpPr>
          <a:xfrm>
            <a:off x="3635537" y="4382626"/>
            <a:ext cx="4786292" cy="1988686"/>
            <a:chOff x="1726006" y="2821128"/>
            <a:chExt cx="6036561" cy="2821544"/>
          </a:xfrm>
        </p:grpSpPr>
        <p:sp>
          <p:nvSpPr>
            <p:cNvPr id="190" name="Ellipse 189"/>
            <p:cNvSpPr/>
            <p:nvPr/>
          </p:nvSpPr>
          <p:spPr>
            <a:xfrm rot="16200000">
              <a:off x="1860204" y="2985137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Ellipse 190"/>
            <p:cNvSpPr/>
            <p:nvPr/>
          </p:nvSpPr>
          <p:spPr>
            <a:xfrm rot="16200000">
              <a:off x="2667232" y="2985137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Ellipse 191"/>
            <p:cNvSpPr/>
            <p:nvPr/>
          </p:nvSpPr>
          <p:spPr>
            <a:xfrm rot="16200000">
              <a:off x="3474260" y="2985137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Ellipse 192"/>
            <p:cNvSpPr/>
            <p:nvPr/>
          </p:nvSpPr>
          <p:spPr>
            <a:xfrm rot="16200000">
              <a:off x="5973919" y="2985137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Ellipse 193"/>
            <p:cNvSpPr/>
            <p:nvPr/>
          </p:nvSpPr>
          <p:spPr>
            <a:xfrm rot="16200000">
              <a:off x="6780947" y="2985137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Ellipse 194"/>
            <p:cNvSpPr/>
            <p:nvPr/>
          </p:nvSpPr>
          <p:spPr>
            <a:xfrm rot="16200000">
              <a:off x="3141321" y="4234981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Ellipse 195"/>
            <p:cNvSpPr/>
            <p:nvPr/>
          </p:nvSpPr>
          <p:spPr>
            <a:xfrm rot="16200000">
              <a:off x="3948349" y="4234981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Ellipse 196"/>
            <p:cNvSpPr/>
            <p:nvPr/>
          </p:nvSpPr>
          <p:spPr>
            <a:xfrm rot="16200000">
              <a:off x="4755377" y="4234981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Ellipse 197"/>
            <p:cNvSpPr/>
            <p:nvPr/>
          </p:nvSpPr>
          <p:spPr>
            <a:xfrm rot="16200000">
              <a:off x="5562405" y="4234981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Ellipse 198"/>
            <p:cNvSpPr/>
            <p:nvPr/>
          </p:nvSpPr>
          <p:spPr>
            <a:xfrm rot="16200000">
              <a:off x="6369433" y="4234981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Ellipse 199"/>
            <p:cNvSpPr/>
            <p:nvPr/>
          </p:nvSpPr>
          <p:spPr>
            <a:xfrm rot="16200000">
              <a:off x="3653439" y="5445913"/>
              <a:ext cx="62344" cy="45720"/>
            </a:xfrm>
            <a:prstGeom prst="ellipse">
              <a:avLst/>
            </a:prstGeom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Ellipse 200"/>
            <p:cNvSpPr/>
            <p:nvPr/>
          </p:nvSpPr>
          <p:spPr>
            <a:xfrm rot="16200000">
              <a:off x="4460467" y="5445913"/>
              <a:ext cx="62344" cy="45720"/>
            </a:xfrm>
            <a:prstGeom prst="ellipse">
              <a:avLst/>
            </a:prstGeom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Ellipse 201"/>
            <p:cNvSpPr/>
            <p:nvPr/>
          </p:nvSpPr>
          <p:spPr>
            <a:xfrm rot="16200000">
              <a:off x="5267495" y="5445913"/>
              <a:ext cx="62344" cy="45720"/>
            </a:xfrm>
            <a:prstGeom prst="ellipse">
              <a:avLst/>
            </a:prstGeom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Ellipse 202"/>
            <p:cNvSpPr/>
            <p:nvPr/>
          </p:nvSpPr>
          <p:spPr>
            <a:xfrm rot="16200000">
              <a:off x="6074523" y="5445913"/>
              <a:ext cx="62344" cy="45720"/>
            </a:xfrm>
            <a:prstGeom prst="ellipse">
              <a:avLst/>
            </a:prstGeom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Connecteur droit 203"/>
            <p:cNvCxnSpPr>
              <a:stCxn id="200" idx="4"/>
              <a:endCxn id="195" idx="6"/>
            </p:cNvCxnSpPr>
            <p:nvPr/>
          </p:nvCxnSpPr>
          <p:spPr>
            <a:xfrm flipH="1" flipV="1">
              <a:off x="3172493" y="4226669"/>
              <a:ext cx="534978" cy="124210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cteur droit 204"/>
            <p:cNvCxnSpPr>
              <a:stCxn id="200" idx="4"/>
              <a:endCxn id="196" idx="0"/>
            </p:cNvCxnSpPr>
            <p:nvPr/>
          </p:nvCxnSpPr>
          <p:spPr>
            <a:xfrm flipV="1">
              <a:off x="3707471" y="4257841"/>
              <a:ext cx="249190" cy="12109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cteur droit 205"/>
            <p:cNvCxnSpPr>
              <a:stCxn id="200" idx="4"/>
              <a:endCxn id="197" idx="4"/>
            </p:cNvCxnSpPr>
            <p:nvPr/>
          </p:nvCxnSpPr>
          <p:spPr>
            <a:xfrm flipV="1">
              <a:off x="3707471" y="4257841"/>
              <a:ext cx="1101938" cy="12109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>
              <a:stCxn id="200" idx="4"/>
              <a:endCxn id="198" idx="6"/>
            </p:cNvCxnSpPr>
            <p:nvPr/>
          </p:nvCxnSpPr>
          <p:spPr>
            <a:xfrm flipV="1">
              <a:off x="3707471" y="4226669"/>
              <a:ext cx="1886106" cy="124210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>
              <a:stCxn id="200" idx="4"/>
              <a:endCxn id="199" idx="5"/>
            </p:cNvCxnSpPr>
            <p:nvPr/>
          </p:nvCxnSpPr>
          <p:spPr>
            <a:xfrm flipV="1">
              <a:off x="3707471" y="4235799"/>
              <a:ext cx="2709298" cy="123297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>
              <a:stCxn id="201" idx="0"/>
              <a:endCxn id="195" idx="5"/>
            </p:cNvCxnSpPr>
            <p:nvPr/>
          </p:nvCxnSpPr>
          <p:spPr>
            <a:xfrm flipH="1" flipV="1">
              <a:off x="3188657" y="4235799"/>
              <a:ext cx="1280122" cy="123297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>
              <a:stCxn id="201" idx="6"/>
              <a:endCxn id="196" idx="4"/>
            </p:cNvCxnSpPr>
            <p:nvPr/>
          </p:nvCxnSpPr>
          <p:spPr>
            <a:xfrm flipH="1" flipV="1">
              <a:off x="4002381" y="4257841"/>
              <a:ext cx="489258" cy="117976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>
              <a:stCxn id="201" idx="6"/>
              <a:endCxn id="197" idx="4"/>
            </p:cNvCxnSpPr>
            <p:nvPr/>
          </p:nvCxnSpPr>
          <p:spPr>
            <a:xfrm flipV="1">
              <a:off x="4491639" y="4257841"/>
              <a:ext cx="317770" cy="117976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cteur droit 211"/>
            <p:cNvCxnSpPr>
              <a:stCxn id="201" idx="4"/>
              <a:endCxn id="198" idx="4"/>
            </p:cNvCxnSpPr>
            <p:nvPr/>
          </p:nvCxnSpPr>
          <p:spPr>
            <a:xfrm flipV="1">
              <a:off x="4514499" y="4257841"/>
              <a:ext cx="1101938" cy="12109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cteur droit 212"/>
            <p:cNvCxnSpPr>
              <a:stCxn id="201" idx="2"/>
              <a:endCxn id="199" idx="0"/>
            </p:cNvCxnSpPr>
            <p:nvPr/>
          </p:nvCxnSpPr>
          <p:spPr>
            <a:xfrm flipV="1">
              <a:off x="4491639" y="4257841"/>
              <a:ext cx="1886106" cy="124210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cteur droit 213"/>
            <p:cNvCxnSpPr>
              <a:stCxn id="202" idx="0"/>
              <a:endCxn id="195" idx="3"/>
            </p:cNvCxnSpPr>
            <p:nvPr/>
          </p:nvCxnSpPr>
          <p:spPr>
            <a:xfrm flipH="1" flipV="1">
              <a:off x="3188657" y="4279883"/>
              <a:ext cx="2087150" cy="118889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cteur droit 214"/>
            <p:cNvCxnSpPr>
              <a:stCxn id="202" idx="4"/>
              <a:endCxn id="196" idx="4"/>
            </p:cNvCxnSpPr>
            <p:nvPr/>
          </p:nvCxnSpPr>
          <p:spPr>
            <a:xfrm flipH="1" flipV="1">
              <a:off x="4002381" y="4257841"/>
              <a:ext cx="1319146" cy="12109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cteur droit 215"/>
            <p:cNvCxnSpPr>
              <a:stCxn id="202" idx="4"/>
              <a:endCxn id="197" idx="3"/>
            </p:cNvCxnSpPr>
            <p:nvPr/>
          </p:nvCxnSpPr>
          <p:spPr>
            <a:xfrm flipH="1" flipV="1">
              <a:off x="4802713" y="4279883"/>
              <a:ext cx="518814" cy="118889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cteur droit 216"/>
            <p:cNvCxnSpPr>
              <a:stCxn id="202" idx="0"/>
              <a:endCxn id="198" idx="2"/>
            </p:cNvCxnSpPr>
            <p:nvPr/>
          </p:nvCxnSpPr>
          <p:spPr>
            <a:xfrm flipV="1">
              <a:off x="5275807" y="4289013"/>
              <a:ext cx="317770" cy="117976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>
              <a:stCxn id="202" idx="5"/>
              <a:endCxn id="199" idx="2"/>
            </p:cNvCxnSpPr>
            <p:nvPr/>
          </p:nvCxnSpPr>
          <p:spPr>
            <a:xfrm flipV="1">
              <a:off x="5314831" y="4289013"/>
              <a:ext cx="1085774" cy="115771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>
              <a:stCxn id="203" idx="4"/>
              <a:endCxn id="195" idx="4"/>
            </p:cNvCxnSpPr>
            <p:nvPr/>
          </p:nvCxnSpPr>
          <p:spPr>
            <a:xfrm flipH="1" flipV="1">
              <a:off x="3195353" y="4257841"/>
              <a:ext cx="2933202" cy="12109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>
              <a:stCxn id="203" idx="5"/>
              <a:endCxn id="196" idx="4"/>
            </p:cNvCxnSpPr>
            <p:nvPr/>
          </p:nvCxnSpPr>
          <p:spPr>
            <a:xfrm flipH="1" flipV="1">
              <a:off x="4002381" y="4257841"/>
              <a:ext cx="2119478" cy="118889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cteur droit 220"/>
            <p:cNvCxnSpPr>
              <a:stCxn id="203" idx="6"/>
              <a:endCxn id="197" idx="4"/>
            </p:cNvCxnSpPr>
            <p:nvPr/>
          </p:nvCxnSpPr>
          <p:spPr>
            <a:xfrm flipH="1" flipV="1">
              <a:off x="4809409" y="4257841"/>
              <a:ext cx="1296286" cy="117976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cteur droit 221"/>
            <p:cNvCxnSpPr>
              <a:stCxn id="203" idx="2"/>
              <a:endCxn id="198" idx="2"/>
            </p:cNvCxnSpPr>
            <p:nvPr/>
          </p:nvCxnSpPr>
          <p:spPr>
            <a:xfrm flipH="1" flipV="1">
              <a:off x="5593577" y="4289013"/>
              <a:ext cx="512118" cy="12109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222"/>
            <p:cNvCxnSpPr>
              <a:stCxn id="203" idx="4"/>
              <a:endCxn id="199" idx="0"/>
            </p:cNvCxnSpPr>
            <p:nvPr/>
          </p:nvCxnSpPr>
          <p:spPr>
            <a:xfrm flipV="1">
              <a:off x="6128555" y="4257841"/>
              <a:ext cx="249190" cy="121093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cteur droit 223"/>
            <p:cNvCxnSpPr>
              <a:stCxn id="195" idx="7"/>
              <a:endCxn id="190" idx="6"/>
            </p:cNvCxnSpPr>
            <p:nvPr/>
          </p:nvCxnSpPr>
          <p:spPr>
            <a:xfrm flipH="1" flipV="1">
              <a:off x="1891376" y="2976825"/>
              <a:ext cx="1264953" cy="125897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cteur droit 224"/>
            <p:cNvCxnSpPr>
              <a:stCxn id="195" idx="7"/>
              <a:endCxn id="191" idx="1"/>
            </p:cNvCxnSpPr>
            <p:nvPr/>
          </p:nvCxnSpPr>
          <p:spPr>
            <a:xfrm flipH="1" flipV="1">
              <a:off x="2682240" y="3030039"/>
              <a:ext cx="474089" cy="120576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cteur droit 225"/>
            <p:cNvCxnSpPr>
              <a:stCxn id="195" idx="6"/>
              <a:endCxn id="192" idx="4"/>
            </p:cNvCxnSpPr>
            <p:nvPr/>
          </p:nvCxnSpPr>
          <p:spPr>
            <a:xfrm flipV="1">
              <a:off x="3172493" y="3007997"/>
              <a:ext cx="355799" cy="12186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eur droit 226"/>
            <p:cNvCxnSpPr>
              <a:stCxn id="195" idx="4"/>
              <a:endCxn id="193" idx="0"/>
            </p:cNvCxnSpPr>
            <p:nvPr/>
          </p:nvCxnSpPr>
          <p:spPr>
            <a:xfrm flipV="1">
              <a:off x="3195353" y="3007997"/>
              <a:ext cx="2786878" cy="124984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/>
            <p:cNvCxnSpPr>
              <a:stCxn id="195" idx="5"/>
              <a:endCxn id="194" idx="1"/>
            </p:cNvCxnSpPr>
            <p:nvPr/>
          </p:nvCxnSpPr>
          <p:spPr>
            <a:xfrm flipV="1">
              <a:off x="3188657" y="3030039"/>
              <a:ext cx="3607298" cy="120576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cteur droit 228"/>
            <p:cNvCxnSpPr>
              <a:stCxn id="196" idx="6"/>
              <a:endCxn id="191" idx="3"/>
            </p:cNvCxnSpPr>
            <p:nvPr/>
          </p:nvCxnSpPr>
          <p:spPr>
            <a:xfrm flipH="1" flipV="1">
              <a:off x="2714568" y="3030039"/>
              <a:ext cx="1264953" cy="119663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eur droit 229"/>
            <p:cNvCxnSpPr>
              <a:stCxn id="196" idx="4"/>
              <a:endCxn id="192" idx="5"/>
            </p:cNvCxnSpPr>
            <p:nvPr/>
          </p:nvCxnSpPr>
          <p:spPr>
            <a:xfrm flipH="1" flipV="1">
              <a:off x="3521596" y="2985955"/>
              <a:ext cx="480785" cy="127188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cteur droit 230"/>
            <p:cNvCxnSpPr>
              <a:stCxn id="196" idx="7"/>
              <a:endCxn id="193" idx="5"/>
            </p:cNvCxnSpPr>
            <p:nvPr/>
          </p:nvCxnSpPr>
          <p:spPr>
            <a:xfrm flipV="1">
              <a:off x="3963357" y="2985955"/>
              <a:ext cx="2057898" cy="124984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cteur droit 231"/>
            <p:cNvCxnSpPr>
              <a:stCxn id="196" idx="5"/>
              <a:endCxn id="194" idx="3"/>
            </p:cNvCxnSpPr>
            <p:nvPr/>
          </p:nvCxnSpPr>
          <p:spPr>
            <a:xfrm flipV="1">
              <a:off x="3995685" y="3030039"/>
              <a:ext cx="2832598" cy="120576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/>
            <p:cNvCxnSpPr>
              <a:stCxn id="197" idx="4"/>
              <a:endCxn id="192" idx="5"/>
            </p:cNvCxnSpPr>
            <p:nvPr/>
          </p:nvCxnSpPr>
          <p:spPr>
            <a:xfrm flipH="1" flipV="1">
              <a:off x="3521596" y="2985955"/>
              <a:ext cx="1287813" cy="127188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cteur droit 233"/>
            <p:cNvCxnSpPr>
              <a:stCxn id="197" idx="1"/>
              <a:endCxn id="193" idx="4"/>
            </p:cNvCxnSpPr>
            <p:nvPr/>
          </p:nvCxnSpPr>
          <p:spPr>
            <a:xfrm flipV="1">
              <a:off x="4770385" y="3007997"/>
              <a:ext cx="1257566" cy="127188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eur droit 234"/>
            <p:cNvCxnSpPr>
              <a:stCxn id="197" idx="4"/>
              <a:endCxn id="194" idx="4"/>
            </p:cNvCxnSpPr>
            <p:nvPr/>
          </p:nvCxnSpPr>
          <p:spPr>
            <a:xfrm flipV="1">
              <a:off x="4809409" y="3007997"/>
              <a:ext cx="2025570" cy="124984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droit 235"/>
            <p:cNvCxnSpPr>
              <a:stCxn id="198" idx="4"/>
              <a:endCxn id="193" idx="5"/>
            </p:cNvCxnSpPr>
            <p:nvPr/>
          </p:nvCxnSpPr>
          <p:spPr>
            <a:xfrm flipV="1">
              <a:off x="5616437" y="2985955"/>
              <a:ext cx="404818" cy="127188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eur droit 236"/>
            <p:cNvCxnSpPr>
              <a:stCxn id="198" idx="4"/>
              <a:endCxn id="194" idx="5"/>
            </p:cNvCxnSpPr>
            <p:nvPr/>
          </p:nvCxnSpPr>
          <p:spPr>
            <a:xfrm flipV="1">
              <a:off x="5616437" y="2985955"/>
              <a:ext cx="1211846" cy="127188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eur droit 237"/>
            <p:cNvCxnSpPr>
              <a:stCxn id="199" idx="0"/>
              <a:endCxn id="194" idx="5"/>
            </p:cNvCxnSpPr>
            <p:nvPr/>
          </p:nvCxnSpPr>
          <p:spPr>
            <a:xfrm flipV="1">
              <a:off x="6377745" y="2985955"/>
              <a:ext cx="450538" cy="127188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eur droit 238"/>
            <p:cNvCxnSpPr>
              <a:stCxn id="199" idx="0"/>
              <a:endCxn id="193" idx="3"/>
            </p:cNvCxnSpPr>
            <p:nvPr/>
          </p:nvCxnSpPr>
          <p:spPr>
            <a:xfrm flipH="1" flipV="1">
              <a:off x="6021255" y="3030039"/>
              <a:ext cx="356490" cy="122780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eur droit 239"/>
            <p:cNvCxnSpPr>
              <a:stCxn id="199" idx="1"/>
              <a:endCxn id="192" idx="4"/>
            </p:cNvCxnSpPr>
            <p:nvPr/>
          </p:nvCxnSpPr>
          <p:spPr>
            <a:xfrm flipH="1" flipV="1">
              <a:off x="3528292" y="3007997"/>
              <a:ext cx="2856149" cy="127188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eur droit 240"/>
            <p:cNvCxnSpPr>
              <a:stCxn id="199" idx="7"/>
              <a:endCxn id="191" idx="4"/>
            </p:cNvCxnSpPr>
            <p:nvPr/>
          </p:nvCxnSpPr>
          <p:spPr>
            <a:xfrm flipH="1" flipV="1">
              <a:off x="2721264" y="3007997"/>
              <a:ext cx="3663177" cy="122780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cteur droit 241"/>
            <p:cNvCxnSpPr>
              <a:stCxn id="199" idx="7"/>
              <a:endCxn id="190" idx="3"/>
            </p:cNvCxnSpPr>
            <p:nvPr/>
          </p:nvCxnSpPr>
          <p:spPr>
            <a:xfrm flipH="1" flipV="1">
              <a:off x="1907540" y="3030039"/>
              <a:ext cx="4476901" cy="120576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cteur droit 242"/>
            <p:cNvCxnSpPr>
              <a:stCxn id="198" idx="5"/>
              <a:endCxn id="192" idx="5"/>
            </p:cNvCxnSpPr>
            <p:nvPr/>
          </p:nvCxnSpPr>
          <p:spPr>
            <a:xfrm flipH="1" flipV="1">
              <a:off x="3521596" y="2985955"/>
              <a:ext cx="2088145" cy="124984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>
              <a:stCxn id="198" idx="5"/>
              <a:endCxn id="191" idx="5"/>
            </p:cNvCxnSpPr>
            <p:nvPr/>
          </p:nvCxnSpPr>
          <p:spPr>
            <a:xfrm flipH="1" flipV="1">
              <a:off x="2714568" y="2985955"/>
              <a:ext cx="2895173" cy="124984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cteur droit 244"/>
            <p:cNvCxnSpPr>
              <a:stCxn id="198" idx="6"/>
              <a:endCxn id="190" idx="7"/>
            </p:cNvCxnSpPr>
            <p:nvPr/>
          </p:nvCxnSpPr>
          <p:spPr>
            <a:xfrm flipH="1" flipV="1">
              <a:off x="1875212" y="2985955"/>
              <a:ext cx="3718365" cy="124071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cteur droit 245"/>
            <p:cNvCxnSpPr>
              <a:stCxn id="197" idx="6"/>
              <a:endCxn id="191" idx="6"/>
            </p:cNvCxnSpPr>
            <p:nvPr/>
          </p:nvCxnSpPr>
          <p:spPr>
            <a:xfrm flipH="1" flipV="1">
              <a:off x="2698404" y="2976825"/>
              <a:ext cx="2088145" cy="124984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cteur droit 246"/>
            <p:cNvCxnSpPr>
              <a:stCxn id="197" idx="4"/>
              <a:endCxn id="190" idx="5"/>
            </p:cNvCxnSpPr>
            <p:nvPr/>
          </p:nvCxnSpPr>
          <p:spPr>
            <a:xfrm flipH="1" flipV="1">
              <a:off x="1907540" y="2985955"/>
              <a:ext cx="2901869" cy="127188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eur droit 247"/>
            <p:cNvCxnSpPr>
              <a:stCxn id="196" idx="5"/>
              <a:endCxn id="190" idx="5"/>
            </p:cNvCxnSpPr>
            <p:nvPr/>
          </p:nvCxnSpPr>
          <p:spPr>
            <a:xfrm flipH="1" flipV="1">
              <a:off x="1907540" y="2985955"/>
              <a:ext cx="2088145" cy="124984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Ellipse 248"/>
            <p:cNvSpPr/>
            <p:nvPr/>
          </p:nvSpPr>
          <p:spPr>
            <a:xfrm rot="16200000">
              <a:off x="3510712" y="5303403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Ellipse 249"/>
            <p:cNvSpPr/>
            <p:nvPr/>
          </p:nvSpPr>
          <p:spPr>
            <a:xfrm rot="16200000">
              <a:off x="4317740" y="5303403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Ellipse 250"/>
            <p:cNvSpPr/>
            <p:nvPr/>
          </p:nvSpPr>
          <p:spPr>
            <a:xfrm rot="16200000">
              <a:off x="5124768" y="5303403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Ellipse 251"/>
            <p:cNvSpPr/>
            <p:nvPr/>
          </p:nvSpPr>
          <p:spPr>
            <a:xfrm rot="16200000">
              <a:off x="5931796" y="5303403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Ellipse 252"/>
            <p:cNvSpPr/>
            <p:nvPr/>
          </p:nvSpPr>
          <p:spPr>
            <a:xfrm rot="16200000">
              <a:off x="1717477" y="2842627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Ellipse 253"/>
            <p:cNvSpPr/>
            <p:nvPr/>
          </p:nvSpPr>
          <p:spPr>
            <a:xfrm rot="16200000">
              <a:off x="2524505" y="2842627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Ellipse 254"/>
            <p:cNvSpPr/>
            <p:nvPr/>
          </p:nvSpPr>
          <p:spPr>
            <a:xfrm rot="16200000">
              <a:off x="3331533" y="2842627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Ellipse 255"/>
            <p:cNvSpPr/>
            <p:nvPr/>
          </p:nvSpPr>
          <p:spPr>
            <a:xfrm rot="16200000">
              <a:off x="5831192" y="2842627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Ellipse 256"/>
            <p:cNvSpPr/>
            <p:nvPr/>
          </p:nvSpPr>
          <p:spPr>
            <a:xfrm rot="16200000">
              <a:off x="6638220" y="2842627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Ellipse 257"/>
            <p:cNvSpPr/>
            <p:nvPr/>
          </p:nvSpPr>
          <p:spPr>
            <a:xfrm rot="16200000">
              <a:off x="7566025" y="2972167"/>
              <a:ext cx="62344" cy="4572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9" name="Connecteur droit 258"/>
            <p:cNvCxnSpPr>
              <a:stCxn id="195" idx="4"/>
              <a:endCxn id="258" idx="4"/>
            </p:cNvCxnSpPr>
            <p:nvPr/>
          </p:nvCxnSpPr>
          <p:spPr>
            <a:xfrm flipV="1">
              <a:off x="3195353" y="2995027"/>
              <a:ext cx="4424704" cy="126281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cteur droit 259"/>
            <p:cNvCxnSpPr>
              <a:stCxn id="196" idx="1"/>
              <a:endCxn id="258" idx="1"/>
            </p:cNvCxnSpPr>
            <p:nvPr/>
          </p:nvCxnSpPr>
          <p:spPr>
            <a:xfrm flipV="1">
              <a:off x="3963357" y="3017069"/>
              <a:ext cx="3617676" cy="126281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cteur droit 260"/>
            <p:cNvCxnSpPr>
              <a:stCxn id="197" idx="3"/>
              <a:endCxn id="258" idx="1"/>
            </p:cNvCxnSpPr>
            <p:nvPr/>
          </p:nvCxnSpPr>
          <p:spPr>
            <a:xfrm flipV="1">
              <a:off x="4802713" y="3017069"/>
              <a:ext cx="2778320" cy="126281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cteur droit 261"/>
            <p:cNvCxnSpPr>
              <a:stCxn id="198" idx="5"/>
              <a:endCxn id="258" idx="1"/>
            </p:cNvCxnSpPr>
            <p:nvPr/>
          </p:nvCxnSpPr>
          <p:spPr>
            <a:xfrm flipV="1">
              <a:off x="5609741" y="3017069"/>
              <a:ext cx="1971292" cy="121873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cteur droit 262"/>
            <p:cNvCxnSpPr>
              <a:stCxn id="199" idx="1"/>
              <a:endCxn id="258" idx="1"/>
            </p:cNvCxnSpPr>
            <p:nvPr/>
          </p:nvCxnSpPr>
          <p:spPr>
            <a:xfrm flipV="1">
              <a:off x="6384441" y="3017069"/>
              <a:ext cx="1196592" cy="126281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Ellipse 263"/>
            <p:cNvSpPr/>
            <p:nvPr/>
          </p:nvSpPr>
          <p:spPr>
            <a:xfrm rot="16200000">
              <a:off x="2998594" y="4092471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Ellipse 264"/>
            <p:cNvSpPr/>
            <p:nvPr/>
          </p:nvSpPr>
          <p:spPr>
            <a:xfrm rot="16200000">
              <a:off x="3805622" y="4092471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Ellipse 265"/>
            <p:cNvSpPr/>
            <p:nvPr/>
          </p:nvSpPr>
          <p:spPr>
            <a:xfrm rot="16200000">
              <a:off x="4612650" y="4092471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Ellipse 266"/>
            <p:cNvSpPr/>
            <p:nvPr/>
          </p:nvSpPr>
          <p:spPr>
            <a:xfrm rot="16200000">
              <a:off x="5419678" y="4092471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Ellipse 267"/>
            <p:cNvSpPr/>
            <p:nvPr/>
          </p:nvSpPr>
          <p:spPr>
            <a:xfrm rot="16200000">
              <a:off x="6226706" y="4092471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Ellipse 268"/>
            <p:cNvSpPr/>
            <p:nvPr/>
          </p:nvSpPr>
          <p:spPr>
            <a:xfrm rot="16200000">
              <a:off x="7423298" y="2829657"/>
              <a:ext cx="347798" cy="330740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2" name="Double flèche horizontale 271"/>
          <p:cNvSpPr/>
          <p:nvPr/>
        </p:nvSpPr>
        <p:spPr>
          <a:xfrm rot="5400000">
            <a:off x="4233115" y="4057399"/>
            <a:ext cx="357772" cy="1361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Double flèche horizontale 272"/>
          <p:cNvSpPr/>
          <p:nvPr/>
        </p:nvSpPr>
        <p:spPr>
          <a:xfrm rot="3111656">
            <a:off x="3378022" y="4055152"/>
            <a:ext cx="357772" cy="1361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Double flèche horizontale 273"/>
          <p:cNvSpPr/>
          <p:nvPr/>
        </p:nvSpPr>
        <p:spPr>
          <a:xfrm rot="7007613">
            <a:off x="5092211" y="4063835"/>
            <a:ext cx="357772" cy="1361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5" name="AutoShape 210"/>
          <p:cNvCxnSpPr>
            <a:cxnSpLocks noChangeShapeType="1"/>
          </p:cNvCxnSpPr>
          <p:nvPr/>
        </p:nvCxnSpPr>
        <p:spPr bwMode="auto">
          <a:xfrm rot="5400000" flipV="1">
            <a:off x="7134146" y="3259772"/>
            <a:ext cx="775" cy="932771"/>
          </a:xfrm>
          <a:prstGeom prst="curvedConnector3">
            <a:avLst>
              <a:gd name="adj1" fmla="val -8000000"/>
            </a:avLst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</p:spPr>
      </p:cxnSp>
      <p:cxnSp>
        <p:nvCxnSpPr>
          <p:cNvPr id="276" name="AutoShape 211"/>
          <p:cNvCxnSpPr>
            <a:cxnSpLocks noChangeShapeType="1"/>
          </p:cNvCxnSpPr>
          <p:nvPr/>
        </p:nvCxnSpPr>
        <p:spPr bwMode="auto">
          <a:xfrm rot="5400000" flipV="1">
            <a:off x="8188923" y="3270917"/>
            <a:ext cx="2323" cy="898869"/>
          </a:xfrm>
          <a:prstGeom prst="curvedConnector3">
            <a:avLst>
              <a:gd name="adj1" fmla="val -2466667"/>
            </a:avLst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</p:spPr>
      </p:cxnSp>
      <p:sp>
        <p:nvSpPr>
          <p:cNvPr id="277" name="Oval 96"/>
          <p:cNvSpPr>
            <a:spLocks noChangeArrowheads="1"/>
          </p:cNvSpPr>
          <p:nvPr/>
        </p:nvSpPr>
        <p:spPr bwMode="auto">
          <a:xfrm>
            <a:off x="8613863" y="3353740"/>
            <a:ext cx="201581" cy="41035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8" name="Oval 91"/>
          <p:cNvSpPr>
            <a:spLocks noChangeArrowheads="1"/>
          </p:cNvSpPr>
          <p:nvPr/>
        </p:nvSpPr>
        <p:spPr bwMode="auto">
          <a:xfrm>
            <a:off x="6490848" y="3375419"/>
            <a:ext cx="207995" cy="41035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" name="Oval 94"/>
          <p:cNvSpPr>
            <a:spLocks noChangeArrowheads="1"/>
          </p:cNvSpPr>
          <p:nvPr/>
        </p:nvSpPr>
        <p:spPr bwMode="auto">
          <a:xfrm>
            <a:off x="7572056" y="3351417"/>
            <a:ext cx="201581" cy="41035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0" name="Oval 97"/>
          <p:cNvSpPr>
            <a:spLocks noChangeArrowheads="1"/>
          </p:cNvSpPr>
          <p:nvPr/>
        </p:nvSpPr>
        <p:spPr bwMode="auto">
          <a:xfrm>
            <a:off x="8613863" y="3694413"/>
            <a:ext cx="201581" cy="17111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1" name="Oval 92"/>
          <p:cNvSpPr>
            <a:spLocks noChangeArrowheads="1"/>
          </p:cNvSpPr>
          <p:nvPr/>
        </p:nvSpPr>
        <p:spPr bwMode="auto">
          <a:xfrm>
            <a:off x="6490848" y="3694413"/>
            <a:ext cx="207995" cy="17111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2" name="Oval 95"/>
          <p:cNvSpPr>
            <a:spLocks noChangeArrowheads="1"/>
          </p:cNvSpPr>
          <p:nvPr/>
        </p:nvSpPr>
        <p:spPr bwMode="auto">
          <a:xfrm>
            <a:off x="7572056" y="3694413"/>
            <a:ext cx="201581" cy="17111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3" name="Double flèche horizontale 282"/>
          <p:cNvSpPr/>
          <p:nvPr/>
        </p:nvSpPr>
        <p:spPr>
          <a:xfrm rot="5400000">
            <a:off x="7509560" y="4035052"/>
            <a:ext cx="357772" cy="1361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Double flèche horizontale 283"/>
          <p:cNvSpPr/>
          <p:nvPr/>
        </p:nvSpPr>
        <p:spPr>
          <a:xfrm rot="3111656">
            <a:off x="6654467" y="4032805"/>
            <a:ext cx="357772" cy="1361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Double flèche horizontale 284"/>
          <p:cNvSpPr/>
          <p:nvPr/>
        </p:nvSpPr>
        <p:spPr>
          <a:xfrm rot="7007613">
            <a:off x="8368656" y="4041488"/>
            <a:ext cx="357772" cy="1361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ZoneTexte 285"/>
          <p:cNvSpPr txBox="1"/>
          <p:nvPr/>
        </p:nvSpPr>
        <p:spPr>
          <a:xfrm>
            <a:off x="5765067" y="188795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anose="05000000000000000000" pitchFamily="2" charset="2"/>
              </a:rPr>
              <a:t></a:t>
            </a:r>
            <a:endParaRPr lang="en-US"/>
          </a:p>
        </p:txBody>
      </p:sp>
      <p:sp>
        <p:nvSpPr>
          <p:cNvPr id="287" name="ZoneTexte 286"/>
          <p:cNvSpPr txBox="1"/>
          <p:nvPr/>
        </p:nvSpPr>
        <p:spPr>
          <a:xfrm>
            <a:off x="5783593" y="356759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anose="05000000000000000000" pitchFamily="2" charset="2"/>
              </a:rPr>
              <a:t></a:t>
            </a:r>
            <a:endParaRPr lang="en-US"/>
          </a:p>
        </p:txBody>
      </p:sp>
      <p:sp>
        <p:nvSpPr>
          <p:cNvPr id="288" name="ZoneTexte 287"/>
          <p:cNvSpPr txBox="1"/>
          <p:nvPr/>
        </p:nvSpPr>
        <p:spPr>
          <a:xfrm>
            <a:off x="5802119" y="434249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anose="05000000000000000000" pitchFamily="2" charset="2"/>
              </a:rPr>
              <a:t></a:t>
            </a:r>
            <a:endParaRPr lang="en-US"/>
          </a:p>
        </p:txBody>
      </p:sp>
      <p:sp>
        <p:nvSpPr>
          <p:cNvPr id="289" name="ZoneTexte 288"/>
          <p:cNvSpPr txBox="1"/>
          <p:nvPr/>
        </p:nvSpPr>
        <p:spPr>
          <a:xfrm>
            <a:off x="786113" y="4149707"/>
            <a:ext cx="29065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Ouput</a:t>
            </a:r>
            <a:r>
              <a:rPr lang="en-US" sz="1600" dirty="0"/>
              <a:t> of a DNN</a:t>
            </a:r>
            <a:br>
              <a:rPr lang="en-US" sz="1600" dirty="0"/>
            </a:br>
            <a:r>
              <a:rPr lang="en-US" sz="1600" dirty="0"/>
              <a:t>Each output cell of the DNN</a:t>
            </a:r>
            <a:br>
              <a:rPr lang="en-US" sz="1600" dirty="0"/>
            </a:br>
            <a:r>
              <a:rPr lang="en-US" sz="1600" dirty="0"/>
              <a:t>corresponds to a share</a:t>
            </a:r>
            <a:br>
              <a:rPr lang="en-US" sz="1600" dirty="0"/>
            </a:br>
            <a:r>
              <a:rPr lang="en-US" sz="1600" dirty="0"/>
              <a:t>density of the initial HMM-GMM</a:t>
            </a:r>
          </a:p>
        </p:txBody>
      </p:sp>
      <p:sp>
        <p:nvSpPr>
          <p:cNvPr id="290" name="ZoneTexte 289"/>
          <p:cNvSpPr txBox="1"/>
          <p:nvPr/>
        </p:nvSpPr>
        <p:spPr>
          <a:xfrm>
            <a:off x="2213460" y="5934385"/>
            <a:ext cx="2678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 cells </a:t>
            </a:r>
            <a:r>
              <a:rPr lang="en-US" sz="1600" dirty="0">
                <a:sym typeface="Wingdings" panose="05000000000000000000" pitchFamily="2" charset="2"/>
              </a:rPr>
              <a:t> 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acoustic features of the frame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67548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Hybrid HMM-DNN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build and train a standard HMM-GMM model</a:t>
            </a:r>
          </a:p>
          <a:p>
            <a:endParaRPr lang="en-US" dirty="0"/>
          </a:p>
          <a:p>
            <a:r>
              <a:rPr lang="en-US" dirty="0"/>
              <a:t>Get the alignment between the acoustic frames and the shared densities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this defines the output targets for training the neural network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Train the neural network…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Typically (a few years ago)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DNN with 5 hidden layers, each layer having 2048 cells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And input features corresponding to an 11 frames window (i.e., 5 frames before and 5 frames after the current frame)</a:t>
            </a:r>
          </a:p>
          <a:p>
            <a:r>
              <a:rPr lang="en-US" dirty="0">
                <a:sym typeface="Wingdings" panose="05000000000000000000" pitchFamily="2" charset="2"/>
              </a:rPr>
              <a:t>And now variants using TDNN or convolutive networks or …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770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recognition performance</a:t>
            </a:r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384978"/>
              </p:ext>
            </p:extLst>
          </p:nvPr>
        </p:nvGraphicFramePr>
        <p:xfrm>
          <a:off x="684213" y="1468892"/>
          <a:ext cx="8208963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447">
                  <a:extLst>
                    <a:ext uri="{9D8B030D-6E8A-4147-A177-3AD203B41FA5}">
                      <a16:colId xmlns:a16="http://schemas.microsoft.com/office/drawing/2014/main" val="2565207747"/>
                    </a:ext>
                  </a:extLst>
                </a:gridCol>
                <a:gridCol w="1953172">
                  <a:extLst>
                    <a:ext uri="{9D8B030D-6E8A-4147-A177-3AD203B41FA5}">
                      <a16:colId xmlns:a16="http://schemas.microsoft.com/office/drawing/2014/main" val="3178353317"/>
                    </a:ext>
                  </a:extLst>
                </a:gridCol>
                <a:gridCol w="1953172">
                  <a:extLst>
                    <a:ext uri="{9D8B030D-6E8A-4147-A177-3AD203B41FA5}">
                      <a16:colId xmlns:a16="http://schemas.microsoft.com/office/drawing/2014/main" val="1855280078"/>
                    </a:ext>
                  </a:extLst>
                </a:gridCol>
                <a:gridCol w="1953172">
                  <a:extLst>
                    <a:ext uri="{9D8B030D-6E8A-4147-A177-3AD203B41FA5}">
                      <a16:colId xmlns:a16="http://schemas.microsoft.com/office/drawing/2014/main" val="2517530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Word error rates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Telephone</a:t>
                      </a:r>
                      <a:br>
                        <a:rPr lang="fr-FR" noProof="0"/>
                      </a:br>
                      <a:r>
                        <a:rPr lang="fr-FR" noProof="0"/>
                        <a:t>conversations</a:t>
                      </a:r>
                      <a:br>
                        <a:rPr lang="fr-FR" noProof="0"/>
                      </a:br>
                      <a:r>
                        <a:rPr lang="fr-FR" noProof="0"/>
                        <a:t>(anglais)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Telephone</a:t>
                      </a:r>
                      <a:br>
                        <a:rPr lang="fr-FR" noProof="0"/>
                      </a:br>
                      <a:r>
                        <a:rPr lang="fr-FR" noProof="0"/>
                        <a:t>conversations</a:t>
                      </a:r>
                      <a:br>
                        <a:rPr lang="fr-FR" noProof="0"/>
                      </a:br>
                      <a:r>
                        <a:rPr lang="fr-FR" baseline="0" noProof="0"/>
                        <a:t>(chinois)</a:t>
                      </a:r>
                      <a:endParaRPr lang="fr-F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SMS dictation</a:t>
                      </a:r>
                      <a:br>
                        <a:rPr lang="fr-FR" noProof="0"/>
                      </a:br>
                      <a:r>
                        <a:rPr lang="fr-FR" noProof="0"/>
                        <a:t>(chinois)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0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HMM</a:t>
                      </a:r>
                      <a:r>
                        <a:rPr lang="fr-FR" baseline="0" noProof="0"/>
                        <a:t> – GMM</a:t>
                      </a:r>
                      <a:br>
                        <a:rPr lang="fr-FR" baseline="0" noProof="0"/>
                      </a:br>
                      <a:r>
                        <a:rPr lang="fr-FR" baseline="0" noProof="0"/>
                        <a:t>(maximum likelihood training)</a:t>
                      </a:r>
                      <a:endParaRPr lang="fr-F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35.4%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53.6%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24.4%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443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HMM</a:t>
                      </a:r>
                      <a:r>
                        <a:rPr lang="fr-FR" baseline="0" noProof="0"/>
                        <a:t> – GMM</a:t>
                      </a:r>
                    </a:p>
                    <a:p>
                      <a:pPr algn="ctr"/>
                      <a:r>
                        <a:rPr lang="fr-FR" baseline="0" noProof="0"/>
                        <a:t>(discriminative training</a:t>
                      </a:r>
                      <a:br>
                        <a:rPr lang="fr-FR" baseline="0" noProof="0"/>
                      </a:br>
                      <a:r>
                        <a:rPr lang="fr-FR" i="1" baseline="0" noProof="0"/>
                        <a:t>min. phone error</a:t>
                      </a:r>
                      <a:r>
                        <a:rPr lang="fr-FR" baseline="0" noProof="0"/>
                        <a:t>)</a:t>
                      </a:r>
                      <a:endParaRPr lang="fr-FR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32.8%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48.7%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22.3%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72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HMM – DNN</a:t>
                      </a:r>
                    </a:p>
                    <a:p>
                      <a:pPr algn="ctr"/>
                      <a:r>
                        <a:rPr lang="fr-FR" sz="1600" b="1" i="0" noProof="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fr-FR" sz="1600" b="1" i="1" noProof="0" dirty="0">
                          <a:solidFill>
                            <a:srgbClr val="C00000"/>
                          </a:solidFill>
                        </a:rPr>
                        <a:t>relative </a:t>
                      </a:r>
                      <a:r>
                        <a:rPr lang="fr-FR" sz="1600" b="1" i="1" baseline="0" noProof="0" dirty="0">
                          <a:solidFill>
                            <a:srgbClr val="C00000"/>
                          </a:solidFill>
                        </a:rPr>
                        <a:t>WER </a:t>
                      </a:r>
                      <a:r>
                        <a:rPr lang="fr-FR" sz="1600" b="1" i="1" baseline="0" noProof="0" dirty="0" err="1">
                          <a:solidFill>
                            <a:srgbClr val="C00000"/>
                          </a:solidFill>
                        </a:rPr>
                        <a:t>reduction</a:t>
                      </a:r>
                      <a:r>
                        <a:rPr lang="fr-FR" sz="1600" b="1" i="0" baseline="0" noProof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fr-FR" sz="1600" b="1" i="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23.7%</a:t>
                      </a:r>
                    </a:p>
                    <a:p>
                      <a:pPr algn="ctr"/>
                      <a:r>
                        <a:rPr lang="fr-FR" sz="1600" b="1" i="1" noProof="0">
                          <a:solidFill>
                            <a:srgbClr val="C00000"/>
                          </a:solidFill>
                        </a:rPr>
                        <a:t>28%</a:t>
                      </a:r>
                      <a:endParaRPr lang="fr-FR" b="1" i="1" noProof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/>
                        <a:t>34.8%</a:t>
                      </a:r>
                    </a:p>
                    <a:p>
                      <a:pPr algn="ctr"/>
                      <a:r>
                        <a:rPr lang="fr-FR" sz="1600" b="1" noProof="0">
                          <a:solidFill>
                            <a:srgbClr val="C00000"/>
                          </a:solidFill>
                        </a:rPr>
                        <a:t>28%</a:t>
                      </a:r>
                      <a:endParaRPr lang="fr-FR" b="1" noProof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16.8%</a:t>
                      </a:r>
                    </a:p>
                    <a:p>
                      <a:pPr algn="ctr"/>
                      <a:r>
                        <a:rPr lang="fr-FR" sz="1600" b="1" i="1" noProof="0" dirty="0">
                          <a:solidFill>
                            <a:srgbClr val="C00000"/>
                          </a:solidFill>
                        </a:rPr>
                        <a:t>25%</a:t>
                      </a:r>
                      <a:endParaRPr lang="fr-FR" b="1" i="1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66667"/>
                  </a:ext>
                </a:extLst>
              </a:tr>
            </a:tbl>
          </a:graphicData>
        </a:graphic>
      </p:graphicFrame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194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475978" y="5121275"/>
            <a:ext cx="683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 reduction of the word error rate (WER reduction of 25% or more)</a:t>
            </a:r>
          </a:p>
          <a:p>
            <a:r>
              <a:rPr lang="en-US" dirty="0"/>
              <a:t>when using DNN for acoustic modeling instead of GMM densities</a:t>
            </a:r>
          </a:p>
        </p:txBody>
      </p:sp>
    </p:spTree>
    <p:extLst>
      <p:ext uri="{BB962C8B-B14F-4D97-AF65-F5344CB8AC3E}">
        <p14:creationId xmlns:p14="http://schemas.microsoft.com/office/powerpoint/2010/main" val="15214851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vs machine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Speech corpus : telephone conversations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(2017 – Microsoft)</a:t>
            </a:r>
          </a:p>
          <a:p>
            <a:endParaRPr lang="en-US" dirty="0"/>
          </a:p>
          <a:p>
            <a:r>
              <a:rPr lang="en-US" dirty="0"/>
              <a:t>The results obtained with a combination of many speech recognition systems get similar to those of professional transcribers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195</a:t>
            </a:fld>
            <a:endParaRPr lang="en-US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90079E40-6E62-4D6C-87ED-EB10B2799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87343"/>
              </p:ext>
            </p:extLst>
          </p:nvPr>
        </p:nvGraphicFramePr>
        <p:xfrm>
          <a:off x="1240435" y="2218694"/>
          <a:ext cx="6663130" cy="264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5450">
                  <a:extLst>
                    <a:ext uri="{9D8B030D-6E8A-4147-A177-3AD203B41FA5}">
                      <a16:colId xmlns:a16="http://schemas.microsoft.com/office/drawing/2014/main" val="2500290400"/>
                    </a:ext>
                  </a:extLst>
                </a:gridCol>
                <a:gridCol w="1768840">
                  <a:extLst>
                    <a:ext uri="{9D8B030D-6E8A-4147-A177-3AD203B41FA5}">
                      <a16:colId xmlns:a16="http://schemas.microsoft.com/office/drawing/2014/main" val="3397493288"/>
                    </a:ext>
                  </a:extLst>
                </a:gridCol>
                <a:gridCol w="1768840">
                  <a:extLst>
                    <a:ext uri="{9D8B030D-6E8A-4147-A177-3AD203B41FA5}">
                      <a16:colId xmlns:a16="http://schemas.microsoft.com/office/drawing/2014/main" val="3030078106"/>
                    </a:ext>
                  </a:extLst>
                </a:gridCol>
              </a:tblGrid>
              <a:tr h="533673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Word </a:t>
                      </a:r>
                      <a:r>
                        <a:rPr lang="fr-FR" dirty="0" err="1"/>
                        <a:t>Error</a:t>
                      </a:r>
                      <a:r>
                        <a:rPr lang="fr-FR" dirty="0"/>
                        <a:t> Rates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Switchboard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Call 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254708"/>
                  </a:ext>
                </a:extLst>
              </a:tr>
              <a:tr h="92113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Professional </a:t>
                      </a:r>
                      <a:r>
                        <a:rPr lang="fr-FR" dirty="0" err="1"/>
                        <a:t>transcribers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5,9%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11,3%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108709"/>
                  </a:ext>
                </a:extLst>
              </a:tr>
              <a:tr h="921134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Automatic</a:t>
                      </a:r>
                      <a:r>
                        <a:rPr lang="fr-FR" dirty="0"/>
                        <a:t> speech recognition</a:t>
                      </a:r>
                      <a:br>
                        <a:rPr lang="fr-FR" dirty="0"/>
                      </a:br>
                      <a:r>
                        <a:rPr lang="fr-FR" dirty="0"/>
                        <a:t>(combination of </a:t>
                      </a:r>
                      <a:r>
                        <a:rPr lang="fr-FR" dirty="0" err="1"/>
                        <a:t>many</a:t>
                      </a:r>
                      <a:br>
                        <a:rPr lang="fr-FR" dirty="0"/>
                      </a:br>
                      <a:r>
                        <a:rPr lang="fr-FR" dirty="0"/>
                        <a:t>NN-</a:t>
                      </a:r>
                      <a:r>
                        <a:rPr lang="fr-FR" dirty="0" err="1"/>
                        <a:t>based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systems</a:t>
                      </a:r>
                      <a:r>
                        <a:rPr lang="fr-FR" dirty="0"/>
                        <a:t>, </a:t>
                      </a:r>
                      <a:br>
                        <a:rPr lang="fr-FR" dirty="0"/>
                      </a:br>
                      <a:r>
                        <a:rPr lang="fr-FR" dirty="0" err="1"/>
                        <a:t>trained</a:t>
                      </a:r>
                      <a:r>
                        <a:rPr lang="fr-FR" dirty="0"/>
                        <a:t> on large data sets)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5,8%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11,0%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02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7026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to language modeling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43406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Deep neural networks</a:t>
            </a:r>
          </a:p>
          <a:p>
            <a:r>
              <a:rPr lang="en-US" dirty="0"/>
              <a:t>    Neural networks</a:t>
            </a:r>
          </a:p>
          <a:p>
            <a:r>
              <a:rPr lang="en-US" dirty="0">
                <a:solidFill>
                  <a:srgbClr val="C00000"/>
                </a:solidFill>
              </a:rPr>
              <a:t>    </a:t>
            </a:r>
            <a:r>
              <a:rPr lang="en-US" dirty="0"/>
              <a:t>Deep, recurrent &amp; convolutional networks</a:t>
            </a:r>
          </a:p>
          <a:p>
            <a:r>
              <a:rPr lang="en-US" dirty="0"/>
              <a:t>    Application to acoustic modeling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Application to language modeling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381639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Word embedding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Projection of word items in a continuous space</a:t>
            </a:r>
            <a:br>
              <a:rPr lang="en-US" dirty="0"/>
            </a:br>
            <a:r>
              <a:rPr lang="en-US" dirty="0"/>
              <a:t>« word » </a:t>
            </a:r>
            <a:r>
              <a:rPr lang="en-US" dirty="0">
                <a:sym typeface="Wingdings" panose="05000000000000000000" pitchFamily="2" charset="2"/>
              </a:rPr>
              <a:t> vector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Two approaches relying on neural networks are frequently used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(cf. word2vec):</a:t>
            </a:r>
          </a:p>
          <a:p>
            <a:pPr lvl="1"/>
            <a:r>
              <a:rPr lang="en-US" i="1" dirty="0"/>
              <a:t>Skip gram model</a:t>
            </a:r>
          </a:p>
          <a:p>
            <a:pPr lvl="1"/>
            <a:r>
              <a:rPr lang="en-US" i="1" dirty="0"/>
              <a:t>Continuous bag of words model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Approaches sometimes also called</a:t>
            </a:r>
          </a:p>
          <a:p>
            <a:pPr lvl="1"/>
            <a:r>
              <a:rPr lang="en-US" i="1" dirty="0"/>
              <a:t>distributional semantic model</a:t>
            </a:r>
          </a:p>
          <a:p>
            <a:pPr lvl="1"/>
            <a:r>
              <a:rPr lang="en-US" i="1" dirty="0"/>
              <a:t>semantic vector space</a:t>
            </a:r>
          </a:p>
          <a:p>
            <a:pPr lvl="1"/>
            <a:r>
              <a:rPr lang="en-US" i="1" dirty="0"/>
              <a:t>word space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49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Skip gram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Espace réservé du contenu 12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word (input and output) is represented by a one hot encoding vector (</a:t>
                </a:r>
                <a:r>
                  <a:rPr lang="en-US" sz="1600" dirty="0"/>
                  <a:t>vector of size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/>
                  <a:t>, one component equal to 1, all the other set to 0; where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/>
                  <a:t> is the vocabulary size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Mapping on a hidden layer of arbitrary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Network trained to predict neighbor words from the current one</a:t>
                </a:r>
              </a:p>
            </p:txBody>
          </p:sp>
        </mc:Choice>
        <mc:Fallback xmlns="">
          <p:sp>
            <p:nvSpPr>
              <p:cNvPr id="129" name="Espace réservé du contenu 12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198</a:t>
            </a:fld>
            <a:endParaRPr lang="en-US"/>
          </a:p>
        </p:txBody>
      </p:sp>
      <p:grpSp>
        <p:nvGrpSpPr>
          <p:cNvPr id="124" name="Groupe 123"/>
          <p:cNvGrpSpPr/>
          <p:nvPr/>
        </p:nvGrpSpPr>
        <p:grpSpPr>
          <a:xfrm>
            <a:off x="619034" y="2837000"/>
            <a:ext cx="8327463" cy="3567201"/>
            <a:chOff x="606636" y="1829728"/>
            <a:chExt cx="8327463" cy="3567201"/>
          </a:xfrm>
        </p:grpSpPr>
        <p:sp>
          <p:nvSpPr>
            <p:cNvPr id="80" name="Ellipse 79"/>
            <p:cNvSpPr/>
            <p:nvPr/>
          </p:nvSpPr>
          <p:spPr>
            <a:xfrm rot="16200000">
              <a:off x="3501398" y="3694250"/>
              <a:ext cx="43941" cy="3625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Ellipse 80"/>
            <p:cNvSpPr/>
            <p:nvPr/>
          </p:nvSpPr>
          <p:spPr>
            <a:xfrm rot="16200000">
              <a:off x="4141277" y="3694250"/>
              <a:ext cx="43941" cy="3625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Ellipse 82"/>
            <p:cNvSpPr/>
            <p:nvPr/>
          </p:nvSpPr>
          <p:spPr>
            <a:xfrm rot="16200000">
              <a:off x="5421036" y="3694250"/>
              <a:ext cx="43941" cy="3625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lipse 83"/>
            <p:cNvSpPr/>
            <p:nvPr/>
          </p:nvSpPr>
          <p:spPr>
            <a:xfrm rot="16200000">
              <a:off x="6060916" y="3694250"/>
              <a:ext cx="43941" cy="3625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cteur droit 92"/>
            <p:cNvCxnSpPr>
              <a:stCxn id="80" idx="2"/>
            </p:cNvCxnSpPr>
            <p:nvPr/>
          </p:nvCxnSpPr>
          <p:spPr>
            <a:xfrm>
              <a:off x="3523369" y="3734346"/>
              <a:ext cx="566766" cy="11100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>
              <a:stCxn id="84" idx="1"/>
              <a:endCxn id="17" idx="7"/>
            </p:cNvCxnSpPr>
            <p:nvPr/>
          </p:nvCxnSpPr>
          <p:spPr>
            <a:xfrm flipH="1">
              <a:off x="5530520" y="3727911"/>
              <a:ext cx="539550" cy="11306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stCxn id="21" idx="3"/>
              <a:endCxn id="80" idx="0"/>
            </p:cNvCxnSpPr>
            <p:nvPr/>
          </p:nvCxnSpPr>
          <p:spPr>
            <a:xfrm>
              <a:off x="698706" y="2330367"/>
              <a:ext cx="2806537" cy="138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30" idx="5"/>
              <a:endCxn id="84" idx="6"/>
            </p:cNvCxnSpPr>
            <p:nvPr/>
          </p:nvCxnSpPr>
          <p:spPr>
            <a:xfrm>
              <a:off x="2139091" y="2330367"/>
              <a:ext cx="3943796" cy="1360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>
              <a:stCxn id="33" idx="3"/>
              <a:endCxn id="80" idx="7"/>
            </p:cNvCxnSpPr>
            <p:nvPr/>
          </p:nvCxnSpPr>
          <p:spPr>
            <a:xfrm>
              <a:off x="2374442" y="2330367"/>
              <a:ext cx="1136110" cy="13664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42" idx="5"/>
              <a:endCxn id="84" idx="4"/>
            </p:cNvCxnSpPr>
            <p:nvPr/>
          </p:nvCxnSpPr>
          <p:spPr>
            <a:xfrm>
              <a:off x="3814827" y="2330367"/>
              <a:ext cx="2286185" cy="138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>
              <a:stCxn id="45" idx="3"/>
              <a:endCxn id="80" idx="0"/>
            </p:cNvCxnSpPr>
            <p:nvPr/>
          </p:nvCxnSpPr>
          <p:spPr>
            <a:xfrm flipH="1">
              <a:off x="3505243" y="2330367"/>
              <a:ext cx="2220671" cy="138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>
              <a:stCxn id="54" idx="3"/>
              <a:endCxn id="84" idx="0"/>
            </p:cNvCxnSpPr>
            <p:nvPr/>
          </p:nvCxnSpPr>
          <p:spPr>
            <a:xfrm flipH="1">
              <a:off x="6064761" y="2330367"/>
              <a:ext cx="1032753" cy="138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>
              <a:stCxn id="57" idx="5"/>
              <a:endCxn id="80" idx="1"/>
            </p:cNvCxnSpPr>
            <p:nvPr/>
          </p:nvCxnSpPr>
          <p:spPr>
            <a:xfrm flipH="1">
              <a:off x="3510552" y="2330367"/>
              <a:ext cx="3959882" cy="13975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66" idx="5"/>
              <a:endCxn id="84" idx="7"/>
            </p:cNvCxnSpPr>
            <p:nvPr/>
          </p:nvCxnSpPr>
          <p:spPr>
            <a:xfrm flipH="1">
              <a:off x="6070070" y="2330367"/>
              <a:ext cx="2771964" cy="13664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Ellipse 84"/>
            <p:cNvSpPr/>
            <p:nvPr/>
          </p:nvSpPr>
          <p:spPr>
            <a:xfrm rot="16200000">
              <a:off x="3400800" y="3581257"/>
              <a:ext cx="245136" cy="26223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Ellipse 85"/>
            <p:cNvSpPr/>
            <p:nvPr/>
          </p:nvSpPr>
          <p:spPr>
            <a:xfrm rot="16200000">
              <a:off x="4040680" y="3581257"/>
              <a:ext cx="245136" cy="26223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Ellipse 87"/>
            <p:cNvSpPr/>
            <p:nvPr/>
          </p:nvSpPr>
          <p:spPr>
            <a:xfrm rot="16200000">
              <a:off x="5320439" y="3581257"/>
              <a:ext cx="245136" cy="26223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Ellipse 88"/>
            <p:cNvSpPr/>
            <p:nvPr/>
          </p:nvSpPr>
          <p:spPr>
            <a:xfrm rot="16200000">
              <a:off x="5960318" y="3581257"/>
              <a:ext cx="245136" cy="26223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606636" y="2169512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2282372" y="2169512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à coins arrondis 54"/>
            <p:cNvSpPr/>
            <p:nvPr/>
          </p:nvSpPr>
          <p:spPr>
            <a:xfrm>
              <a:off x="5633844" y="2169512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à coins arrondis 66"/>
            <p:cNvSpPr/>
            <p:nvPr/>
          </p:nvSpPr>
          <p:spPr>
            <a:xfrm>
              <a:off x="7309579" y="2169512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684460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836860" y="2247336"/>
              <a:ext cx="97277" cy="972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989260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141660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/>
            <p:cNvSpPr/>
            <p:nvPr/>
          </p:nvSpPr>
          <p:spPr>
            <a:xfrm>
              <a:off x="1294060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/>
            <p:cNvSpPr/>
            <p:nvPr/>
          </p:nvSpPr>
          <p:spPr>
            <a:xfrm>
              <a:off x="1446460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/>
            <p:cNvSpPr/>
            <p:nvPr/>
          </p:nvSpPr>
          <p:spPr>
            <a:xfrm>
              <a:off x="1598860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lipse 27"/>
            <p:cNvSpPr/>
            <p:nvPr/>
          </p:nvSpPr>
          <p:spPr>
            <a:xfrm>
              <a:off x="1751260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903660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lipse 29"/>
            <p:cNvSpPr/>
            <p:nvPr/>
          </p:nvSpPr>
          <p:spPr>
            <a:xfrm>
              <a:off x="2056060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lipse 32"/>
            <p:cNvSpPr/>
            <p:nvPr/>
          </p:nvSpPr>
          <p:spPr>
            <a:xfrm>
              <a:off x="2360196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/>
            <p:cNvSpPr/>
            <p:nvPr/>
          </p:nvSpPr>
          <p:spPr>
            <a:xfrm>
              <a:off x="2512596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lipse 34"/>
            <p:cNvSpPr/>
            <p:nvPr/>
          </p:nvSpPr>
          <p:spPr>
            <a:xfrm>
              <a:off x="2664996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lipse 35"/>
            <p:cNvSpPr/>
            <p:nvPr/>
          </p:nvSpPr>
          <p:spPr>
            <a:xfrm>
              <a:off x="2817396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/>
            <p:cNvSpPr/>
            <p:nvPr/>
          </p:nvSpPr>
          <p:spPr>
            <a:xfrm>
              <a:off x="2969796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122196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llipse 38"/>
            <p:cNvSpPr/>
            <p:nvPr/>
          </p:nvSpPr>
          <p:spPr>
            <a:xfrm>
              <a:off x="3274596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/>
            <p:cNvSpPr/>
            <p:nvPr/>
          </p:nvSpPr>
          <p:spPr>
            <a:xfrm>
              <a:off x="3426996" y="2247336"/>
              <a:ext cx="97277" cy="972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Ellipse 40"/>
            <p:cNvSpPr/>
            <p:nvPr/>
          </p:nvSpPr>
          <p:spPr>
            <a:xfrm>
              <a:off x="3579396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/>
            <p:cNvSpPr/>
            <p:nvPr/>
          </p:nvSpPr>
          <p:spPr>
            <a:xfrm>
              <a:off x="3731796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/>
            <p:cNvSpPr/>
            <p:nvPr/>
          </p:nvSpPr>
          <p:spPr>
            <a:xfrm>
              <a:off x="5711668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lipse 45"/>
            <p:cNvSpPr/>
            <p:nvPr/>
          </p:nvSpPr>
          <p:spPr>
            <a:xfrm>
              <a:off x="5864068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Ellipse 46"/>
            <p:cNvSpPr/>
            <p:nvPr/>
          </p:nvSpPr>
          <p:spPr>
            <a:xfrm>
              <a:off x="6016468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lipse 47"/>
            <p:cNvSpPr/>
            <p:nvPr/>
          </p:nvSpPr>
          <p:spPr>
            <a:xfrm>
              <a:off x="6168868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lipse 48"/>
            <p:cNvSpPr/>
            <p:nvPr/>
          </p:nvSpPr>
          <p:spPr>
            <a:xfrm>
              <a:off x="6321268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lipse 49"/>
            <p:cNvSpPr/>
            <p:nvPr/>
          </p:nvSpPr>
          <p:spPr>
            <a:xfrm>
              <a:off x="6473668" y="2247336"/>
              <a:ext cx="97277" cy="972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Ellipse 50"/>
            <p:cNvSpPr/>
            <p:nvPr/>
          </p:nvSpPr>
          <p:spPr>
            <a:xfrm>
              <a:off x="6626068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lipse 51"/>
            <p:cNvSpPr/>
            <p:nvPr/>
          </p:nvSpPr>
          <p:spPr>
            <a:xfrm>
              <a:off x="6778468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Ellipse 52"/>
            <p:cNvSpPr/>
            <p:nvPr/>
          </p:nvSpPr>
          <p:spPr>
            <a:xfrm>
              <a:off x="6930868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083268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Ellipse 56"/>
            <p:cNvSpPr/>
            <p:nvPr/>
          </p:nvSpPr>
          <p:spPr>
            <a:xfrm>
              <a:off x="7387403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lipse 57"/>
            <p:cNvSpPr/>
            <p:nvPr/>
          </p:nvSpPr>
          <p:spPr>
            <a:xfrm>
              <a:off x="7539803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lipse 58"/>
            <p:cNvSpPr/>
            <p:nvPr/>
          </p:nvSpPr>
          <p:spPr>
            <a:xfrm>
              <a:off x="7692203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lipse 59"/>
            <p:cNvSpPr/>
            <p:nvPr/>
          </p:nvSpPr>
          <p:spPr>
            <a:xfrm>
              <a:off x="7844603" y="2247336"/>
              <a:ext cx="97277" cy="972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lipse 60"/>
            <p:cNvSpPr/>
            <p:nvPr/>
          </p:nvSpPr>
          <p:spPr>
            <a:xfrm>
              <a:off x="7997003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lipse 61"/>
            <p:cNvSpPr/>
            <p:nvPr/>
          </p:nvSpPr>
          <p:spPr>
            <a:xfrm>
              <a:off x="8149403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lipse 62"/>
            <p:cNvSpPr/>
            <p:nvPr/>
          </p:nvSpPr>
          <p:spPr>
            <a:xfrm>
              <a:off x="8301803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454203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lipse 64"/>
            <p:cNvSpPr/>
            <p:nvPr/>
          </p:nvSpPr>
          <p:spPr>
            <a:xfrm>
              <a:off x="8606603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Ellipse 65"/>
            <p:cNvSpPr/>
            <p:nvPr/>
          </p:nvSpPr>
          <p:spPr>
            <a:xfrm>
              <a:off x="8759003" y="22473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3998065" y="4766527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lipse 7"/>
            <p:cNvSpPr/>
            <p:nvPr/>
          </p:nvSpPr>
          <p:spPr>
            <a:xfrm>
              <a:off x="4075889" y="48443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/>
            <p:cNvSpPr/>
            <p:nvPr/>
          </p:nvSpPr>
          <p:spPr>
            <a:xfrm>
              <a:off x="4228289" y="48443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lipse 9"/>
            <p:cNvSpPr/>
            <p:nvPr/>
          </p:nvSpPr>
          <p:spPr>
            <a:xfrm>
              <a:off x="4380689" y="48443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/>
            <p:cNvSpPr/>
            <p:nvPr/>
          </p:nvSpPr>
          <p:spPr>
            <a:xfrm>
              <a:off x="4533089" y="48443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/>
            <p:cNvSpPr/>
            <p:nvPr/>
          </p:nvSpPr>
          <p:spPr>
            <a:xfrm>
              <a:off x="4685489" y="4844351"/>
              <a:ext cx="97277" cy="972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llipse 12"/>
            <p:cNvSpPr/>
            <p:nvPr/>
          </p:nvSpPr>
          <p:spPr>
            <a:xfrm>
              <a:off x="4837889" y="48443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990289" y="48443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lipse 14"/>
            <p:cNvSpPr/>
            <p:nvPr/>
          </p:nvSpPr>
          <p:spPr>
            <a:xfrm>
              <a:off x="5142689" y="48443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lipse 15"/>
            <p:cNvSpPr/>
            <p:nvPr/>
          </p:nvSpPr>
          <p:spPr>
            <a:xfrm>
              <a:off x="5295089" y="48443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447489" y="48443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ZoneTexte 116"/>
                <p:cNvSpPr txBox="1"/>
                <p:nvPr/>
              </p:nvSpPr>
              <p:spPr>
                <a:xfrm>
                  <a:off x="4494174" y="5058375"/>
                  <a:ext cx="64613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7" name="ZoneTexte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174" y="5058375"/>
                  <a:ext cx="646139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ZoneTexte 117"/>
                <p:cNvSpPr txBox="1"/>
                <p:nvPr/>
              </p:nvSpPr>
              <p:spPr>
                <a:xfrm>
                  <a:off x="2564563" y="1829728"/>
                  <a:ext cx="10050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8" name="ZoneTexte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4563" y="1829728"/>
                  <a:ext cx="1005019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ZoneTexte 118"/>
                <p:cNvSpPr txBox="1"/>
                <p:nvPr/>
              </p:nvSpPr>
              <p:spPr>
                <a:xfrm>
                  <a:off x="921451" y="1829728"/>
                  <a:ext cx="10050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9" name="ZoneTexte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451" y="1829728"/>
                  <a:ext cx="1005019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ZoneTexte 119"/>
                <p:cNvSpPr txBox="1"/>
                <p:nvPr/>
              </p:nvSpPr>
              <p:spPr>
                <a:xfrm>
                  <a:off x="5971158" y="1829728"/>
                  <a:ext cx="10050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20" name="ZoneTexte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1158" y="1829728"/>
                  <a:ext cx="1005019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ZoneTexte 120"/>
                <p:cNvSpPr txBox="1"/>
                <p:nvPr/>
              </p:nvSpPr>
              <p:spPr>
                <a:xfrm>
                  <a:off x="7628633" y="1829728"/>
                  <a:ext cx="10050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+2)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21" name="ZoneTexte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8633" y="1829728"/>
                  <a:ext cx="1005019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ZoneTexte 121"/>
                <p:cNvSpPr txBox="1"/>
                <p:nvPr/>
              </p:nvSpPr>
              <p:spPr>
                <a:xfrm>
                  <a:off x="850841" y="3335241"/>
                  <a:ext cx="2463431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Hidden layer</a:t>
                  </a:r>
                </a:p>
                <a:p>
                  <a:pPr algn="ctr"/>
                  <a:r>
                    <a:rPr lang="en-US" sz="1400" dirty="0">
                      <a:sym typeface="Wingdings" panose="05000000000000000000" pitchFamily="2" charset="2"/>
                    </a:rPr>
                    <a:t></a:t>
                  </a:r>
                </a:p>
                <a:p>
                  <a:pPr algn="ctr"/>
                  <a:r>
                    <a:rPr lang="en-US" sz="1400" dirty="0">
                      <a:sym typeface="Wingdings" panose="05000000000000000000" pitchFamily="2" charset="2"/>
                    </a:rPr>
                    <a:t>Provides the </a:t>
                  </a:r>
                  <a:r>
                    <a:rPr lang="en-US" sz="1400" dirty="0">
                      <a:solidFill>
                        <a:srgbClr val="C00000"/>
                      </a:solidFill>
                      <a:sym typeface="Wingdings" panose="05000000000000000000" pitchFamily="2" charset="2"/>
                    </a:rPr>
                    <a:t>embedding vector</a:t>
                  </a:r>
                  <a:br>
                    <a:rPr lang="en-US" sz="1400" dirty="0">
                      <a:sym typeface="Wingdings" panose="05000000000000000000" pitchFamily="2" charset="2"/>
                    </a:rPr>
                  </a:br>
                  <a:r>
                    <a:rPr lang="en-US" sz="1400" dirty="0">
                      <a:sym typeface="Wingdings" panose="05000000000000000000" pitchFamily="2" charset="2"/>
                    </a:rPr>
                    <a:t>(dimension 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1400" dirty="0">
                      <a:sym typeface="Wingdings" panose="05000000000000000000" pitchFamily="2" charset="2"/>
                    </a:rPr>
                    <a:t>)</a:t>
                  </a:r>
                  <a:endParaRPr lang="en-US" sz="1400" dirty="0"/>
                </a:p>
              </p:txBody>
            </p:sp>
          </mc:Choice>
          <mc:Fallback xmlns="">
            <p:sp>
              <p:nvSpPr>
                <p:cNvPr id="122" name="ZoneTexte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841" y="3335241"/>
                  <a:ext cx="2463431" cy="954107"/>
                </a:xfrm>
                <a:prstGeom prst="rect">
                  <a:avLst/>
                </a:prstGeom>
                <a:blipFill>
                  <a:blip r:embed="rId8"/>
                  <a:stretch>
                    <a:fillRect l="-248" t="-637" b="-573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ZoneTexte 122"/>
            <p:cNvSpPr txBox="1"/>
            <p:nvPr/>
          </p:nvSpPr>
          <p:spPr>
            <a:xfrm>
              <a:off x="4578382" y="352322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ym typeface="Wingdings" panose="05000000000000000000" pitchFamily="2" charset="2"/>
                </a:rPr>
                <a:t>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54846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/>
              <a:t>Continuous bag of words model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Espace réservé du contenu 12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Each word (input and output) is represented by a one hot encoding vector</a:t>
                </a:r>
              </a:p>
              <a:p>
                <a:r>
                  <a:rPr lang="en-US"/>
                  <a:t>Mapping on a hidden layer of arbitrary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/>
              </a:p>
              <a:p>
                <a:r>
                  <a:rPr lang="en-US"/>
                  <a:t>Network trained to predict the current word from neighbor words </a:t>
                </a:r>
                <a:br>
                  <a:rPr lang="en-US"/>
                </a:br>
                <a:r>
                  <a:rPr lang="en-US"/>
                  <a:t>(</a:t>
                </a:r>
                <a:r>
                  <a:rPr lang="en-US" sz="1600"/>
                  <a:t>weight matrices are shared, sum of neighbor word contributions, so word order ignored, hence the name: </a:t>
                </a:r>
                <a:r>
                  <a:rPr lang="en-US" sz="1600" i="1">
                    <a:sym typeface="Wingdings" panose="05000000000000000000" pitchFamily="2" charset="2"/>
                  </a:rPr>
                  <a:t>bag of words</a:t>
                </a:r>
                <a:r>
                  <a:rPr lang="en-US">
                    <a:sym typeface="Wingdings" panose="05000000000000000000" pitchFamily="2" charset="2"/>
                  </a:rPr>
                  <a:t>)</a:t>
                </a:r>
                <a:endParaRPr lang="en-US"/>
              </a:p>
            </p:txBody>
          </p:sp>
        </mc:Choice>
        <mc:Fallback xmlns="">
          <p:sp>
            <p:nvSpPr>
              <p:cNvPr id="129" name="Espace réservé du contenu 12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199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ZoneTexte 116"/>
              <p:cNvSpPr txBox="1"/>
              <p:nvPr/>
            </p:nvSpPr>
            <p:spPr>
              <a:xfrm>
                <a:off x="4423455" y="2744128"/>
                <a:ext cx="6461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7" name="ZoneTexte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455" y="2744128"/>
                <a:ext cx="646139" cy="338554"/>
              </a:xfrm>
              <a:prstGeom prst="rect">
                <a:avLst/>
              </a:prstGeom>
              <a:blipFill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ZoneTexte 117"/>
              <p:cNvSpPr txBox="1"/>
              <p:nvPr/>
            </p:nvSpPr>
            <p:spPr>
              <a:xfrm>
                <a:off x="2537237" y="5955085"/>
                <a:ext cx="10050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8" name="ZoneTexte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37" y="5955085"/>
                <a:ext cx="1005019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ZoneTexte 118"/>
              <p:cNvSpPr txBox="1"/>
              <p:nvPr/>
            </p:nvSpPr>
            <p:spPr>
              <a:xfrm>
                <a:off x="894125" y="5955085"/>
                <a:ext cx="10050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9" name="ZoneTexte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5" y="5955085"/>
                <a:ext cx="1005019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ZoneTexte 119"/>
              <p:cNvSpPr txBox="1"/>
              <p:nvPr/>
            </p:nvSpPr>
            <p:spPr>
              <a:xfrm>
                <a:off x="5943832" y="5955085"/>
                <a:ext cx="10050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20" name="ZoneTexte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832" y="5955085"/>
                <a:ext cx="1005019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ZoneTexte 120"/>
              <p:cNvSpPr txBox="1"/>
              <p:nvPr/>
            </p:nvSpPr>
            <p:spPr>
              <a:xfrm>
                <a:off x="7601307" y="5955085"/>
                <a:ext cx="10050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21" name="ZoneTexte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07" y="5955085"/>
                <a:ext cx="1005019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 flipV="1">
            <a:off x="619034" y="3083912"/>
            <a:ext cx="8327463" cy="2873939"/>
            <a:chOff x="619034" y="3083912"/>
            <a:chExt cx="8327463" cy="2873939"/>
          </a:xfrm>
        </p:grpSpPr>
        <p:sp>
          <p:nvSpPr>
            <p:cNvPr id="80" name="Ellipse 79"/>
            <p:cNvSpPr/>
            <p:nvPr/>
          </p:nvSpPr>
          <p:spPr>
            <a:xfrm rot="16200000">
              <a:off x="3513796" y="4608650"/>
              <a:ext cx="43941" cy="3625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Ellipse 80"/>
            <p:cNvSpPr/>
            <p:nvPr/>
          </p:nvSpPr>
          <p:spPr>
            <a:xfrm rot="16200000">
              <a:off x="4153675" y="4608650"/>
              <a:ext cx="43941" cy="3625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Ellipse 82"/>
            <p:cNvSpPr/>
            <p:nvPr/>
          </p:nvSpPr>
          <p:spPr>
            <a:xfrm rot="16200000">
              <a:off x="5433434" y="4608650"/>
              <a:ext cx="43941" cy="3625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lipse 83"/>
            <p:cNvSpPr/>
            <p:nvPr/>
          </p:nvSpPr>
          <p:spPr>
            <a:xfrm rot="16200000">
              <a:off x="6073314" y="4608650"/>
              <a:ext cx="43941" cy="3625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cteur droit 92"/>
            <p:cNvCxnSpPr>
              <a:stCxn id="80" idx="2"/>
            </p:cNvCxnSpPr>
            <p:nvPr/>
          </p:nvCxnSpPr>
          <p:spPr>
            <a:xfrm>
              <a:off x="3535767" y="4648746"/>
              <a:ext cx="566766" cy="11100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>
              <a:stCxn id="84" idx="1"/>
              <a:endCxn id="17" idx="7"/>
            </p:cNvCxnSpPr>
            <p:nvPr/>
          </p:nvCxnSpPr>
          <p:spPr>
            <a:xfrm flipH="1">
              <a:off x="5542918" y="4642311"/>
              <a:ext cx="539550" cy="11306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stCxn id="21" idx="3"/>
              <a:endCxn id="80" idx="0"/>
            </p:cNvCxnSpPr>
            <p:nvPr/>
          </p:nvCxnSpPr>
          <p:spPr>
            <a:xfrm>
              <a:off x="711104" y="3244767"/>
              <a:ext cx="2806537" cy="138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30" idx="5"/>
              <a:endCxn id="84" idx="6"/>
            </p:cNvCxnSpPr>
            <p:nvPr/>
          </p:nvCxnSpPr>
          <p:spPr>
            <a:xfrm>
              <a:off x="2151489" y="3244767"/>
              <a:ext cx="3943796" cy="1360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>
              <a:stCxn id="33" idx="3"/>
              <a:endCxn id="80" idx="7"/>
            </p:cNvCxnSpPr>
            <p:nvPr/>
          </p:nvCxnSpPr>
          <p:spPr>
            <a:xfrm>
              <a:off x="2386840" y="3244767"/>
              <a:ext cx="1136110" cy="13664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42" idx="5"/>
              <a:endCxn id="84" idx="4"/>
            </p:cNvCxnSpPr>
            <p:nvPr/>
          </p:nvCxnSpPr>
          <p:spPr>
            <a:xfrm>
              <a:off x="3827225" y="3244767"/>
              <a:ext cx="2286185" cy="138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>
              <a:stCxn id="45" idx="3"/>
              <a:endCxn id="80" idx="0"/>
            </p:cNvCxnSpPr>
            <p:nvPr/>
          </p:nvCxnSpPr>
          <p:spPr>
            <a:xfrm flipH="1">
              <a:off x="3517641" y="3244767"/>
              <a:ext cx="2220671" cy="138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>
              <a:stCxn id="54" idx="3"/>
              <a:endCxn id="84" idx="0"/>
            </p:cNvCxnSpPr>
            <p:nvPr/>
          </p:nvCxnSpPr>
          <p:spPr>
            <a:xfrm flipH="1">
              <a:off x="6077159" y="3244767"/>
              <a:ext cx="1032753" cy="138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/>
            <p:cNvCxnSpPr>
              <a:stCxn id="57" idx="5"/>
              <a:endCxn id="80" idx="1"/>
            </p:cNvCxnSpPr>
            <p:nvPr/>
          </p:nvCxnSpPr>
          <p:spPr>
            <a:xfrm flipH="1">
              <a:off x="3522950" y="3244767"/>
              <a:ext cx="3959882" cy="13975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66" idx="5"/>
              <a:endCxn id="84" idx="7"/>
            </p:cNvCxnSpPr>
            <p:nvPr/>
          </p:nvCxnSpPr>
          <p:spPr>
            <a:xfrm flipH="1">
              <a:off x="6082468" y="3244767"/>
              <a:ext cx="2771964" cy="13664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Ellipse 84"/>
            <p:cNvSpPr/>
            <p:nvPr/>
          </p:nvSpPr>
          <p:spPr>
            <a:xfrm rot="16200000">
              <a:off x="3413198" y="4495657"/>
              <a:ext cx="245136" cy="26223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Ellipse 85"/>
            <p:cNvSpPr/>
            <p:nvPr/>
          </p:nvSpPr>
          <p:spPr>
            <a:xfrm rot="16200000">
              <a:off x="4053078" y="4495657"/>
              <a:ext cx="245136" cy="26223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Ellipse 87"/>
            <p:cNvSpPr/>
            <p:nvPr/>
          </p:nvSpPr>
          <p:spPr>
            <a:xfrm rot="16200000">
              <a:off x="5332837" y="4495657"/>
              <a:ext cx="245136" cy="26223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Ellipse 88"/>
            <p:cNvSpPr/>
            <p:nvPr/>
          </p:nvSpPr>
          <p:spPr>
            <a:xfrm rot="16200000">
              <a:off x="5972716" y="4495657"/>
              <a:ext cx="245136" cy="26223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619034" y="3083912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2294770" y="3083912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à coins arrondis 54"/>
            <p:cNvSpPr/>
            <p:nvPr/>
          </p:nvSpPr>
          <p:spPr>
            <a:xfrm>
              <a:off x="5646242" y="3083912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à coins arrondis 66"/>
            <p:cNvSpPr/>
            <p:nvPr/>
          </p:nvSpPr>
          <p:spPr>
            <a:xfrm>
              <a:off x="7321977" y="3083912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Ellipse 20"/>
            <p:cNvSpPr/>
            <p:nvPr/>
          </p:nvSpPr>
          <p:spPr>
            <a:xfrm>
              <a:off x="696858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Ellipse 21"/>
            <p:cNvSpPr/>
            <p:nvPr/>
          </p:nvSpPr>
          <p:spPr>
            <a:xfrm>
              <a:off x="849258" y="3161736"/>
              <a:ext cx="97277" cy="972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001658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154058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/>
            <p:cNvSpPr/>
            <p:nvPr/>
          </p:nvSpPr>
          <p:spPr>
            <a:xfrm>
              <a:off x="1306458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/>
            <p:cNvSpPr/>
            <p:nvPr/>
          </p:nvSpPr>
          <p:spPr>
            <a:xfrm>
              <a:off x="1458858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/>
            <p:cNvSpPr/>
            <p:nvPr/>
          </p:nvSpPr>
          <p:spPr>
            <a:xfrm>
              <a:off x="1611258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lipse 27"/>
            <p:cNvSpPr/>
            <p:nvPr/>
          </p:nvSpPr>
          <p:spPr>
            <a:xfrm>
              <a:off x="1763658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916058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lipse 29"/>
            <p:cNvSpPr/>
            <p:nvPr/>
          </p:nvSpPr>
          <p:spPr>
            <a:xfrm>
              <a:off x="2068458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lipse 32"/>
            <p:cNvSpPr/>
            <p:nvPr/>
          </p:nvSpPr>
          <p:spPr>
            <a:xfrm>
              <a:off x="2372594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/>
            <p:cNvSpPr/>
            <p:nvPr/>
          </p:nvSpPr>
          <p:spPr>
            <a:xfrm>
              <a:off x="2524994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lipse 34"/>
            <p:cNvSpPr/>
            <p:nvPr/>
          </p:nvSpPr>
          <p:spPr>
            <a:xfrm>
              <a:off x="2677394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lipse 35"/>
            <p:cNvSpPr/>
            <p:nvPr/>
          </p:nvSpPr>
          <p:spPr>
            <a:xfrm>
              <a:off x="2829794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/>
            <p:cNvSpPr/>
            <p:nvPr/>
          </p:nvSpPr>
          <p:spPr>
            <a:xfrm>
              <a:off x="2982194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/>
            <p:cNvSpPr/>
            <p:nvPr/>
          </p:nvSpPr>
          <p:spPr>
            <a:xfrm>
              <a:off x="3134594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llipse 38"/>
            <p:cNvSpPr/>
            <p:nvPr/>
          </p:nvSpPr>
          <p:spPr>
            <a:xfrm>
              <a:off x="3286994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/>
            <p:cNvSpPr/>
            <p:nvPr/>
          </p:nvSpPr>
          <p:spPr>
            <a:xfrm>
              <a:off x="3439394" y="3161736"/>
              <a:ext cx="97277" cy="972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Ellipse 40"/>
            <p:cNvSpPr/>
            <p:nvPr/>
          </p:nvSpPr>
          <p:spPr>
            <a:xfrm>
              <a:off x="3591794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/>
            <p:cNvSpPr/>
            <p:nvPr/>
          </p:nvSpPr>
          <p:spPr>
            <a:xfrm>
              <a:off x="3744194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/>
            <p:cNvSpPr/>
            <p:nvPr/>
          </p:nvSpPr>
          <p:spPr>
            <a:xfrm>
              <a:off x="5724066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lipse 45"/>
            <p:cNvSpPr/>
            <p:nvPr/>
          </p:nvSpPr>
          <p:spPr>
            <a:xfrm>
              <a:off x="5876466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Ellipse 46"/>
            <p:cNvSpPr/>
            <p:nvPr/>
          </p:nvSpPr>
          <p:spPr>
            <a:xfrm>
              <a:off x="6028866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lipse 47"/>
            <p:cNvSpPr/>
            <p:nvPr/>
          </p:nvSpPr>
          <p:spPr>
            <a:xfrm>
              <a:off x="6181266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Ellipse 48"/>
            <p:cNvSpPr/>
            <p:nvPr/>
          </p:nvSpPr>
          <p:spPr>
            <a:xfrm>
              <a:off x="6333666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Ellipse 49"/>
            <p:cNvSpPr/>
            <p:nvPr/>
          </p:nvSpPr>
          <p:spPr>
            <a:xfrm>
              <a:off x="6486066" y="3161736"/>
              <a:ext cx="97277" cy="972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Ellipse 50"/>
            <p:cNvSpPr/>
            <p:nvPr/>
          </p:nvSpPr>
          <p:spPr>
            <a:xfrm>
              <a:off x="6638466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lipse 51"/>
            <p:cNvSpPr/>
            <p:nvPr/>
          </p:nvSpPr>
          <p:spPr>
            <a:xfrm>
              <a:off x="6790866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Ellipse 52"/>
            <p:cNvSpPr/>
            <p:nvPr/>
          </p:nvSpPr>
          <p:spPr>
            <a:xfrm>
              <a:off x="6943266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095666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Ellipse 56"/>
            <p:cNvSpPr/>
            <p:nvPr/>
          </p:nvSpPr>
          <p:spPr>
            <a:xfrm>
              <a:off x="7399801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lipse 57"/>
            <p:cNvSpPr/>
            <p:nvPr/>
          </p:nvSpPr>
          <p:spPr>
            <a:xfrm>
              <a:off x="7552201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lipse 58"/>
            <p:cNvSpPr/>
            <p:nvPr/>
          </p:nvSpPr>
          <p:spPr>
            <a:xfrm>
              <a:off x="7704601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lipse 59"/>
            <p:cNvSpPr/>
            <p:nvPr/>
          </p:nvSpPr>
          <p:spPr>
            <a:xfrm>
              <a:off x="7857001" y="3161736"/>
              <a:ext cx="97277" cy="972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lipse 60"/>
            <p:cNvSpPr/>
            <p:nvPr/>
          </p:nvSpPr>
          <p:spPr>
            <a:xfrm>
              <a:off x="8009401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lipse 61"/>
            <p:cNvSpPr/>
            <p:nvPr/>
          </p:nvSpPr>
          <p:spPr>
            <a:xfrm>
              <a:off x="8161801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lipse 62"/>
            <p:cNvSpPr/>
            <p:nvPr/>
          </p:nvSpPr>
          <p:spPr>
            <a:xfrm>
              <a:off x="8314201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466601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lipse 64"/>
            <p:cNvSpPr/>
            <p:nvPr/>
          </p:nvSpPr>
          <p:spPr>
            <a:xfrm>
              <a:off x="8619001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Ellipse 65"/>
            <p:cNvSpPr/>
            <p:nvPr/>
          </p:nvSpPr>
          <p:spPr>
            <a:xfrm>
              <a:off x="8771401" y="3161736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4010463" y="5680927"/>
              <a:ext cx="1624520" cy="276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lipse 7"/>
            <p:cNvSpPr/>
            <p:nvPr/>
          </p:nvSpPr>
          <p:spPr>
            <a:xfrm>
              <a:off x="4088287" y="57587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/>
            <p:cNvSpPr/>
            <p:nvPr/>
          </p:nvSpPr>
          <p:spPr>
            <a:xfrm>
              <a:off x="4240687" y="57587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lipse 9"/>
            <p:cNvSpPr/>
            <p:nvPr/>
          </p:nvSpPr>
          <p:spPr>
            <a:xfrm>
              <a:off x="4393087" y="57587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/>
            <p:cNvSpPr/>
            <p:nvPr/>
          </p:nvSpPr>
          <p:spPr>
            <a:xfrm>
              <a:off x="4545487" y="57587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/>
            <p:cNvSpPr/>
            <p:nvPr/>
          </p:nvSpPr>
          <p:spPr>
            <a:xfrm>
              <a:off x="4697887" y="5758751"/>
              <a:ext cx="97277" cy="9727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llipse 12"/>
            <p:cNvSpPr/>
            <p:nvPr/>
          </p:nvSpPr>
          <p:spPr>
            <a:xfrm>
              <a:off x="4850287" y="57587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lipse 13"/>
            <p:cNvSpPr/>
            <p:nvPr/>
          </p:nvSpPr>
          <p:spPr>
            <a:xfrm>
              <a:off x="5002687" y="57587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lipse 14"/>
            <p:cNvSpPr/>
            <p:nvPr/>
          </p:nvSpPr>
          <p:spPr>
            <a:xfrm>
              <a:off x="5155087" y="57587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lipse 15"/>
            <p:cNvSpPr/>
            <p:nvPr/>
          </p:nvSpPr>
          <p:spPr>
            <a:xfrm>
              <a:off x="5307487" y="57587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459887" y="5758751"/>
              <a:ext cx="97277" cy="9727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ZoneTexte 122"/>
            <p:cNvSpPr txBox="1"/>
            <p:nvPr/>
          </p:nvSpPr>
          <p:spPr>
            <a:xfrm>
              <a:off x="4590780" y="443762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ym typeface="Wingdings" panose="05000000000000000000" pitchFamily="2" charset="2"/>
                </a:rPr>
                <a:t></a:t>
              </a: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BD746609-6D55-4E80-B4B5-2ADEA8FC5F29}"/>
                  </a:ext>
                </a:extLst>
              </p:cNvPr>
              <p:cNvSpPr txBox="1"/>
              <p:nvPr/>
            </p:nvSpPr>
            <p:spPr>
              <a:xfrm>
                <a:off x="863239" y="3821011"/>
                <a:ext cx="246343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/>
                  <a:t>Hidden layer</a:t>
                </a:r>
              </a:p>
              <a:p>
                <a:pPr algn="ctr"/>
                <a:r>
                  <a:rPr lang="en-US" sz="1400">
                    <a:sym typeface="Wingdings" panose="05000000000000000000" pitchFamily="2" charset="2"/>
                  </a:rPr>
                  <a:t></a:t>
                </a:r>
              </a:p>
              <a:p>
                <a:pPr algn="ctr"/>
                <a:r>
                  <a:rPr lang="en-US" sz="1400">
                    <a:sym typeface="Wingdings" panose="05000000000000000000" pitchFamily="2" charset="2"/>
                  </a:rPr>
                  <a:t>Provides the </a:t>
                </a:r>
                <a:r>
                  <a:rPr lang="en-US" sz="1400">
                    <a:solidFill>
                      <a:srgbClr val="C00000"/>
                    </a:solidFill>
                    <a:sym typeface="Wingdings" panose="05000000000000000000" pitchFamily="2" charset="2"/>
                  </a:rPr>
                  <a:t>embedding vector</a:t>
                </a:r>
                <a:br>
                  <a:rPr lang="en-US" sz="1400">
                    <a:sym typeface="Wingdings" panose="05000000000000000000" pitchFamily="2" charset="2"/>
                  </a:rPr>
                </a:br>
                <a:r>
                  <a:rPr lang="en-US" sz="1400">
                    <a:sym typeface="Wingdings" panose="05000000000000000000" pitchFamily="2" charset="2"/>
                  </a:rPr>
                  <a:t>(dimension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>
                    <a:sym typeface="Wingdings" panose="05000000000000000000" pitchFamily="2" charset="2"/>
                  </a:rPr>
                  <a:t>)</a:t>
                </a:r>
                <a:endParaRPr lang="en-US" sz="1400"/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BD746609-6D55-4E80-B4B5-2ADEA8FC5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39" y="3821011"/>
                <a:ext cx="2463431" cy="954107"/>
              </a:xfrm>
              <a:prstGeom prst="rect">
                <a:avLst/>
              </a:prstGeom>
              <a:blipFill>
                <a:blip r:embed="rId8"/>
                <a:stretch>
                  <a:fillRect l="-248" t="-1282" b="-57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96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1425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Perception of loudness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/>
          </a:p>
          <a:p>
            <a:endParaRPr lang="en-US"/>
          </a:p>
          <a:p>
            <a:r>
              <a:rPr lang="en-US"/>
              <a:t>Measured in decibels (dB)</a:t>
            </a:r>
            <a:br>
              <a:rPr lang="en-US"/>
            </a:br>
            <a:r>
              <a:rPr lang="en-US"/>
              <a:t>Logarithmic scale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The perceived loudness</a:t>
            </a:r>
            <a:br>
              <a:rPr lang="en-US"/>
            </a:br>
            <a:r>
              <a:rPr lang="en-US"/>
              <a:t>vary as the logarithm</a:t>
            </a:r>
            <a:br>
              <a:rPr lang="en-US"/>
            </a:br>
            <a:r>
              <a:rPr lang="en-US"/>
              <a:t>of the signal energy</a:t>
            </a:r>
          </a:p>
          <a:p>
            <a:r>
              <a:rPr lang="en-US">
                <a:sym typeface="Wingdings" panose="05000000000000000000" pitchFamily="2" charset="2"/>
              </a:rPr>
              <a:t>Perceived </a:t>
            </a:r>
            <a:r>
              <a:rPr lang="en-US"/>
              <a:t>twice as loud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 </a:t>
            </a:r>
            <a:r>
              <a:rPr lang="en-US"/>
              <a:t>level 10 dB greater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402" name="Picture 2" descr="jauge_simpl_fr">
            <a:extLst>
              <a:ext uri="{FF2B5EF4-FFF2-40B4-BE49-F238E27FC236}">
                <a16:creationId xmlns:a16="http://schemas.microsoft.com/office/drawing/2014/main" id="{FD919B01-4E98-4D9D-BC33-142A7DD30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9"/>
          <a:stretch/>
        </p:blipFill>
        <p:spPr bwMode="auto">
          <a:xfrm>
            <a:off x="4572000" y="1319473"/>
            <a:ext cx="3887788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875B8CF-532E-4DB2-9642-3818EE16C9E4}"/>
              </a:ext>
            </a:extLst>
          </p:cNvPr>
          <p:cNvSpPr txBox="1"/>
          <p:nvPr/>
        </p:nvSpPr>
        <p:spPr>
          <a:xfrm>
            <a:off x="7283015" y="1694996"/>
            <a:ext cx="10310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Jet engine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B9559A-F191-498D-B794-72B93387703B}"/>
              </a:ext>
            </a:extLst>
          </p:cNvPr>
          <p:cNvSpPr txBox="1"/>
          <p:nvPr/>
        </p:nvSpPr>
        <p:spPr>
          <a:xfrm>
            <a:off x="7283015" y="2608243"/>
            <a:ext cx="128112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Jack hammer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431707-954E-423C-8E20-B2D4D9418236}"/>
              </a:ext>
            </a:extLst>
          </p:cNvPr>
          <p:cNvSpPr txBox="1"/>
          <p:nvPr/>
        </p:nvSpPr>
        <p:spPr>
          <a:xfrm>
            <a:off x="7283015" y="3481231"/>
            <a:ext cx="145084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Busy city street</a:t>
            </a:r>
            <a:endParaRPr lang="en-US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C2C9B00-E49E-4275-B724-9B6065A6046F}"/>
              </a:ext>
            </a:extLst>
          </p:cNvPr>
          <p:cNvSpPr txBox="1"/>
          <p:nvPr/>
        </p:nvSpPr>
        <p:spPr>
          <a:xfrm>
            <a:off x="7283015" y="4356378"/>
            <a:ext cx="12888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Normal voice</a:t>
            </a:r>
            <a:endParaRPr lang="en-US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D5D7F59-B14B-4F8B-BE45-0B8B52B6AE56}"/>
              </a:ext>
            </a:extLst>
          </p:cNvPr>
          <p:cNvSpPr txBox="1"/>
          <p:nvPr/>
        </p:nvSpPr>
        <p:spPr>
          <a:xfrm>
            <a:off x="7283015" y="5269625"/>
            <a:ext cx="113364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Whispering</a:t>
            </a:r>
            <a:endParaRPr lang="en-US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0D72D7-2086-402F-83D8-EC4C1C306A16}"/>
              </a:ext>
            </a:extLst>
          </p:cNvPr>
          <p:cNvSpPr txBox="1"/>
          <p:nvPr/>
        </p:nvSpPr>
        <p:spPr>
          <a:xfrm>
            <a:off x="4770844" y="1266810"/>
            <a:ext cx="153619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/>
              <a:t>Sound level (dB)</a:t>
            </a:r>
          </a:p>
        </p:txBody>
      </p:sp>
    </p:spTree>
    <p:extLst>
      <p:ext uri="{BB962C8B-B14F-4D97-AF65-F5344CB8AC3E}">
        <p14:creationId xmlns:p14="http://schemas.microsoft.com/office/powerpoint/2010/main" val="369040110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properties of « word embedding »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relations between words</a:t>
            </a:r>
            <a:br>
              <a:rPr lang="en-US" dirty="0"/>
            </a:br>
            <a:r>
              <a:rPr lang="en-US" sz="1600" dirty="0"/>
              <a:t>cf. </a:t>
            </a:r>
            <a:r>
              <a:rPr lang="en-US" sz="1600" dirty="0">
                <a:hlinkClick r:id="rId2"/>
              </a:rPr>
              <a:t>https://blog.acolyer.org/2016/04/21/the-amazing-power-of-word-vectors/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200</a:t>
            </a:fld>
            <a:endParaRPr lang="en-US"/>
          </a:p>
        </p:txBody>
      </p:sp>
      <p:pic>
        <p:nvPicPr>
          <p:cNvPr id="104450" name="Picture 2" descr="https://adriancolyer.files.wordpress.com/2016/04/word2vec-gender-relation.png?w=5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031045"/>
            <a:ext cx="3837280" cy="298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2" name="Picture 4" descr="https://adriancolyer.files.wordpress.com/2016/04/word2vec-plural-relation.png?w=5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692" y="2958707"/>
            <a:ext cx="3917464" cy="28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78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neural network language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201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ECC7D3-C1B6-4A48-8539-DFE9B0C65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3" b="10727"/>
          <a:stretch/>
        </p:blipFill>
        <p:spPr>
          <a:xfrm>
            <a:off x="1526503" y="1268760"/>
            <a:ext cx="6147926" cy="4529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8F2C287-F944-40BC-A7D7-E57F60388874}"/>
                  </a:ext>
                </a:extLst>
              </p:cNvPr>
              <p:cNvSpPr txBox="1"/>
              <p:nvPr/>
            </p:nvSpPr>
            <p:spPr>
              <a:xfrm>
                <a:off x="1244226" y="5629483"/>
                <a:ext cx="3246145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words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at position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8F2C287-F944-40BC-A7D7-E57F60388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26" y="5629483"/>
                <a:ext cx="3246145" cy="668645"/>
              </a:xfrm>
              <a:prstGeom prst="rect">
                <a:avLst/>
              </a:prstGeom>
              <a:blipFill>
                <a:blip r:embed="rId3"/>
                <a:stretch>
                  <a:fillRect l="-1501" t="-3636"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57C3C48-0DBC-4F08-B20F-90F8B24DDC25}"/>
                  </a:ext>
                </a:extLst>
              </p:cNvPr>
              <p:cNvSpPr txBox="1"/>
              <p:nvPr/>
            </p:nvSpPr>
            <p:spPr>
              <a:xfrm>
                <a:off x="4788692" y="4748283"/>
                <a:ext cx="3412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Probabilities of words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57C3C48-0DBC-4F08-B20F-90F8B24D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692" y="4748283"/>
                <a:ext cx="3412409" cy="369332"/>
              </a:xfrm>
              <a:prstGeom prst="rect">
                <a:avLst/>
              </a:prstGeom>
              <a:blipFill>
                <a:blip r:embed="rId4"/>
                <a:stretch>
                  <a:fillRect l="-1610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7601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AEFF4-A893-4415-AD8C-BD064518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5761BE1-872B-4A88-924B-54662C87D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Neural network language model</a:t>
                </a:r>
              </a:p>
              <a:p>
                <a:endParaRPr lang="en-US" dirty="0"/>
              </a:p>
              <a:p>
                <a:r>
                  <a:rPr lang="en-US" dirty="0"/>
                  <a:t>Size of the output layer is equal to the number of considered words</a:t>
                </a:r>
              </a:p>
              <a:p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normalization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) of output values</a:t>
                </a:r>
              </a:p>
              <a:p>
                <a:r>
                  <a:rPr lang="en-US" dirty="0"/>
                  <a:t>Computation time is significantly reduced when only the most frequent words are considered</a:t>
                </a:r>
              </a:p>
              <a:p>
                <a:endParaRPr lang="en-US" dirty="0"/>
              </a:p>
              <a:p>
                <a:r>
                  <a:rPr lang="en-US" dirty="0"/>
                  <a:t>Neural network language model are generally combined with conventional n-gram language models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5761BE1-872B-4A88-924B-54662C87D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E71D26-803B-4768-AD20-7351FB0B0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0DEF4-560C-48E1-A1D6-FD4A633F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36B96F-94D6-4665-938F-47899EA7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1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Extracting other information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8187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Extracting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8487714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Paralinguistic information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8187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Extracting other information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Paralinguistic information</a:t>
            </a:r>
          </a:p>
          <a:p>
            <a:r>
              <a:rPr lang="en-US" dirty="0"/>
              <a:t>    Speaker and language recognition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978057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72BCD62-4C41-4F7B-8AA1-0389D4B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Paralinguistic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5E06C9-B713-4497-883B-325152FF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Non verbal information conveyed by speech</a:t>
            </a:r>
            <a:br>
              <a:rPr lang="en-US" dirty="0"/>
            </a:br>
            <a:r>
              <a:rPr lang="en-US" dirty="0"/>
              <a:t>which also contributes to the communication</a:t>
            </a:r>
          </a:p>
          <a:p>
            <a:endParaRPr lang="en-US" dirty="0"/>
          </a:p>
          <a:p>
            <a:r>
              <a:rPr lang="en-US" dirty="0"/>
              <a:t>Bring information on</a:t>
            </a:r>
          </a:p>
          <a:p>
            <a:pPr lvl="1"/>
            <a:r>
              <a:rPr lang="en-US" dirty="0"/>
              <a:t>Emotional state of the speaker</a:t>
            </a:r>
          </a:p>
          <a:p>
            <a:pPr lvl="1"/>
            <a:r>
              <a:rPr lang="en-US" dirty="0"/>
              <a:t>Biological characteristics of the speaker</a:t>
            </a:r>
          </a:p>
          <a:p>
            <a:pPr lvl="2"/>
            <a:r>
              <a:rPr lang="en-US" dirty="0"/>
              <a:t>Gender</a:t>
            </a:r>
          </a:p>
          <a:p>
            <a:pPr lvl="2"/>
            <a:r>
              <a:rPr lang="en-US" dirty="0"/>
              <a:t>Age</a:t>
            </a:r>
          </a:p>
          <a:p>
            <a:pPr lvl="1"/>
            <a:r>
              <a:rPr lang="en-US" dirty="0"/>
              <a:t>Social and cultural characteristics</a:t>
            </a:r>
          </a:p>
          <a:p>
            <a:pPr lvl="2"/>
            <a:r>
              <a:rPr lang="en-US" dirty="0"/>
              <a:t>Accent</a:t>
            </a:r>
          </a:p>
          <a:p>
            <a:pPr lvl="1"/>
            <a:r>
              <a:rPr lang="en-US" dirty="0"/>
              <a:t>Speaker Health</a:t>
            </a:r>
          </a:p>
          <a:p>
            <a:pPr lvl="1"/>
            <a:r>
              <a:rPr lang="en-US" dirty="0"/>
              <a:t>Speaker stress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5726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72BCD62-4C41-4F7B-8AA1-0389D4B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Speech and </a:t>
            </a:r>
            <a:r>
              <a:rPr lang="fr-FR" dirty="0" err="1"/>
              <a:t>emotions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5E06C9-B713-4497-883B-325152FF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Contenu linguistique cohérent avec l’émotion exprimée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Contenu linguistique sans lien avec l’émotion exprimée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206</a:t>
            </a:fld>
            <a:endParaRPr lang="fr-FR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433641"/>
              </p:ext>
            </p:extLst>
          </p:nvPr>
        </p:nvGraphicFramePr>
        <p:xfrm>
          <a:off x="1116013" y="1699488"/>
          <a:ext cx="696118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198">
                  <a:extLst>
                    <a:ext uri="{9D8B030D-6E8A-4147-A177-3AD203B41FA5}">
                      <a16:colId xmlns:a16="http://schemas.microsoft.com/office/drawing/2014/main" val="3008637267"/>
                    </a:ext>
                  </a:extLst>
                </a:gridCol>
                <a:gridCol w="1160198">
                  <a:extLst>
                    <a:ext uri="{9D8B030D-6E8A-4147-A177-3AD203B41FA5}">
                      <a16:colId xmlns:a16="http://schemas.microsoft.com/office/drawing/2014/main" val="1259297062"/>
                    </a:ext>
                  </a:extLst>
                </a:gridCol>
                <a:gridCol w="1160198">
                  <a:extLst>
                    <a:ext uri="{9D8B030D-6E8A-4147-A177-3AD203B41FA5}">
                      <a16:colId xmlns:a16="http://schemas.microsoft.com/office/drawing/2014/main" val="368764265"/>
                    </a:ext>
                  </a:extLst>
                </a:gridCol>
                <a:gridCol w="1160198">
                  <a:extLst>
                    <a:ext uri="{9D8B030D-6E8A-4147-A177-3AD203B41FA5}">
                      <a16:colId xmlns:a16="http://schemas.microsoft.com/office/drawing/2014/main" val="2950147588"/>
                    </a:ext>
                  </a:extLst>
                </a:gridCol>
                <a:gridCol w="1160198">
                  <a:extLst>
                    <a:ext uri="{9D8B030D-6E8A-4147-A177-3AD203B41FA5}">
                      <a16:colId xmlns:a16="http://schemas.microsoft.com/office/drawing/2014/main" val="810956545"/>
                    </a:ext>
                  </a:extLst>
                </a:gridCol>
                <a:gridCol w="1160198">
                  <a:extLst>
                    <a:ext uri="{9D8B030D-6E8A-4147-A177-3AD203B41FA5}">
                      <a16:colId xmlns:a16="http://schemas.microsoft.com/office/drawing/2014/main" val="3914819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Anger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 err="1"/>
                        <a:t>Sadness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 err="1"/>
                        <a:t>Disgust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Surprise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3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100017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59399"/>
              </p:ext>
            </p:extLst>
          </p:nvPr>
        </p:nvGraphicFramePr>
        <p:xfrm>
          <a:off x="1116015" y="4319648"/>
          <a:ext cx="69442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375">
                  <a:extLst>
                    <a:ext uri="{9D8B030D-6E8A-4147-A177-3AD203B41FA5}">
                      <a16:colId xmlns:a16="http://schemas.microsoft.com/office/drawing/2014/main" val="3008637267"/>
                    </a:ext>
                  </a:extLst>
                </a:gridCol>
                <a:gridCol w="1157375">
                  <a:extLst>
                    <a:ext uri="{9D8B030D-6E8A-4147-A177-3AD203B41FA5}">
                      <a16:colId xmlns:a16="http://schemas.microsoft.com/office/drawing/2014/main" val="1259297062"/>
                    </a:ext>
                  </a:extLst>
                </a:gridCol>
                <a:gridCol w="1157375">
                  <a:extLst>
                    <a:ext uri="{9D8B030D-6E8A-4147-A177-3AD203B41FA5}">
                      <a16:colId xmlns:a16="http://schemas.microsoft.com/office/drawing/2014/main" val="368764265"/>
                    </a:ext>
                  </a:extLst>
                </a:gridCol>
                <a:gridCol w="1157375">
                  <a:extLst>
                    <a:ext uri="{9D8B030D-6E8A-4147-A177-3AD203B41FA5}">
                      <a16:colId xmlns:a16="http://schemas.microsoft.com/office/drawing/2014/main" val="2950147588"/>
                    </a:ext>
                  </a:extLst>
                </a:gridCol>
                <a:gridCol w="1157375">
                  <a:extLst>
                    <a:ext uri="{9D8B030D-6E8A-4147-A177-3AD203B41FA5}">
                      <a16:colId xmlns:a16="http://schemas.microsoft.com/office/drawing/2014/main" val="1313165411"/>
                    </a:ext>
                  </a:extLst>
                </a:gridCol>
                <a:gridCol w="1157375">
                  <a:extLst>
                    <a:ext uri="{9D8B030D-6E8A-4147-A177-3AD203B41FA5}">
                      <a16:colId xmlns:a16="http://schemas.microsoft.com/office/drawing/2014/main" val="3730087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 err="1"/>
                        <a:t>Sadness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 err="1"/>
                        <a:t>Disgust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Surprise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3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100017"/>
                  </a:ext>
                </a:extLst>
              </a:tr>
            </a:tbl>
          </a:graphicData>
        </a:graphic>
      </p:graphicFrame>
      <p:pic>
        <p:nvPicPr>
          <p:cNvPr id="5" name="FD_EM_C_35">
            <a:hlinkClick r:id="" action="ppaction://media"/>
            <a:extLst>
              <a:ext uri="{FF2B5EF4-FFF2-40B4-BE49-F238E27FC236}">
                <a16:creationId xmlns:a16="http://schemas.microsoft.com/office/drawing/2014/main" id="{B543F343-8F9A-4740-8282-09E22CDBDD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1471643" y="1821004"/>
            <a:ext cx="479336" cy="479336"/>
          </a:xfrm>
          <a:prstGeom prst="rect">
            <a:avLst/>
          </a:prstGeom>
        </p:spPr>
      </p:pic>
      <p:pic>
        <p:nvPicPr>
          <p:cNvPr id="9" name="FD_LN_C_35">
            <a:hlinkClick r:id="" action="ppaction://media"/>
            <a:extLst>
              <a:ext uri="{FF2B5EF4-FFF2-40B4-BE49-F238E27FC236}">
                <a16:creationId xmlns:a16="http://schemas.microsoft.com/office/drawing/2014/main" id="{8D93D401-AFFC-450A-BDF1-2A5CCCC34E4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1467631" y="2713398"/>
            <a:ext cx="487361" cy="487361"/>
          </a:xfrm>
          <a:prstGeom prst="rect">
            <a:avLst/>
          </a:prstGeom>
        </p:spPr>
      </p:pic>
      <p:pic>
        <p:nvPicPr>
          <p:cNvPr id="11" name="FD_EM_P_35">
            <a:hlinkClick r:id="" action="ppaction://media"/>
            <a:extLst>
              <a:ext uri="{FF2B5EF4-FFF2-40B4-BE49-F238E27FC236}">
                <a16:creationId xmlns:a16="http://schemas.microsoft.com/office/drawing/2014/main" id="{1B97E6EF-0F7D-4BB4-B26B-D60999D42EF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2636225" y="1815761"/>
            <a:ext cx="489822" cy="489822"/>
          </a:xfrm>
          <a:prstGeom prst="rect">
            <a:avLst/>
          </a:prstGeom>
        </p:spPr>
      </p:pic>
      <p:pic>
        <p:nvPicPr>
          <p:cNvPr id="12" name="FD_LN_P_35">
            <a:hlinkClick r:id="" action="ppaction://media"/>
            <a:extLst>
              <a:ext uri="{FF2B5EF4-FFF2-40B4-BE49-F238E27FC236}">
                <a16:creationId xmlns:a16="http://schemas.microsoft.com/office/drawing/2014/main" id="{068A4513-6E40-4FFF-85EF-D724500577D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2625282" y="2701224"/>
            <a:ext cx="511709" cy="511709"/>
          </a:xfrm>
          <a:prstGeom prst="rect">
            <a:avLst/>
          </a:prstGeom>
        </p:spPr>
      </p:pic>
      <p:pic>
        <p:nvPicPr>
          <p:cNvPr id="13" name="FD_EM_J_15">
            <a:hlinkClick r:id="" action="ppaction://media"/>
            <a:extLst>
              <a:ext uri="{FF2B5EF4-FFF2-40B4-BE49-F238E27FC236}">
                <a16:creationId xmlns:a16="http://schemas.microsoft.com/office/drawing/2014/main" id="{15ECC21C-D750-4AFA-AD20-F09B0DE44A4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3810752" y="1824395"/>
            <a:ext cx="472554" cy="472554"/>
          </a:xfrm>
          <a:prstGeom prst="rect">
            <a:avLst/>
          </a:prstGeom>
        </p:spPr>
      </p:pic>
      <p:pic>
        <p:nvPicPr>
          <p:cNvPr id="14" name="FD_LN_J_15">
            <a:hlinkClick r:id="" action="ppaction://media"/>
            <a:extLst>
              <a:ext uri="{FF2B5EF4-FFF2-40B4-BE49-F238E27FC236}">
                <a16:creationId xmlns:a16="http://schemas.microsoft.com/office/drawing/2014/main" id="{4725658F-9554-48C4-B233-73EFEBF34E1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3803182" y="2713231"/>
            <a:ext cx="487695" cy="487695"/>
          </a:xfrm>
          <a:prstGeom prst="rect">
            <a:avLst/>
          </a:prstGeom>
        </p:spPr>
      </p:pic>
      <p:pic>
        <p:nvPicPr>
          <p:cNvPr id="15" name="FD_EM_T_29">
            <a:hlinkClick r:id="" action="ppaction://media"/>
            <a:extLst>
              <a:ext uri="{FF2B5EF4-FFF2-40B4-BE49-F238E27FC236}">
                <a16:creationId xmlns:a16="http://schemas.microsoft.com/office/drawing/2014/main" id="{7E320872-DA26-4AB7-B062-9A4BEE9FB7D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4977893" y="1821004"/>
            <a:ext cx="479337" cy="479337"/>
          </a:xfrm>
          <a:prstGeom prst="rect">
            <a:avLst/>
          </a:prstGeom>
        </p:spPr>
      </p:pic>
      <p:pic>
        <p:nvPicPr>
          <p:cNvPr id="16" name="FD_LN_T_29">
            <a:hlinkClick r:id="" action="ppaction://media"/>
            <a:extLst>
              <a:ext uri="{FF2B5EF4-FFF2-40B4-BE49-F238E27FC236}">
                <a16:creationId xmlns:a16="http://schemas.microsoft.com/office/drawing/2014/main" id="{E366AE5E-1C7F-4D47-9C0D-0F542B128488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4973880" y="2713397"/>
            <a:ext cx="487363" cy="487363"/>
          </a:xfrm>
          <a:prstGeom prst="rect">
            <a:avLst/>
          </a:prstGeom>
        </p:spPr>
      </p:pic>
      <p:pic>
        <p:nvPicPr>
          <p:cNvPr id="17" name="FD_EM_D_15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6104184" y="1816991"/>
            <a:ext cx="487363" cy="487363"/>
          </a:xfrm>
          <a:prstGeom prst="rect">
            <a:avLst/>
          </a:prstGeom>
        </p:spPr>
      </p:pic>
      <p:pic>
        <p:nvPicPr>
          <p:cNvPr id="18" name="FD_LN_D_15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6104184" y="2713397"/>
            <a:ext cx="487363" cy="487363"/>
          </a:xfrm>
          <a:prstGeom prst="rect">
            <a:avLst/>
          </a:prstGeom>
        </p:spPr>
      </p:pic>
      <p:pic>
        <p:nvPicPr>
          <p:cNvPr id="19" name="FD_EM_S_40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7277108" y="1816991"/>
            <a:ext cx="487363" cy="487363"/>
          </a:xfrm>
          <a:prstGeom prst="rect">
            <a:avLst/>
          </a:prstGeom>
        </p:spPr>
      </p:pic>
      <p:pic>
        <p:nvPicPr>
          <p:cNvPr id="20" name="FD_LN_S_40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7277108" y="2713397"/>
            <a:ext cx="487363" cy="487363"/>
          </a:xfrm>
          <a:prstGeom prst="rect">
            <a:avLst/>
          </a:prstGeom>
        </p:spPr>
      </p:pic>
      <p:pic>
        <p:nvPicPr>
          <p:cNvPr id="21" name="ctn_ang0005_1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1467630" y="4418392"/>
            <a:ext cx="487363" cy="487363"/>
          </a:xfrm>
          <a:prstGeom prst="rect">
            <a:avLst/>
          </a:prstGeom>
        </p:spPr>
      </p:pic>
      <p:pic>
        <p:nvPicPr>
          <p:cNvPr id="22" name="ctn_neu0005_1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1467630" y="5333651"/>
            <a:ext cx="487363" cy="487363"/>
          </a:xfrm>
          <a:prstGeom prst="rect">
            <a:avLst/>
          </a:prstGeom>
        </p:spPr>
      </p:pic>
      <p:pic>
        <p:nvPicPr>
          <p:cNvPr id="23" name="ctn_fea0016_1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2637455" y="4418392"/>
            <a:ext cx="487363" cy="487363"/>
          </a:xfrm>
          <a:prstGeom prst="rect">
            <a:avLst/>
          </a:prstGeom>
        </p:spPr>
      </p:pic>
      <p:pic>
        <p:nvPicPr>
          <p:cNvPr id="24" name="ctn_neu0016_1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2637455" y="5333651"/>
            <a:ext cx="487363" cy="487363"/>
          </a:xfrm>
          <a:prstGeom prst="rect">
            <a:avLst/>
          </a:prstGeom>
        </p:spPr>
      </p:pic>
      <p:pic>
        <p:nvPicPr>
          <p:cNvPr id="25" name="ctn_joy0100_1">
            <a:hlinkClick r:id="" action="ppaction://media"/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3803348" y="4418392"/>
            <a:ext cx="487363" cy="487363"/>
          </a:xfrm>
          <a:prstGeom prst="rect">
            <a:avLst/>
          </a:prstGeom>
        </p:spPr>
      </p:pic>
      <p:pic>
        <p:nvPicPr>
          <p:cNvPr id="26" name="ctn_neu0100_1">
            <a:hlinkClick r:id="" action="ppaction://media"/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3803348" y="5333651"/>
            <a:ext cx="487363" cy="487363"/>
          </a:xfrm>
          <a:prstGeom prst="rect">
            <a:avLst/>
          </a:prstGeom>
        </p:spPr>
      </p:pic>
      <p:pic>
        <p:nvPicPr>
          <p:cNvPr id="27" name="ctn_sad0070_1">
            <a:hlinkClick r:id="" action="ppaction://media"/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4973880" y="4418392"/>
            <a:ext cx="487363" cy="487363"/>
          </a:xfrm>
          <a:prstGeom prst="rect">
            <a:avLst/>
          </a:prstGeom>
        </p:spPr>
      </p:pic>
      <p:pic>
        <p:nvPicPr>
          <p:cNvPr id="28" name="ctn_neu0070_1">
            <a:hlinkClick r:id="" action="ppaction://media"/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4973880" y="5333651"/>
            <a:ext cx="487363" cy="487363"/>
          </a:xfrm>
          <a:prstGeom prst="rect">
            <a:avLst/>
          </a:prstGeom>
        </p:spPr>
      </p:pic>
      <p:pic>
        <p:nvPicPr>
          <p:cNvPr id="29" name="ctn_dis0209_1">
            <a:hlinkClick r:id="" action="ppaction://media"/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6104184" y="4418392"/>
            <a:ext cx="487363" cy="487363"/>
          </a:xfrm>
          <a:prstGeom prst="rect">
            <a:avLst/>
          </a:prstGeom>
        </p:spPr>
      </p:pic>
      <p:pic>
        <p:nvPicPr>
          <p:cNvPr id="30" name="ctn_neu0209_1">
            <a:hlinkClick r:id="" action="ppaction://media"/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6104184" y="5333651"/>
            <a:ext cx="487363" cy="487363"/>
          </a:xfrm>
          <a:prstGeom prst="rect">
            <a:avLst/>
          </a:prstGeom>
        </p:spPr>
      </p:pic>
      <p:pic>
        <p:nvPicPr>
          <p:cNvPr id="31" name="ctn_sur0176_1">
            <a:hlinkClick r:id="" action="ppaction://media"/>
          </p:cNvPr>
          <p:cNvPicPr>
            <a:picLocks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7277108" y="4418392"/>
            <a:ext cx="487363" cy="487363"/>
          </a:xfrm>
          <a:prstGeom prst="rect">
            <a:avLst/>
          </a:prstGeom>
        </p:spPr>
      </p:pic>
      <p:pic>
        <p:nvPicPr>
          <p:cNvPr id="32" name="ctn_neu0176_1">
            <a:hlinkClick r:id="" action="ppaction://media"/>
          </p:cNvPr>
          <p:cNvPicPr>
            <a:picLocks noChangeAspect="1"/>
          </p:cNvPicPr>
          <p:nvPr>
            <a:audi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>
          <a:blip r:embed="rId51"/>
          <a:stretch>
            <a:fillRect/>
          </a:stretch>
        </p:blipFill>
        <p:spPr>
          <a:xfrm>
            <a:off x="7277108" y="53336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161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6" name="Picture 10" descr="Plutchik-wheel">
            <a:extLst>
              <a:ext uri="{FF2B5EF4-FFF2-40B4-BE49-F238E27FC236}">
                <a16:creationId xmlns:a16="http://schemas.microsoft.com/office/drawing/2014/main" id="{29F606A8-306F-4DE0-8710-00D3B972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07" y="1242624"/>
            <a:ext cx="5083787" cy="515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72BCD62-4C41-4F7B-8AA1-0389D4B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Robert Plutchik emotion wheel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eight basic </a:t>
            </a:r>
            <a:br>
              <a:rPr lang="en-US" dirty="0"/>
            </a:br>
            <a:r>
              <a:rPr lang="en-US" dirty="0"/>
              <a:t>emotions</a:t>
            </a:r>
          </a:p>
          <a:p>
            <a:pPr lvl="1"/>
            <a:r>
              <a:rPr lang="en-US" dirty="0"/>
              <a:t>Fear </a:t>
            </a:r>
          </a:p>
          <a:p>
            <a:pPr lvl="1"/>
            <a:r>
              <a:rPr lang="en-US" dirty="0"/>
              <a:t>Anger</a:t>
            </a:r>
          </a:p>
          <a:p>
            <a:pPr lvl="1"/>
            <a:r>
              <a:rPr lang="en-US" dirty="0"/>
              <a:t>Joy</a:t>
            </a:r>
          </a:p>
          <a:p>
            <a:pPr lvl="1"/>
            <a:r>
              <a:rPr lang="en-US" dirty="0"/>
              <a:t>Sadness</a:t>
            </a:r>
          </a:p>
          <a:p>
            <a:pPr lvl="1"/>
            <a:r>
              <a:rPr lang="en-US" dirty="0"/>
              <a:t>Trust</a:t>
            </a:r>
          </a:p>
          <a:p>
            <a:pPr lvl="1"/>
            <a:r>
              <a:rPr lang="en-US" dirty="0"/>
              <a:t>Disgust</a:t>
            </a:r>
          </a:p>
          <a:p>
            <a:pPr lvl="1"/>
            <a:r>
              <a:rPr lang="en-US" dirty="0"/>
              <a:t>Anticipation</a:t>
            </a:r>
          </a:p>
          <a:p>
            <a:pPr lvl="1"/>
            <a:r>
              <a:rPr lang="en-US" dirty="0"/>
              <a:t>Surprise</a:t>
            </a:r>
          </a:p>
          <a:p>
            <a:r>
              <a:rPr lang="en-US" dirty="0"/>
              <a:t>That</a:t>
            </a:r>
          </a:p>
          <a:p>
            <a:pPr lvl="1"/>
            <a:r>
              <a:rPr lang="en-US" dirty="0"/>
              <a:t>Work by pairs</a:t>
            </a:r>
          </a:p>
          <a:p>
            <a:pPr lvl="1"/>
            <a:r>
              <a:rPr lang="en-US" dirty="0" err="1"/>
              <a:t>Differents</a:t>
            </a:r>
            <a:r>
              <a:rPr lang="en-US" dirty="0"/>
              <a:t> intensity </a:t>
            </a:r>
            <a:br>
              <a:rPr lang="en-US" dirty="0"/>
            </a:br>
            <a:r>
              <a:rPr lang="en-US" dirty="0"/>
              <a:t>degrees</a:t>
            </a:r>
          </a:p>
          <a:p>
            <a:pPr lvl="1"/>
            <a:r>
              <a:rPr lang="en-US" dirty="0"/>
              <a:t>Can be combined</a:t>
            </a:r>
          </a:p>
          <a:p>
            <a:r>
              <a:rPr lang="en-US" sz="1600" i="1" dirty="0"/>
              <a:t>Remark: other classifications exist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207</a:t>
            </a:fld>
            <a:endParaRPr lang="en-US"/>
          </a:p>
        </p:txBody>
      </p:sp>
      <p:sp>
        <p:nvSpPr>
          <p:cNvPr id="4" name="AutoShape 4" descr="https://www.toolshero.com/wp-content/uploads/2018/03/emotion-wheel-model-plutchik.jpg">
            <a:extLst>
              <a:ext uri="{FF2B5EF4-FFF2-40B4-BE49-F238E27FC236}">
                <a16:creationId xmlns:a16="http://schemas.microsoft.com/office/drawing/2014/main" id="{EFCCDA2C-AC3B-4725-A031-7304340F8E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572C7D-BF1A-47AD-B18A-C5F061BB7283}"/>
              </a:ext>
            </a:extLst>
          </p:cNvPr>
          <p:cNvSpPr/>
          <p:nvPr/>
        </p:nvSpPr>
        <p:spPr>
          <a:xfrm>
            <a:off x="6750565" y="2840355"/>
            <a:ext cx="640477" cy="2733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A6D0F9-C15B-411A-86C6-3C7910D6E36B}"/>
              </a:ext>
            </a:extLst>
          </p:cNvPr>
          <p:cNvSpPr/>
          <p:nvPr/>
        </p:nvSpPr>
        <p:spPr>
          <a:xfrm>
            <a:off x="7033952" y="3669736"/>
            <a:ext cx="640477" cy="2733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1FC8C-5234-44CE-ACC5-90F4F4BA2E09}"/>
              </a:ext>
            </a:extLst>
          </p:cNvPr>
          <p:cNvSpPr/>
          <p:nvPr/>
        </p:nvSpPr>
        <p:spPr>
          <a:xfrm>
            <a:off x="5169773" y="2840355"/>
            <a:ext cx="783487" cy="2652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7C4234-A47D-4F62-B45A-5D7ECC320AE5}"/>
              </a:ext>
            </a:extLst>
          </p:cNvPr>
          <p:cNvSpPr/>
          <p:nvPr/>
        </p:nvSpPr>
        <p:spPr>
          <a:xfrm>
            <a:off x="6713713" y="4455223"/>
            <a:ext cx="640477" cy="2733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BD9E43-F759-407B-8199-DBD500FA2E0C}"/>
              </a:ext>
            </a:extLst>
          </p:cNvPr>
          <p:cNvSpPr/>
          <p:nvPr/>
        </p:nvSpPr>
        <p:spPr>
          <a:xfrm>
            <a:off x="5953261" y="4778608"/>
            <a:ext cx="640477" cy="2733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711CEF-380D-4853-ABBE-A4C29321B05C}"/>
              </a:ext>
            </a:extLst>
          </p:cNvPr>
          <p:cNvSpPr/>
          <p:nvPr/>
        </p:nvSpPr>
        <p:spPr>
          <a:xfrm>
            <a:off x="5176917" y="4455222"/>
            <a:ext cx="640477" cy="2733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F5D401-3723-4FD4-B622-F7E4617EDB9E}"/>
              </a:ext>
            </a:extLst>
          </p:cNvPr>
          <p:cNvSpPr/>
          <p:nvPr/>
        </p:nvSpPr>
        <p:spPr>
          <a:xfrm>
            <a:off x="4882243" y="3677179"/>
            <a:ext cx="640477" cy="2733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ABE1DD-BB1C-40CB-8FB3-55123A0B4272}"/>
              </a:ext>
            </a:extLst>
          </p:cNvPr>
          <p:cNvSpPr/>
          <p:nvPr/>
        </p:nvSpPr>
        <p:spPr>
          <a:xfrm>
            <a:off x="5953260" y="2566978"/>
            <a:ext cx="640477" cy="2733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52193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72BCD62-4C41-4F7B-8AA1-0389D4B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speech corpus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5E06C9-B713-4497-883B-325152FF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Various approach are used to collect expressive speech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natural situation</a:t>
            </a:r>
          </a:p>
          <a:p>
            <a:pPr lvl="1"/>
            <a:r>
              <a:rPr lang="en-US" dirty="0"/>
              <a:t>Does not introduce any bias</a:t>
            </a:r>
          </a:p>
          <a:p>
            <a:pPr lvl="1"/>
            <a:r>
              <a:rPr lang="en-US" dirty="0"/>
              <a:t>But, speech quality problems (speech recording)</a:t>
            </a:r>
          </a:p>
          <a:p>
            <a:pPr lvl="1"/>
            <a:r>
              <a:rPr lang="en-US" dirty="0"/>
              <a:t>And, content is not </a:t>
            </a:r>
            <a:r>
              <a:rPr lang="en-US" dirty="0" err="1"/>
              <a:t>controled</a:t>
            </a:r>
            <a:endParaRPr lang="en-US" dirty="0"/>
          </a:p>
          <a:p>
            <a:endParaRPr lang="en-US" dirty="0"/>
          </a:p>
          <a:p>
            <a:r>
              <a:rPr lang="en-US" dirty="0"/>
              <a:t>Acted speech</a:t>
            </a:r>
          </a:p>
          <a:p>
            <a:pPr lvl="1"/>
            <a:r>
              <a:rPr lang="en-US" dirty="0"/>
              <a:t>The speaker read or repeat a text, while expressing the specified emotion</a:t>
            </a:r>
          </a:p>
          <a:p>
            <a:pPr lvl="1"/>
            <a:r>
              <a:rPr lang="en-US" dirty="0"/>
              <a:t>Method the most frequently used</a:t>
            </a:r>
          </a:p>
          <a:p>
            <a:pPr lvl="1"/>
            <a:r>
              <a:rPr lang="en-US" dirty="0"/>
              <a:t>Sometimes criticized (non natural emotion)</a:t>
            </a:r>
          </a:p>
          <a:p>
            <a:endParaRPr lang="en-US" dirty="0"/>
          </a:p>
          <a:p>
            <a:r>
              <a:rPr lang="en-US" dirty="0"/>
              <a:t>Trough elicitation</a:t>
            </a:r>
          </a:p>
          <a:p>
            <a:pPr lvl="1"/>
            <a:r>
              <a:rPr lang="en-US" dirty="0"/>
              <a:t>Requires a precise scenario that will lead the actor to pronounce the expected sentence while expressing the expected emotion</a:t>
            </a:r>
          </a:p>
          <a:p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7891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72BCD62-4C41-4F7B-8AA1-0389D4B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Recognition of emotions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5E06C9-B713-4497-883B-325152FF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Relies on the computation of a large set of features on the considered speech segments (sentences)</a:t>
            </a:r>
          </a:p>
          <a:p>
            <a:pPr lvl="1"/>
            <a:r>
              <a:rPr lang="en-US" dirty="0"/>
              <a:t>For example, </a:t>
            </a:r>
            <a:r>
              <a:rPr lang="en-US" dirty="0" err="1"/>
              <a:t>Interspeech</a:t>
            </a:r>
            <a:r>
              <a:rPr lang="en-US" dirty="0"/>
              <a:t> 2010 Paralinguistic Challenge </a:t>
            </a:r>
            <a:r>
              <a:rPr lang="en-US" dirty="0">
                <a:sym typeface="Wingdings" panose="05000000000000000000" pitchFamily="2" charset="2"/>
              </a:rPr>
              <a:t> 1582 measures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Energy in frequency bands,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Cepstral coefficients (MFCC),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Fundamental frequency (F0),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….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And for each feature: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Mean value, and standard deviation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position of maximum and minimum values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percentile 1% et 99%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Linear regression coefficient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…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Then processing through a classifier (for example, SVM)</a:t>
            </a:r>
          </a:p>
          <a:p>
            <a:endParaRPr lang="en-US" dirty="0"/>
          </a:p>
          <a:p>
            <a:r>
              <a:rPr lang="en-US" dirty="0"/>
              <a:t>And now, also neural network based approaches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82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Perception of loudness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7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53" y="1688391"/>
            <a:ext cx="5851277" cy="418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651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Speaker and language recognition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8187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Extracting other information</a:t>
            </a:r>
          </a:p>
          <a:p>
            <a:r>
              <a:rPr lang="en-US" dirty="0"/>
              <a:t>    Paralinguistic information</a:t>
            </a:r>
          </a:p>
          <a:p>
            <a:r>
              <a:rPr lang="en-US" b="1" dirty="0">
                <a:solidFill>
                  <a:srgbClr val="C00000"/>
                </a:solidFill>
              </a:rPr>
              <a:t>    Speaker and language recognition</a:t>
            </a:r>
            <a:endParaRPr lang="fr-F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5477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72BCD62-4C41-4F7B-8AA1-0389D4B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Speaker recognition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5E06C9-B713-4497-883B-325152FF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Speaker recognition</a:t>
            </a:r>
          </a:p>
          <a:p>
            <a:pPr lvl="1"/>
            <a:r>
              <a:rPr lang="en-US" dirty="0"/>
              <a:t>Identify the speaker among a group of known speakers</a:t>
            </a:r>
          </a:p>
          <a:p>
            <a:pPr lvl="1"/>
            <a:r>
              <a:rPr lang="en-US" dirty="0"/>
              <a:t>Case of unknown speaker </a:t>
            </a:r>
            <a:r>
              <a:rPr lang="en-US" sz="1400" dirty="0"/>
              <a:t>(problem similar to out-of-vocabulary words in ASR)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Check that the speaker is really the one he pretends to be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 Vocal authentication (or speaker verification)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Segmentation in speakers, i.e., identify in an audio document, all the speech segments pronounced by the same speaker (« </a:t>
            </a:r>
            <a:r>
              <a:rPr lang="en-US" i="1" dirty="0" err="1">
                <a:sym typeface="Wingdings" panose="05000000000000000000" pitchFamily="2" charset="2"/>
              </a:rPr>
              <a:t>diarization</a:t>
            </a:r>
            <a:r>
              <a:rPr lang="en-US" dirty="0">
                <a:sym typeface="Wingdings" panose="05000000000000000000" pitchFamily="2" charset="2"/>
              </a:rPr>
              <a:t> »)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Operating modes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Text-dependent (text known by the system)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Text-independent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542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72BCD62-4C41-4F7B-8AA1-0389D4B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Speaker </a:t>
            </a:r>
            <a:r>
              <a:rPr lang="fr-FR" dirty="0" err="1"/>
              <a:t>verification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212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65" y="1705238"/>
            <a:ext cx="7832070" cy="38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4049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Speaker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/>
              </a:p>
              <a:p>
                <a:r>
                  <a:rPr lang="en-US"/>
                  <a:t>Speaker representation: was mainly based on i-vectors</a:t>
                </a:r>
              </a:p>
              <a:p>
                <a:pPr lvl="1"/>
                <a:r>
                  <a:rPr lang="en-US"/>
                  <a:t>“World” GMM representing all speakers </a:t>
                </a:r>
                <a:r>
                  <a:rPr lang="en-US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/>
                  <a:t> </a:t>
                </a:r>
                <a:r>
                  <a:rPr lang="en-US" sz="1400"/>
                  <a:t>super vector of Gaussian means</a:t>
                </a:r>
              </a:p>
              <a:p>
                <a:pPr lvl="1"/>
                <a:r>
                  <a:rPr lang="en-US"/>
                  <a:t>GMM adaptated on speaker data </a:t>
                </a:r>
                <a:r>
                  <a:rPr lang="en-US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</m:oMath>
                </a14:m>
                <a:r>
                  <a:rPr lang="en-US"/>
                  <a:t> </a:t>
                </a:r>
                <a:r>
                  <a:rPr lang="en-US" sz="1400"/>
                  <a:t>super vector of adapted Gaussian means</a:t>
                </a:r>
                <a:endParaRPr lang="en-US"/>
              </a:p>
              <a:p>
                <a:pPr lvl="1"/>
                <a:r>
                  <a:rPr lang="en-US"/>
                  <a:t>i-vector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(dimension 400 to 600 usually) obtained such that</a:t>
                </a:r>
                <a:endParaRPr lang="en-US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/>
              </a:p>
              <a:p>
                <a:pPr marL="457200" lvl="1" indent="0">
                  <a:buNone/>
                </a:pPr>
                <a:r>
                  <a:rPr lang="en-US"/>
                  <a:t>  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/>
                  <a:t> is a projection matrix</a:t>
                </a:r>
              </a:p>
              <a:p>
                <a:endParaRPr lang="en-US"/>
              </a:p>
              <a:p>
                <a:r>
                  <a:rPr lang="en-US"/>
                  <a:t>Normalization of scores help improving performance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Now, neural network based approaches are getting more and more used, also for speaker recognition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8114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72BCD62-4C41-4F7B-8AA1-0389D4B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 recognition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5E06C9-B713-4497-883B-325152FF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Identify the language spoken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Phonotactic approach</a:t>
            </a:r>
          </a:p>
          <a:p>
            <a:pPr lvl="1"/>
            <a:r>
              <a:rPr lang="en-US" dirty="0"/>
              <a:t>Phonetic speech decoding using one or several phoneme loop models</a:t>
            </a:r>
          </a:p>
          <a:p>
            <a:pPr lvl="1"/>
            <a:r>
              <a:rPr lang="en-US" dirty="0"/>
              <a:t>Then computation of the likelihood of the recognized phoneme sequence </a:t>
            </a:r>
            <a:br>
              <a:rPr lang="en-US" dirty="0"/>
            </a:br>
            <a:r>
              <a:rPr lang="en-US" dirty="0"/>
              <a:t>with respect to phoneme-based language models associated to the various languages</a:t>
            </a:r>
          </a:p>
          <a:p>
            <a:pPr lvl="1"/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-vector based approach</a:t>
            </a:r>
          </a:p>
          <a:p>
            <a:pPr lvl="1"/>
            <a:r>
              <a:rPr lang="en-US" dirty="0"/>
              <a:t>Processing similar to what is done for speaker recognition</a:t>
            </a:r>
          </a:p>
          <a:p>
            <a:pPr lvl="1"/>
            <a:endParaRPr lang="en-US" dirty="0"/>
          </a:p>
          <a:p>
            <a:r>
              <a:rPr lang="en-US" dirty="0"/>
              <a:t>And now, neural networks are also getting used for language </a:t>
            </a:r>
            <a:r>
              <a:rPr lang="en-US" dirty="0" err="1"/>
              <a:t>recogniton</a:t>
            </a:r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9024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Conclusions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29918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</a:p>
          <a:p>
            <a:r>
              <a:rPr lang="fr-FR" sz="2400" b="1" dirty="0">
                <a:solidFill>
                  <a:srgbClr val="C00000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2335094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Continuous speech recognition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Efficient algorithms and tools for building and optimizing models from data</a:t>
            </a:r>
          </a:p>
          <a:p>
            <a:pPr lvl="1"/>
            <a:r>
              <a:rPr lang="en-US" dirty="0"/>
              <a:t>Language </a:t>
            </a:r>
            <a:r>
              <a:rPr lang="en-US" dirty="0">
                <a:sym typeface="Wingdings" panose="05000000000000000000" pitchFamily="2" charset="2"/>
              </a:rPr>
              <a:t></a:t>
            </a:r>
            <a:r>
              <a:rPr lang="en-US" dirty="0"/>
              <a:t> text corpora</a:t>
            </a:r>
          </a:p>
          <a:p>
            <a:pPr lvl="1"/>
            <a:r>
              <a:rPr lang="en-US" dirty="0"/>
              <a:t>Acoustic </a:t>
            </a:r>
            <a:r>
              <a:rPr lang="en-US" dirty="0">
                <a:sym typeface="Wingdings" panose="05000000000000000000" pitchFamily="2" charset="2"/>
              </a:rPr>
              <a:t></a:t>
            </a:r>
            <a:r>
              <a:rPr lang="en-US" dirty="0"/>
              <a:t> speech corpora (with associated transcription)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many choices have to be done by the ASR system developer</a:t>
            </a:r>
          </a:p>
          <a:p>
            <a:pPr lvl="1"/>
            <a:r>
              <a:rPr lang="en-US" dirty="0"/>
              <a:t>Type of acoustic features: MFCC, PLP, …. and how many</a:t>
            </a:r>
          </a:p>
          <a:p>
            <a:pPr lvl="1"/>
            <a:r>
              <a:rPr lang="en-US" dirty="0"/>
              <a:t>Size of temporal windows (around the current frame)</a:t>
            </a:r>
          </a:p>
          <a:p>
            <a:pPr lvl="1"/>
            <a:r>
              <a:rPr lang="en-US" dirty="0"/>
              <a:t>Acoustic model structure</a:t>
            </a:r>
          </a:p>
          <a:p>
            <a:pPr lvl="2"/>
            <a:r>
              <a:rPr lang="en-US" dirty="0"/>
              <a:t>Number of states / of densities / of Gaussian components per density</a:t>
            </a:r>
          </a:p>
          <a:p>
            <a:pPr lvl="2"/>
            <a:r>
              <a:rPr lang="en-US" dirty="0"/>
              <a:t>Or, type of neural network, number of layers, size of layers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 trade-off are necessary</a:t>
            </a:r>
          </a:p>
          <a:p>
            <a:pPr lvl="1"/>
            <a:r>
              <a:rPr lang="en-US" dirty="0"/>
              <a:t>Few parameters </a:t>
            </a:r>
            <a:r>
              <a:rPr lang="en-US" dirty="0">
                <a:sym typeface="Wingdings" panose="05000000000000000000" pitchFamily="2" charset="2"/>
              </a:rPr>
              <a:t> rough modeling but reliable estimation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Many parameters  detailed modeling, but estimation may be unreliable</a:t>
            </a:r>
            <a:endParaRPr lang="en-US" dirty="0"/>
          </a:p>
          <a:p>
            <a:r>
              <a:rPr lang="en-US" dirty="0"/>
              <a:t>Training from speech data leads to good recognition performance on similar speech data (but performance degrade in different/new conditions)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2021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Master TAL - Speech - Automatic Speech Recognition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CCD8A327-4A42-4F42-8894-A6F43B7F265B}" type="slidenum">
              <a:rPr lang="en-US" smtClean="0"/>
              <a:pPr>
                <a:defRPr/>
              </a:pPr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3159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the approaches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Hidden Markov model based speech recognition</a:t>
            </a:r>
          </a:p>
          <a:p>
            <a:pPr lvl="1"/>
            <a:r>
              <a:rPr lang="en-US" dirty="0"/>
              <a:t>Acoustic coefficients (MFCC, PLP), noise reduction, temporal evolution (derivatives, PCA, LDA, …), normalization (CMN, …)</a:t>
            </a:r>
          </a:p>
          <a:p>
            <a:pPr lvl="1"/>
            <a:r>
              <a:rPr lang="en-US" dirty="0"/>
              <a:t>Acoustic modeling: HMM-GMM, subspace GMMs, …</a:t>
            </a:r>
          </a:p>
          <a:p>
            <a:pPr lvl="1"/>
            <a:r>
              <a:rPr lang="en-US" dirty="0"/>
              <a:t>Optimization of parameters (training): maximum likelihood, discriminant training</a:t>
            </a:r>
          </a:p>
          <a:p>
            <a:pPr lvl="1"/>
            <a:r>
              <a:rPr lang="en-US" dirty="0"/>
              <a:t>Adaptation to speaker or environment: MLLR, MAP, VTLN, SAT, …</a:t>
            </a:r>
          </a:p>
          <a:p>
            <a:pPr lvl="1"/>
            <a:endParaRPr lang="en-US" dirty="0"/>
          </a:p>
          <a:p>
            <a:r>
              <a:rPr lang="en-US" dirty="0"/>
              <a:t>Neural network based speech recognition</a:t>
            </a:r>
          </a:p>
          <a:p>
            <a:pPr lvl="1"/>
            <a:r>
              <a:rPr lang="en-US" dirty="0"/>
              <a:t>Replace the Gaussian mixture densities of the approach HMM-GMM</a:t>
            </a:r>
          </a:p>
          <a:p>
            <a:pPr lvl="1"/>
            <a:r>
              <a:rPr lang="en-US" dirty="0"/>
              <a:t>Many possible variants: DNN, LSTM, CNN, TDNN, …</a:t>
            </a:r>
          </a:p>
          <a:p>
            <a:pPr lvl="1"/>
            <a:r>
              <a:rPr lang="en-US" dirty="0"/>
              <a:t>Training on very large speech corpora</a:t>
            </a:r>
          </a:p>
          <a:p>
            <a:pPr lvl="1"/>
            <a:r>
              <a:rPr lang="en-US" dirty="0"/>
              <a:t>Neural network have significantly improved speech recognition performance.</a:t>
            </a:r>
            <a:br>
              <a:rPr lang="en-US" dirty="0"/>
            </a:br>
            <a:r>
              <a:rPr lang="en-US" dirty="0"/>
              <a:t>ASR performance is getting close to human performance on some tasks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725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048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Machine learning (HMM or DNN) provides an powerful framework for speech recognition</a:t>
            </a:r>
          </a:p>
          <a:p>
            <a:endParaRPr lang="en-US" dirty="0"/>
          </a:p>
          <a:p>
            <a:r>
              <a:rPr lang="en-US" dirty="0"/>
              <a:t>Training and adaptation procedures are efficient</a:t>
            </a:r>
          </a:p>
          <a:p>
            <a:pPr lvl="1"/>
            <a:r>
              <a:rPr lang="en-US" dirty="0"/>
              <a:t>Take benefit of the increase in computer resources</a:t>
            </a:r>
          </a:p>
          <a:p>
            <a:pPr lvl="1"/>
            <a:r>
              <a:rPr lang="en-US" dirty="0"/>
              <a:t>But still require adequate speech corpora (corresponding to foreseen usage conditions)</a:t>
            </a:r>
          </a:p>
          <a:p>
            <a:pPr lvl="1"/>
            <a:r>
              <a:rPr lang="en-US" dirty="0"/>
              <a:t>Larger and larger speech corpora are used for improving further speech recognition performance</a:t>
            </a:r>
          </a:p>
          <a:p>
            <a:endParaRPr lang="en-US" dirty="0"/>
          </a:p>
          <a:p>
            <a:r>
              <a:rPr lang="en-US" dirty="0"/>
              <a:t>Speech recognition is getting more and more used, in particular through speech-based assistants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CCD8A327-4A42-4F42-8894-A6F43B7F265B}" type="slidenum">
              <a:rPr lang="en-US" smtClean="0"/>
              <a:pPr>
                <a:defRPr/>
              </a:pPr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1994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048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But performance still degrades in adverse conditions, such as</a:t>
            </a:r>
          </a:p>
          <a:p>
            <a:pPr lvl="1"/>
            <a:r>
              <a:rPr lang="en-US" dirty="0">
                <a:sym typeface="Wingdings" pitchFamily="2" charset="2"/>
              </a:rPr>
              <a:t>High level noise</a:t>
            </a:r>
          </a:p>
          <a:p>
            <a:pPr lvl="1"/>
            <a:r>
              <a:rPr lang="en-US" dirty="0">
                <a:sym typeface="Wingdings" pitchFamily="2" charset="2"/>
              </a:rPr>
              <a:t>Hands free distant microphones (reverberation problems)</a:t>
            </a:r>
          </a:p>
          <a:p>
            <a:pPr lvl="1"/>
            <a:r>
              <a:rPr lang="en-US" dirty="0">
                <a:sym typeface="Wingdings" pitchFamily="2" charset="2"/>
              </a:rPr>
              <a:t>Accents (non native speech)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Limited vocabulary (even if very large, there is still the problem of person names, location names, …)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i="1" dirty="0">
                <a:sym typeface="Wingdings" pitchFamily="2" charset="2"/>
              </a:rPr>
              <a:t>Still far from a universal recognition system, as powerful as a human listener in all conditions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But performance continue to improve…</a:t>
            </a:r>
            <a:endParaRPr lang="en-US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2021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CCD8A327-4A42-4F42-8894-A6F43B7F265B}" type="slidenum">
              <a:rPr lang="en-US" smtClean="0"/>
              <a:pPr>
                <a:defRPr/>
              </a:pPr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0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Perception of frequency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r>
              <a:rPr lang="en-US"/>
              <a:t>The ear is more efficient </a:t>
            </a:r>
            <a:br>
              <a:rPr lang="en-US"/>
            </a:br>
            <a:r>
              <a:rPr lang="en-US"/>
              <a:t>in the perception of low frequencies </a:t>
            </a:r>
            <a:br>
              <a:rPr lang="en-US"/>
            </a:br>
            <a:r>
              <a:rPr lang="en-US"/>
              <a:t>than high frequencies</a:t>
            </a:r>
          </a:p>
          <a:p>
            <a:endParaRPr lang="en-US"/>
          </a:p>
          <a:p>
            <a:r>
              <a:rPr lang="en-US"/>
              <a:t>The « mel » scale represents</a:t>
            </a:r>
            <a:br>
              <a:rPr lang="en-US"/>
            </a:br>
            <a:r>
              <a:rPr lang="en-US"/>
              <a:t>the perception of frequencies</a:t>
            </a:r>
          </a:p>
          <a:p>
            <a:pPr lvl="1"/>
            <a:r>
              <a:rPr lang="en-US"/>
              <a:t>Roughly linear below 500 Hz</a:t>
            </a:r>
          </a:p>
          <a:p>
            <a:pPr lvl="1"/>
            <a:r>
              <a:rPr lang="en-US"/>
              <a:t>Logarithmic above</a:t>
            </a:r>
          </a:p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2" descr="Echelle de ton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10" y="1769789"/>
            <a:ext cx="330517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droite 7"/>
          <p:cNvSpPr/>
          <p:nvPr/>
        </p:nvSpPr>
        <p:spPr>
          <a:xfrm rot="21208177">
            <a:off x="4418297" y="3466680"/>
            <a:ext cx="964484" cy="2359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62702B-BF0A-4A0C-B866-F28E7B424285}"/>
              </a:ext>
            </a:extLst>
          </p:cNvPr>
          <p:cNvSpPr txBox="1"/>
          <p:nvPr/>
        </p:nvSpPr>
        <p:spPr>
          <a:xfrm>
            <a:off x="8362663" y="4668738"/>
            <a:ext cx="48763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kHz</a:t>
            </a:r>
            <a:endParaRPr lang="en-US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58405BC-E6AB-40CB-BB84-1728A1E7B47D}"/>
              </a:ext>
            </a:extLst>
          </p:cNvPr>
          <p:cNvSpPr txBox="1"/>
          <p:nvPr/>
        </p:nvSpPr>
        <p:spPr>
          <a:xfrm>
            <a:off x="5270133" y="1735469"/>
            <a:ext cx="59450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Mels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107136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2A48D-2C3C-402E-BA35-BB9BC0ECC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Annex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2133600" cy="196850"/>
          </a:xfrm>
        </p:spPr>
        <p:txBody>
          <a:bodyPr/>
          <a:lstStyle/>
          <a:p>
            <a:r>
              <a:rPr lang="fr-FR"/>
              <a:t>January 2019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294967295"/>
          </p:nvPr>
        </p:nvSpPr>
        <p:spPr>
          <a:xfrm>
            <a:off x="0" y="6524625"/>
            <a:ext cx="3962400" cy="196850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524625"/>
            <a:ext cx="2133600" cy="196850"/>
          </a:xfrm>
        </p:spPr>
        <p:txBody>
          <a:bodyPr/>
          <a:lstStyle/>
          <a:p>
            <a:fld id="{F4C132DE-E11E-754E-A510-8E1EC6925395}" type="slidenum">
              <a:rPr lang="fr-FR" smtClean="0"/>
              <a:pPr/>
              <a:t>220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54506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French sounds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00114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</a:p>
          <a:p>
            <a:r>
              <a:rPr lang="en-US" dirty="0"/>
              <a:t>Conclusions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Annexes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French sounds</a:t>
            </a:r>
          </a:p>
          <a:p>
            <a:r>
              <a:rPr lang="en-US" dirty="0"/>
              <a:t>    Some applications</a:t>
            </a:r>
          </a:p>
          <a:p>
            <a:r>
              <a:rPr lang="en-US" dirty="0"/>
              <a:t>    Miscellaneous</a:t>
            </a:r>
          </a:p>
          <a:p>
            <a:r>
              <a:rPr lang="en-US" dirty="0"/>
              <a:t>   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69445426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42C72B8-4320-46AA-A759-DA66F6D2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French consonants</a:t>
            </a:r>
          </a:p>
        </p:txBody>
      </p:sp>
      <p:pic>
        <p:nvPicPr>
          <p:cNvPr id="101378" name="Picture 2" descr="(JPEG)">
            <a:extLst>
              <a:ext uri="{FF2B5EF4-FFF2-40B4-BE49-F238E27FC236}">
                <a16:creationId xmlns:a16="http://schemas.microsoft.com/office/drawing/2014/main" id="{04339519-3CEE-4820-8694-A981AD523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00" y="1573529"/>
            <a:ext cx="7723287" cy="454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925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9C9CE-A1D0-4A00-8BDE-BB912313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English consonants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3766CB-1942-4BC8-A90A-39B07891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EB98CE-ED6F-4436-922A-12D703DE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7B85D1-B23C-4CAF-8BE8-DD2B85BB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223</a:t>
            </a:fld>
            <a:endParaRPr lang="fr-FR"/>
          </a:p>
        </p:txBody>
      </p:sp>
      <p:pic>
        <p:nvPicPr>
          <p:cNvPr id="118786" name="Picture 2" descr="RÃ©sultat de recherche d'images pour &quot;classification of english consonants&quot;">
            <a:extLst>
              <a:ext uri="{FF2B5EF4-FFF2-40B4-BE49-F238E27FC236}">
                <a16:creationId xmlns:a16="http://schemas.microsoft.com/office/drawing/2014/main" id="{BB88B651-ABD6-4416-8815-D2BA2719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12" y="1484606"/>
            <a:ext cx="8443695" cy="45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0777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9DEC7-5C1F-4008-83A2-3FD05787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Vowels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825EED-2E7C-400C-BC4A-87E45415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3450D3-65E8-46F1-B135-A6361DEE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4D19C9-2EB0-4918-B49B-1606C9B45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224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1CA664-40C4-40D1-8600-D89020B70A87}"/>
              </a:ext>
            </a:extLst>
          </p:cNvPr>
          <p:cNvSpPr txBox="1"/>
          <p:nvPr/>
        </p:nvSpPr>
        <p:spPr>
          <a:xfrm>
            <a:off x="900112" y="1793695"/>
            <a:ext cx="6703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nasal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C3FEBE-BB83-4B30-B5EA-13822CB3A6F9}"/>
              </a:ext>
            </a:extLst>
          </p:cNvPr>
          <p:cNvSpPr txBox="1"/>
          <p:nvPr/>
        </p:nvSpPr>
        <p:spPr>
          <a:xfrm>
            <a:off x="950591" y="1804442"/>
            <a:ext cx="6703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nasal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1527352-D188-4B94-A121-770AD6824011}"/>
              </a:ext>
            </a:extLst>
          </p:cNvPr>
          <p:cNvSpPr txBox="1"/>
          <p:nvPr/>
        </p:nvSpPr>
        <p:spPr>
          <a:xfrm>
            <a:off x="712695" y="4998368"/>
            <a:ext cx="6864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labial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B9CE7D2-53A0-4478-BC5E-09DCE28F46FE}"/>
              </a:ext>
            </a:extLst>
          </p:cNvPr>
          <p:cNvSpPr txBox="1"/>
          <p:nvPr/>
        </p:nvSpPr>
        <p:spPr>
          <a:xfrm>
            <a:off x="3913876" y="5280043"/>
            <a:ext cx="12322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pharyngeal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EA39977-6159-4694-8E71-9D91C7243F2C}"/>
              </a:ext>
            </a:extLst>
          </p:cNvPr>
          <p:cNvSpPr txBox="1"/>
          <p:nvPr/>
        </p:nvSpPr>
        <p:spPr>
          <a:xfrm>
            <a:off x="1570488" y="5319620"/>
            <a:ext cx="8114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mouth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8966CCB-402E-41D3-A8C3-C43C098659AD}"/>
              </a:ext>
            </a:extLst>
          </p:cNvPr>
          <p:cNvGrpSpPr/>
          <p:nvPr/>
        </p:nvGrpSpPr>
        <p:grpSpPr>
          <a:xfrm>
            <a:off x="681038" y="1644650"/>
            <a:ext cx="8218487" cy="4379913"/>
            <a:chOff x="681038" y="1644650"/>
            <a:chExt cx="8218487" cy="4379913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6D4773F2-79C6-43AE-AC6E-405AD7595FC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81038" y="1644650"/>
              <a:ext cx="8212137" cy="437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117765" name="Picture 5">
              <a:extLst>
                <a:ext uri="{FF2B5EF4-FFF2-40B4-BE49-F238E27FC236}">
                  <a16:creationId xmlns:a16="http://schemas.microsoft.com/office/drawing/2014/main" id="{1989DFAA-713F-4AA7-AD9D-93806A5E5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38" y="1644650"/>
              <a:ext cx="8218487" cy="437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311E94-1CF7-4575-8176-27DE31038ABC}"/>
              </a:ext>
            </a:extLst>
          </p:cNvPr>
          <p:cNvSpPr/>
          <p:nvPr/>
        </p:nvSpPr>
        <p:spPr>
          <a:xfrm>
            <a:off x="6807200" y="3526971"/>
            <a:ext cx="501104" cy="159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44E626-F6CD-48D6-8DD8-49C47D88AB71}"/>
              </a:ext>
            </a:extLst>
          </p:cNvPr>
          <p:cNvSpPr/>
          <p:nvPr/>
        </p:nvSpPr>
        <p:spPr>
          <a:xfrm rot="1025281">
            <a:off x="6730404" y="4382052"/>
            <a:ext cx="618430" cy="182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26C178-8F78-43E3-89C3-CF408F4E8A0D}"/>
              </a:ext>
            </a:extLst>
          </p:cNvPr>
          <p:cNvSpPr/>
          <p:nvPr/>
        </p:nvSpPr>
        <p:spPr>
          <a:xfrm rot="1124342">
            <a:off x="6560358" y="4987955"/>
            <a:ext cx="618430" cy="182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85A4-2436-4180-9B40-0FAF261C3E70}"/>
              </a:ext>
            </a:extLst>
          </p:cNvPr>
          <p:cNvSpPr/>
          <p:nvPr/>
        </p:nvSpPr>
        <p:spPr>
          <a:xfrm rot="18975834">
            <a:off x="6815383" y="2859448"/>
            <a:ext cx="330825" cy="159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77320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Some applications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299312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</a:p>
          <a:p>
            <a:r>
              <a:rPr lang="en-US" dirty="0"/>
              <a:t>Conclusions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Annexes</a:t>
            </a:r>
          </a:p>
          <a:p>
            <a:r>
              <a:rPr lang="en-US" dirty="0"/>
              <a:t>    French sounds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Some applications</a:t>
            </a:r>
          </a:p>
          <a:p>
            <a:r>
              <a:rPr lang="en-US" dirty="0"/>
              <a:t>    Miscellaneous</a:t>
            </a:r>
          </a:p>
          <a:p>
            <a:r>
              <a:rPr lang="en-US" dirty="0"/>
              <a:t>   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329095921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transcription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Typically multi-pass processing</a:t>
            </a:r>
          </a:p>
          <a:p>
            <a:r>
              <a:rPr lang="en-US" dirty="0" err="1"/>
              <a:t>Diarization</a:t>
            </a:r>
            <a:r>
              <a:rPr lang="en-US" dirty="0"/>
              <a:t>: split audio signal in homogeneous segments</a:t>
            </a:r>
          </a:p>
          <a:p>
            <a:pPr lvl="1"/>
            <a:r>
              <a:rPr lang="en-US" dirty="0"/>
              <a:t>Detecting speaker changes</a:t>
            </a:r>
          </a:p>
          <a:p>
            <a:pPr lvl="1"/>
            <a:r>
              <a:rPr lang="en-US" dirty="0"/>
              <a:t>Identification of signal quality (e.g., studio vs. telephone)</a:t>
            </a:r>
          </a:p>
          <a:p>
            <a:pPr lvl="1"/>
            <a:r>
              <a:rPr lang="en-US" dirty="0"/>
              <a:t>Identification of speaker gender (men vs. women)</a:t>
            </a:r>
          </a:p>
          <a:p>
            <a:pPr lvl="1"/>
            <a:endParaRPr lang="en-US" dirty="0"/>
          </a:p>
          <a:p>
            <a:r>
              <a:rPr lang="en-US" dirty="0"/>
              <a:t>Decoding pass</a:t>
            </a:r>
          </a:p>
          <a:p>
            <a:pPr lvl="1"/>
            <a:r>
              <a:rPr lang="en-US" dirty="0"/>
              <a:t>Decoding each segment with the most adequate model</a:t>
            </a:r>
          </a:p>
          <a:p>
            <a:pPr lvl="1"/>
            <a:endParaRPr lang="en-US" dirty="0"/>
          </a:p>
          <a:p>
            <a:r>
              <a:rPr lang="en-US" dirty="0"/>
              <a:t>Additional decoding</a:t>
            </a:r>
          </a:p>
          <a:p>
            <a:pPr lvl="1"/>
            <a:r>
              <a:rPr lang="en-US" dirty="0"/>
              <a:t>Can take benefit of an unsupervised adaptation of the features or of the model</a:t>
            </a:r>
          </a:p>
          <a:p>
            <a:pPr lvl="1"/>
            <a:endParaRPr lang="en-US" dirty="0"/>
          </a:p>
          <a:p>
            <a:r>
              <a:rPr lang="en-US" dirty="0"/>
              <a:t>Re-scoring</a:t>
            </a:r>
          </a:p>
          <a:p>
            <a:pPr lvl="1"/>
            <a:r>
              <a:rPr lang="en-US" dirty="0"/>
              <a:t>Re-scoring a set of recognition hypotheses (n-best or word graph) with more detailed language models</a:t>
            </a:r>
          </a:p>
          <a:p>
            <a:r>
              <a:rPr lang="en-US" dirty="0"/>
              <a:t>And possibly combining several systems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4335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Text-speech alignment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Aligns a speech signal with the corresponding text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provides boundaries of words and phones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Applications: speech indexing, linguistic studies, language learning,….</a:t>
            </a:r>
            <a:endParaRPr lang="en-US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227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15559" b="4268"/>
          <a:stretch/>
        </p:blipFill>
        <p:spPr>
          <a:xfrm>
            <a:off x="684216" y="2099627"/>
            <a:ext cx="8208959" cy="357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90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Text-speech alignment &amp; segmentation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determination of the boundary between sounds is not always clear,</a:t>
            </a:r>
            <a:br>
              <a:rPr lang="en-US" dirty="0"/>
            </a:br>
            <a:r>
              <a:rPr lang="en-US" dirty="0"/>
              <a:t>even for a human annotator (</a:t>
            </a:r>
            <a:r>
              <a:rPr lang="en-US" sz="1600" dirty="0"/>
              <a:t>e.g., boundary between vowel and semi-vowel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quality of automatic alignments is rather good if</a:t>
            </a:r>
          </a:p>
          <a:p>
            <a:pPr lvl="1"/>
            <a:r>
              <a:rPr lang="en-US" dirty="0"/>
              <a:t>Good quality speech signal</a:t>
            </a:r>
          </a:p>
          <a:p>
            <a:pPr lvl="1"/>
            <a:r>
              <a:rPr lang="en-US" dirty="0"/>
              <a:t>The text matches the speech content</a:t>
            </a:r>
          </a:p>
          <a:p>
            <a:pPr lvl="1"/>
            <a:r>
              <a:rPr lang="en-US" dirty="0"/>
              <a:t>Actual pronunciation matches pronunciation variants present in the lexicon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Some remaining difficulties: noise, disfluencies, non-native speech, overlapping speech, …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228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53" y="2116263"/>
            <a:ext cx="1786050" cy="201712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00" y="2060575"/>
            <a:ext cx="1835663" cy="207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6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299184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</a:p>
          <a:p>
            <a:r>
              <a:rPr lang="en-US" dirty="0"/>
              <a:t>Conclusions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Annexes</a:t>
            </a:r>
          </a:p>
          <a:p>
            <a:r>
              <a:rPr lang="en-US" dirty="0"/>
              <a:t>    French sounds</a:t>
            </a:r>
          </a:p>
          <a:p>
            <a:r>
              <a:rPr lang="en-US" dirty="0"/>
              <a:t>    Some applications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Miscellaneous</a:t>
            </a:r>
          </a:p>
          <a:p>
            <a:r>
              <a:rPr lang="en-US" dirty="0"/>
              <a:t>   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22027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Spectral analysis (time-frequency)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78129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Speech</a:t>
            </a:r>
          </a:p>
          <a:p>
            <a:r>
              <a:rPr lang="en-US" dirty="0"/>
              <a:t>    Speech production &amp; perception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Spectral analysis (time-frequency)</a:t>
            </a:r>
          </a:p>
          <a:p>
            <a:r>
              <a:rPr lang="en-US" dirty="0"/>
              <a:t>    Fundamental Frequency &amp; formants</a:t>
            </a:r>
          </a:p>
          <a:p>
            <a:r>
              <a:rPr lang="en-US" dirty="0"/>
              <a:t>    Sounds of the language</a:t>
            </a:r>
          </a:p>
          <a:p>
            <a:r>
              <a:rPr lang="en-US" dirty="0"/>
              <a:t>    Speech signal variability</a:t>
            </a:r>
          </a:p>
          <a:p>
            <a:r>
              <a:rPr lang="en-US" dirty="0"/>
              <a:t>Basics of speech recognition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3368992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881A6-7AEC-4CD9-8D3E-FF16A010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speech recognition output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5AA37-DEDB-4B44-9722-AC5D93F64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268760"/>
            <a:ext cx="8459789" cy="51616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Example of French speech recognition output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</a:t>
            </a:r>
            <a:r>
              <a:rPr lang="en-US" dirty="0" err="1"/>
              <a:t>id_of_audio_file</a:t>
            </a:r>
            <a:r>
              <a:rPr lang="en-US" dirty="0"/>
              <a:t>                    canal   </a:t>
            </a:r>
            <a:r>
              <a:rPr lang="en-US" dirty="0" err="1"/>
              <a:t>t_start</a:t>
            </a:r>
            <a:r>
              <a:rPr lang="en-US" dirty="0"/>
              <a:t>     length    </a:t>
            </a:r>
            <a:r>
              <a:rPr lang="en-US" dirty="0">
                <a:solidFill>
                  <a:srgbClr val="C00000"/>
                </a:solidFill>
              </a:rPr>
              <a:t>word   </a:t>
            </a:r>
            <a:r>
              <a:rPr lang="en-US" dirty="0"/>
              <a:t>confidence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1 331.460 0.090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0.633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1 331.550 0.320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dernier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0.848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1 331.870 0.190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0.696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1 332.060 0.570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essentiel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0.798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1 333.080 0.140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c'est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0.700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1 333.220 0.070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0.922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1 333.290 0.370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éviter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0.962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1 333.730 0.130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0.907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1 333.860 0.550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effondrement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1 334.410 0.130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0.403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1 334.540 0.400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0.069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1 335.250 0.140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0.691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1 335.390 0.490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bovins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0.763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1 336.210 0.100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0.998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1 336.310 0.410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0.998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1 336.860 0.090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0.554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1 336.950 0.110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0.899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BFMTV_BFMStory_2011-05-31_175900 1 337.060 0.330 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1.000</a:t>
            </a:r>
            <a:endParaRPr lang="en-US" sz="2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C0CEDE-AD55-4968-BB36-6DC78CC2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EFE3D-0F56-4EE4-860C-D78D2375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990234-C9B8-4DBA-8A09-58EC5DEC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995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Combining speech recognition outputs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ROVER: </a:t>
            </a:r>
            <a:r>
              <a:rPr lang="en-US" i="1" dirty="0"/>
              <a:t>Recognizer Output Voting Error Reduction</a:t>
            </a:r>
            <a:endParaRPr lang="en-US" dirty="0"/>
          </a:p>
          <a:p>
            <a:pPr lvl="1"/>
            <a:r>
              <a:rPr lang="en-US" dirty="0"/>
              <a:t>Use a set of ASR outputs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Align them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decide what is the best hypothesis on each bloc</a:t>
            </a:r>
          </a:p>
          <a:p>
            <a:pPr lvl="1"/>
            <a:r>
              <a:rPr lang="en-US" dirty="0"/>
              <a:t>Criterium: </a:t>
            </a:r>
            <a:r>
              <a:rPr lang="en-US" sz="1400" dirty="0"/>
              <a:t>most frequent word, possibly taking into account confidence measures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Using several systems having the following WERs: 31,5%, 30,3%, 29,0%, 29,3%, 31,2%, 30,6% et 30,9%</a:t>
            </a:r>
          </a:p>
          <a:p>
            <a:pPr lvl="1"/>
            <a:r>
              <a:rPr lang="en-US" dirty="0"/>
              <a:t>The combination of the outputs leads to WER of 24,5%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231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73368"/>
            <a:ext cx="4143375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00" y="2761768"/>
            <a:ext cx="46291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52234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Non-supervised training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Aim to use large speech corpora for which no manual transcription is available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First, a model is trained using available transcribed speech data</a:t>
            </a:r>
          </a:p>
          <a:p>
            <a:endParaRPr lang="en-US" dirty="0"/>
          </a:p>
          <a:p>
            <a:r>
              <a:rPr lang="en-US" dirty="0"/>
              <a:t>This model is used to automatically transcribe new speech data</a:t>
            </a:r>
          </a:p>
          <a:p>
            <a:endParaRPr lang="en-US" dirty="0"/>
          </a:p>
          <a:p>
            <a:r>
              <a:rPr lang="en-US" dirty="0"/>
              <a:t>The most relevant speech data are selected</a:t>
            </a:r>
          </a:p>
          <a:p>
            <a:pPr lvl="1"/>
            <a:r>
              <a:rPr lang="en-US" dirty="0"/>
              <a:t>Either through the combination of several decoding approaches</a:t>
            </a:r>
          </a:p>
          <a:p>
            <a:pPr lvl="1"/>
            <a:r>
              <a:rPr lang="en-US" dirty="0"/>
              <a:t>Or through the use of confidence measures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then used of training or for adapting the model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8283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299184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dirty="0"/>
              <a:t>Basics of speech recognition</a:t>
            </a:r>
            <a:endParaRPr lang="en-US" sz="2400" dirty="0"/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</a:p>
          <a:p>
            <a:r>
              <a:rPr lang="en-US" dirty="0"/>
              <a:t>Conclusions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Annexes</a:t>
            </a:r>
          </a:p>
          <a:p>
            <a:r>
              <a:rPr lang="en-US" dirty="0"/>
              <a:t>    French sounds</a:t>
            </a:r>
          </a:p>
          <a:p>
            <a:r>
              <a:rPr lang="en-US" dirty="0"/>
              <a:t>    Some applications</a:t>
            </a:r>
          </a:p>
          <a:p>
            <a:r>
              <a:rPr lang="en-US" dirty="0"/>
              <a:t>    Miscellaneous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4234304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Annex – Dynamic programming</a:t>
            </a:r>
            <a:br>
              <a:rPr lang="en-US"/>
            </a:b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Best path in a graph</a:t>
            </a:r>
          </a:p>
          <a:p>
            <a:endParaRPr lang="en-US"/>
          </a:p>
          <a:p>
            <a:r>
              <a:rPr lang="en-US"/>
              <a:t>Comparison / alignment of character strings</a:t>
            </a:r>
          </a:p>
          <a:p>
            <a:endParaRPr lang="en-US"/>
          </a:p>
          <a:p>
            <a:r>
              <a:rPr lang="en-US"/>
              <a:t>Terminology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8217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/>
              <a:t>Dynamic programming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Efficient algorithm for finding the best path in a graph</a:t>
            </a:r>
          </a:p>
          <a:p>
            <a:endParaRPr lang="en-US" dirty="0"/>
          </a:p>
          <a:p>
            <a:r>
              <a:rPr lang="en-US" dirty="0"/>
              <a:t>Rely on the Bellman principle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Sub parts of a global optimal path are also optimal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235</a:t>
            </a:fld>
            <a:endParaRPr lang="en-US"/>
          </a:p>
        </p:txBody>
      </p:sp>
      <p:sp>
        <p:nvSpPr>
          <p:cNvPr id="7" name="Freeform 3"/>
          <p:cNvSpPr>
            <a:spLocks/>
          </p:cNvSpPr>
          <p:nvPr/>
        </p:nvSpPr>
        <p:spPr bwMode="auto">
          <a:xfrm>
            <a:off x="3472961" y="3311769"/>
            <a:ext cx="2732943" cy="1758462"/>
          </a:xfrm>
          <a:custGeom>
            <a:avLst/>
            <a:gdLst>
              <a:gd name="T0" fmla="*/ 0 w 1872"/>
              <a:gd name="T1" fmla="*/ 1200 h 1200"/>
              <a:gd name="T2" fmla="*/ 672 w 1872"/>
              <a:gd name="T3" fmla="*/ 288 h 1200"/>
              <a:gd name="T4" fmla="*/ 1872 w 1872"/>
              <a:gd name="T5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72" h="1200">
                <a:moveTo>
                  <a:pt x="0" y="1200"/>
                </a:moveTo>
                <a:cubicBezTo>
                  <a:pt x="180" y="844"/>
                  <a:pt x="360" y="488"/>
                  <a:pt x="672" y="288"/>
                </a:cubicBezTo>
                <a:cubicBezTo>
                  <a:pt x="984" y="88"/>
                  <a:pt x="1428" y="44"/>
                  <a:pt x="1872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cxnSp>
        <p:nvCxnSpPr>
          <p:cNvPr id="8" name="AutoShape 4"/>
          <p:cNvCxnSpPr>
            <a:cxnSpLocks noChangeShapeType="1"/>
          </p:cNvCxnSpPr>
          <p:nvPr/>
        </p:nvCxnSpPr>
        <p:spPr bwMode="auto">
          <a:xfrm rot="10800000" flipH="1">
            <a:off x="3481754" y="3733800"/>
            <a:ext cx="984738" cy="1336431"/>
          </a:xfrm>
          <a:prstGeom prst="curvedConnector4">
            <a:avLst>
              <a:gd name="adj1" fmla="val 6991"/>
              <a:gd name="adj2" fmla="val 110417"/>
            </a:avLst>
          </a:prstGeom>
          <a:noFill/>
          <a:ln w="38100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37743" y="5177204"/>
            <a:ext cx="37382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2215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276243" y="3030416"/>
            <a:ext cx="37382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2215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454769" y="3733800"/>
            <a:ext cx="38985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2215">
                <a:latin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3907075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/>
              <a:t>Finding optimal path - example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236</a:t>
            </a:fld>
            <a:endParaRPr lang="en-US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397013" y="3597520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953251" y="2646485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277959" y="1943101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954899" y="4475285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2954899" y="3631224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282973" y="3068516"/>
            <a:ext cx="328937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4286383" y="4053254"/>
            <a:ext cx="3690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355807" y="5178670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5887279" y="2576147"/>
            <a:ext cx="250390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5755067" y="4615962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K</a:t>
            </a: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822730" y="3560885"/>
            <a:ext cx="3032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7290289" y="3516924"/>
            <a:ext cx="339969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L</a:t>
            </a:r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 flipV="1">
            <a:off x="1685192" y="2954215"/>
            <a:ext cx="1191358" cy="773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 flipV="1">
            <a:off x="3297115" y="2110154"/>
            <a:ext cx="980343" cy="63304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>
            <a:off x="4627684" y="2110154"/>
            <a:ext cx="1261697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6098931" y="2813539"/>
            <a:ext cx="1191358" cy="773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>
            <a:off x="1685192" y="3868615"/>
            <a:ext cx="1191358" cy="703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>
            <a:off x="3297115" y="4712677"/>
            <a:ext cx="980343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 flipV="1">
            <a:off x="4698023" y="4853354"/>
            <a:ext cx="1050681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6098931" y="3868615"/>
            <a:ext cx="1122485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>
            <a:off x="1755531" y="3798277"/>
            <a:ext cx="112102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 flipV="1">
            <a:off x="3297116" y="3235569"/>
            <a:ext cx="1050681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 flipV="1">
            <a:off x="3367454" y="2250831"/>
            <a:ext cx="839666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>
            <a:off x="3297115" y="3798277"/>
            <a:ext cx="1121020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>
            <a:off x="3367454" y="3798277"/>
            <a:ext cx="980343" cy="35169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>
            <a:off x="4627685" y="3305908"/>
            <a:ext cx="1191358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6" name="Line 29"/>
          <p:cNvSpPr>
            <a:spLocks noChangeShapeType="1"/>
          </p:cNvSpPr>
          <p:nvPr/>
        </p:nvSpPr>
        <p:spPr bwMode="auto">
          <a:xfrm flipV="1">
            <a:off x="4627685" y="3798277"/>
            <a:ext cx="1191358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>
            <a:off x="3297116" y="2883877"/>
            <a:ext cx="910004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2026100" y="296447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2251769" y="34905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 flipV="1">
            <a:off x="4558812" y="2813538"/>
            <a:ext cx="1260231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1" name="Line 34"/>
          <p:cNvSpPr>
            <a:spLocks noChangeShapeType="1"/>
          </p:cNvSpPr>
          <p:nvPr/>
        </p:nvSpPr>
        <p:spPr bwMode="auto">
          <a:xfrm>
            <a:off x="4558812" y="3305908"/>
            <a:ext cx="1189892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2" name="Line 35"/>
          <p:cNvSpPr>
            <a:spLocks noChangeShapeType="1"/>
          </p:cNvSpPr>
          <p:nvPr/>
        </p:nvSpPr>
        <p:spPr bwMode="auto">
          <a:xfrm flipV="1">
            <a:off x="4558812" y="2883877"/>
            <a:ext cx="1260231" cy="11957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3" name="Line 36"/>
          <p:cNvSpPr>
            <a:spLocks noChangeShapeType="1"/>
          </p:cNvSpPr>
          <p:nvPr/>
        </p:nvSpPr>
        <p:spPr bwMode="auto">
          <a:xfrm>
            <a:off x="4627685" y="4290646"/>
            <a:ext cx="1052146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4" name="Line 37"/>
          <p:cNvSpPr>
            <a:spLocks noChangeShapeType="1"/>
          </p:cNvSpPr>
          <p:nvPr/>
        </p:nvSpPr>
        <p:spPr bwMode="auto">
          <a:xfrm>
            <a:off x="6098931" y="3727938"/>
            <a:ext cx="112248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5" name="Text Box 38"/>
          <p:cNvSpPr txBox="1">
            <a:spLocks noChangeArrowheads="1"/>
          </p:cNvSpPr>
          <p:nvPr/>
        </p:nvSpPr>
        <p:spPr bwMode="auto">
          <a:xfrm>
            <a:off x="2181431" y="42642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3441662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7" name="Text Box 40"/>
          <p:cNvSpPr txBox="1">
            <a:spLocks noChangeArrowheads="1"/>
          </p:cNvSpPr>
          <p:nvPr/>
        </p:nvSpPr>
        <p:spPr bwMode="auto">
          <a:xfrm>
            <a:off x="4002903" y="24354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8" name="Text Box 41"/>
          <p:cNvSpPr txBox="1">
            <a:spLocks noChangeArrowheads="1"/>
          </p:cNvSpPr>
          <p:nvPr/>
        </p:nvSpPr>
        <p:spPr bwMode="auto">
          <a:xfrm>
            <a:off x="3932565" y="27871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9" name="Text Box 42"/>
          <p:cNvSpPr txBox="1">
            <a:spLocks noChangeArrowheads="1"/>
          </p:cNvSpPr>
          <p:nvPr/>
        </p:nvSpPr>
        <p:spPr bwMode="auto">
          <a:xfrm>
            <a:off x="3932565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0" name="Text Box 43"/>
          <p:cNvSpPr txBox="1">
            <a:spLocks noChangeArrowheads="1"/>
          </p:cNvSpPr>
          <p:nvPr/>
        </p:nvSpPr>
        <p:spPr bwMode="auto">
          <a:xfrm>
            <a:off x="3932565" y="37015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1" name="Text Box 44"/>
          <p:cNvSpPr txBox="1">
            <a:spLocks noChangeArrowheads="1"/>
          </p:cNvSpPr>
          <p:nvPr/>
        </p:nvSpPr>
        <p:spPr bwMode="auto">
          <a:xfrm>
            <a:off x="4002903" y="4475285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2" name="Text Box 45"/>
          <p:cNvSpPr txBox="1">
            <a:spLocks noChangeArrowheads="1"/>
          </p:cNvSpPr>
          <p:nvPr/>
        </p:nvSpPr>
        <p:spPr bwMode="auto">
          <a:xfrm>
            <a:off x="3582338" y="5037993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3" name="Text Box 46"/>
          <p:cNvSpPr txBox="1">
            <a:spLocks noChangeArrowheads="1"/>
          </p:cNvSpPr>
          <p:nvPr/>
        </p:nvSpPr>
        <p:spPr bwMode="auto">
          <a:xfrm>
            <a:off x="5403811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4" name="Text Box 47"/>
          <p:cNvSpPr txBox="1">
            <a:spLocks noChangeArrowheads="1"/>
          </p:cNvSpPr>
          <p:nvPr/>
        </p:nvSpPr>
        <p:spPr bwMode="auto">
          <a:xfrm>
            <a:off x="5264600" y="25761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5544488" y="299817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6" name="Line 49"/>
          <p:cNvSpPr>
            <a:spLocks noChangeShapeType="1"/>
          </p:cNvSpPr>
          <p:nvPr/>
        </p:nvSpPr>
        <p:spPr bwMode="auto">
          <a:xfrm flipV="1">
            <a:off x="4627685" y="3868616"/>
            <a:ext cx="1191358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57" name="Text Box 50"/>
          <p:cNvSpPr txBox="1">
            <a:spLocks noChangeArrowheads="1"/>
          </p:cNvSpPr>
          <p:nvPr/>
        </p:nvSpPr>
        <p:spPr bwMode="auto">
          <a:xfrm>
            <a:off x="5403811" y="32795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8" name="Text Box 51"/>
          <p:cNvSpPr txBox="1">
            <a:spLocks noChangeArrowheads="1"/>
          </p:cNvSpPr>
          <p:nvPr/>
        </p:nvSpPr>
        <p:spPr bwMode="auto">
          <a:xfrm>
            <a:off x="5685165" y="39829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9" name="Text Box 52"/>
          <p:cNvSpPr txBox="1">
            <a:spLocks noChangeArrowheads="1"/>
          </p:cNvSpPr>
          <p:nvPr/>
        </p:nvSpPr>
        <p:spPr bwMode="auto">
          <a:xfrm>
            <a:off x="5194262" y="36312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0" name="Text Box 53"/>
          <p:cNvSpPr txBox="1">
            <a:spLocks noChangeArrowheads="1"/>
          </p:cNvSpPr>
          <p:nvPr/>
        </p:nvSpPr>
        <p:spPr bwMode="auto">
          <a:xfrm>
            <a:off x="5539155" y="4220308"/>
            <a:ext cx="325315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1" name="Text Box 54"/>
          <p:cNvSpPr txBox="1">
            <a:spLocks noChangeArrowheads="1"/>
          </p:cNvSpPr>
          <p:nvPr/>
        </p:nvSpPr>
        <p:spPr bwMode="auto">
          <a:xfrm>
            <a:off x="4564146" y="433460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2" name="Text Box 55"/>
          <p:cNvSpPr txBox="1">
            <a:spLocks noChangeArrowheads="1"/>
          </p:cNvSpPr>
          <p:nvPr/>
        </p:nvSpPr>
        <p:spPr bwMode="auto">
          <a:xfrm>
            <a:off x="5194262" y="51083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3" name="Text Box 56"/>
          <p:cNvSpPr txBox="1">
            <a:spLocks noChangeArrowheads="1"/>
          </p:cNvSpPr>
          <p:nvPr/>
        </p:nvSpPr>
        <p:spPr bwMode="auto">
          <a:xfrm>
            <a:off x="6665508" y="27168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4" name="Text Box 57"/>
          <p:cNvSpPr txBox="1">
            <a:spLocks noChangeArrowheads="1"/>
          </p:cNvSpPr>
          <p:nvPr/>
        </p:nvSpPr>
        <p:spPr bwMode="auto">
          <a:xfrm>
            <a:off x="6385619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5" name="Text Box 58"/>
          <p:cNvSpPr txBox="1">
            <a:spLocks noChangeArrowheads="1"/>
          </p:cNvSpPr>
          <p:nvPr/>
        </p:nvSpPr>
        <p:spPr bwMode="auto">
          <a:xfrm>
            <a:off x="6524831" y="44049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4821163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/>
              <a:t>Finding optimal path - example</a:t>
            </a:r>
            <a:endParaRPr lang="en-US" dirty="0"/>
          </a:p>
        </p:txBody>
      </p:sp>
      <p:sp>
        <p:nvSpPr>
          <p:cNvPr id="69" name="Espace réservé du contenu 6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fr-FR">
                <a:latin typeface="Arial" panose="020B0604020202020204" pitchFamily="34" charset="0"/>
              </a:rPr>
              <a:t>Compute iteratively the best path ending on each node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237</a:t>
            </a:fld>
            <a:endParaRPr lang="en-US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397013" y="3597520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53251" y="2646485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277959" y="1943101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954899" y="4475285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954899" y="3631224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282973" y="3068516"/>
            <a:ext cx="328937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286383" y="4053254"/>
            <a:ext cx="3690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355807" y="5178670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887279" y="2576147"/>
            <a:ext cx="250390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755067" y="4615962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K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822730" y="3560885"/>
            <a:ext cx="3032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7290289" y="3516924"/>
            <a:ext cx="339969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L</a:t>
            </a:r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V="1">
            <a:off x="1685192" y="2954215"/>
            <a:ext cx="1191358" cy="77372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V="1">
            <a:off x="3297115" y="2110154"/>
            <a:ext cx="980343" cy="63304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>
            <a:off x="4627684" y="2110154"/>
            <a:ext cx="1261697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6098931" y="2813539"/>
            <a:ext cx="1191358" cy="773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1685192" y="3868615"/>
            <a:ext cx="1191358" cy="70338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3297115" y="4712677"/>
            <a:ext cx="980343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V="1">
            <a:off x="4698023" y="4853354"/>
            <a:ext cx="1050681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 flipV="1">
            <a:off x="6098931" y="3868615"/>
            <a:ext cx="1122485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1755531" y="3798277"/>
            <a:ext cx="112102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V="1">
            <a:off x="3297116" y="3235569"/>
            <a:ext cx="1050681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flipV="1">
            <a:off x="3367454" y="2250831"/>
            <a:ext cx="839666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3297115" y="3798277"/>
            <a:ext cx="1121020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3367454" y="3798277"/>
            <a:ext cx="980343" cy="35169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4627685" y="3305908"/>
            <a:ext cx="1191358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 flipV="1">
            <a:off x="4627685" y="3798277"/>
            <a:ext cx="1191358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3297116" y="2883877"/>
            <a:ext cx="910004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2026100" y="296447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2251769" y="34905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V="1">
            <a:off x="4558812" y="2813538"/>
            <a:ext cx="1260231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4558812" y="3305908"/>
            <a:ext cx="1189892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4558812" y="2883877"/>
            <a:ext cx="1260231" cy="11957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4627685" y="4290646"/>
            <a:ext cx="1052146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6098931" y="3727938"/>
            <a:ext cx="112248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2181431" y="42642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3441662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4002903" y="24354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3932565" y="27871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3932565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7" name="Text Box 43"/>
          <p:cNvSpPr txBox="1">
            <a:spLocks noChangeArrowheads="1"/>
          </p:cNvSpPr>
          <p:nvPr/>
        </p:nvSpPr>
        <p:spPr bwMode="auto">
          <a:xfrm>
            <a:off x="3932565" y="37015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4002903" y="4475285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9" name="Text Box 45"/>
          <p:cNvSpPr txBox="1">
            <a:spLocks noChangeArrowheads="1"/>
          </p:cNvSpPr>
          <p:nvPr/>
        </p:nvSpPr>
        <p:spPr bwMode="auto">
          <a:xfrm>
            <a:off x="3582338" y="5037993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0" name="Text Box 46"/>
          <p:cNvSpPr txBox="1">
            <a:spLocks noChangeArrowheads="1"/>
          </p:cNvSpPr>
          <p:nvPr/>
        </p:nvSpPr>
        <p:spPr bwMode="auto">
          <a:xfrm>
            <a:off x="5403811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1" name="Text Box 47"/>
          <p:cNvSpPr txBox="1">
            <a:spLocks noChangeArrowheads="1"/>
          </p:cNvSpPr>
          <p:nvPr/>
        </p:nvSpPr>
        <p:spPr bwMode="auto">
          <a:xfrm>
            <a:off x="5264600" y="25761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5544488" y="299817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3" name="Line 49"/>
          <p:cNvSpPr>
            <a:spLocks noChangeShapeType="1"/>
          </p:cNvSpPr>
          <p:nvPr/>
        </p:nvSpPr>
        <p:spPr bwMode="auto">
          <a:xfrm flipV="1">
            <a:off x="4627685" y="3868616"/>
            <a:ext cx="1191358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5403811" y="32795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5" name="Text Box 51"/>
          <p:cNvSpPr txBox="1">
            <a:spLocks noChangeArrowheads="1"/>
          </p:cNvSpPr>
          <p:nvPr/>
        </p:nvSpPr>
        <p:spPr bwMode="auto">
          <a:xfrm>
            <a:off x="5685165" y="39829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6" name="Text Box 52"/>
          <p:cNvSpPr txBox="1">
            <a:spLocks noChangeArrowheads="1"/>
          </p:cNvSpPr>
          <p:nvPr/>
        </p:nvSpPr>
        <p:spPr bwMode="auto">
          <a:xfrm>
            <a:off x="5194262" y="36312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7" name="Text Box 53"/>
          <p:cNvSpPr txBox="1">
            <a:spLocks noChangeArrowheads="1"/>
          </p:cNvSpPr>
          <p:nvPr/>
        </p:nvSpPr>
        <p:spPr bwMode="auto">
          <a:xfrm>
            <a:off x="5539155" y="4220308"/>
            <a:ext cx="325315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8" name="Text Box 54"/>
          <p:cNvSpPr txBox="1">
            <a:spLocks noChangeArrowheads="1"/>
          </p:cNvSpPr>
          <p:nvPr/>
        </p:nvSpPr>
        <p:spPr bwMode="auto">
          <a:xfrm>
            <a:off x="4564146" y="433460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9" name="Text Box 55"/>
          <p:cNvSpPr txBox="1">
            <a:spLocks noChangeArrowheads="1"/>
          </p:cNvSpPr>
          <p:nvPr/>
        </p:nvSpPr>
        <p:spPr bwMode="auto">
          <a:xfrm>
            <a:off x="5194262" y="51083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0" name="Text Box 56"/>
          <p:cNvSpPr txBox="1">
            <a:spLocks noChangeArrowheads="1"/>
          </p:cNvSpPr>
          <p:nvPr/>
        </p:nvSpPr>
        <p:spPr bwMode="auto">
          <a:xfrm>
            <a:off x="6665508" y="27168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6385619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2" name="Text Box 58"/>
          <p:cNvSpPr txBox="1">
            <a:spLocks noChangeArrowheads="1"/>
          </p:cNvSpPr>
          <p:nvPr/>
        </p:nvSpPr>
        <p:spPr bwMode="auto">
          <a:xfrm>
            <a:off x="6524831" y="44049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2952223" y="23651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 b="1">
                <a:solidFill>
                  <a:srgbClr val="C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4" name="Text Box 60"/>
          <p:cNvSpPr txBox="1">
            <a:spLocks noChangeArrowheads="1"/>
          </p:cNvSpPr>
          <p:nvPr/>
        </p:nvSpPr>
        <p:spPr bwMode="auto">
          <a:xfrm>
            <a:off x="2952223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 b="1">
                <a:solidFill>
                  <a:srgbClr val="C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5" name="Text Box 61"/>
          <p:cNvSpPr txBox="1">
            <a:spLocks noChangeArrowheads="1"/>
          </p:cNvSpPr>
          <p:nvPr/>
        </p:nvSpPr>
        <p:spPr bwMode="auto">
          <a:xfrm>
            <a:off x="2952223" y="41939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 b="1">
                <a:solidFill>
                  <a:srgbClr val="C00000"/>
                </a:solidFill>
                <a:latin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7625544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/>
              <a:t>Finding optimal path - example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>
                <a:latin typeface="Arial" panose="020B0604020202020204" pitchFamily="34" charset="0"/>
              </a:rPr>
              <a:t>… computation continue …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238</a:t>
            </a:fld>
            <a:endParaRPr lang="fr-FR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390651" y="3597520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946889" y="2646485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271597" y="1943101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2946889" y="4475285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946889" y="3631224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77458" y="3068516"/>
            <a:ext cx="328936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4277458" y="4053254"/>
            <a:ext cx="3690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4347797" y="5178670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5889381" y="2576147"/>
            <a:ext cx="250390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5748705" y="4615962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K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5819043" y="3560885"/>
            <a:ext cx="3032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7290289" y="3516924"/>
            <a:ext cx="339969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L</a:t>
            </a:r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 flipV="1">
            <a:off x="1685192" y="2954215"/>
            <a:ext cx="1191358" cy="77372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V="1">
            <a:off x="3297115" y="2110154"/>
            <a:ext cx="980343" cy="63304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>
            <a:off x="4627684" y="2110154"/>
            <a:ext cx="1261697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6" name="Line 18"/>
          <p:cNvSpPr>
            <a:spLocks noChangeShapeType="1"/>
          </p:cNvSpPr>
          <p:nvPr/>
        </p:nvSpPr>
        <p:spPr bwMode="auto">
          <a:xfrm>
            <a:off x="6098931" y="2813539"/>
            <a:ext cx="1191358" cy="773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>
            <a:off x="1685192" y="3868615"/>
            <a:ext cx="1191358" cy="70338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8" name="Line 20"/>
          <p:cNvSpPr>
            <a:spLocks noChangeShapeType="1"/>
          </p:cNvSpPr>
          <p:nvPr/>
        </p:nvSpPr>
        <p:spPr bwMode="auto">
          <a:xfrm>
            <a:off x="3297115" y="4712677"/>
            <a:ext cx="980343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9" name="Line 21"/>
          <p:cNvSpPr>
            <a:spLocks noChangeShapeType="1"/>
          </p:cNvSpPr>
          <p:nvPr/>
        </p:nvSpPr>
        <p:spPr bwMode="auto">
          <a:xfrm flipV="1">
            <a:off x="4698023" y="4853354"/>
            <a:ext cx="1050681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 flipV="1">
            <a:off x="6098931" y="3868615"/>
            <a:ext cx="1122485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1" name="Line 23"/>
          <p:cNvSpPr>
            <a:spLocks noChangeShapeType="1"/>
          </p:cNvSpPr>
          <p:nvPr/>
        </p:nvSpPr>
        <p:spPr bwMode="auto">
          <a:xfrm>
            <a:off x="1755531" y="3798277"/>
            <a:ext cx="112102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2" name="Line 24"/>
          <p:cNvSpPr>
            <a:spLocks noChangeShapeType="1"/>
          </p:cNvSpPr>
          <p:nvPr/>
        </p:nvSpPr>
        <p:spPr bwMode="auto">
          <a:xfrm flipV="1">
            <a:off x="3297116" y="3235569"/>
            <a:ext cx="1050681" cy="4923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3" name="Line 25"/>
          <p:cNvSpPr>
            <a:spLocks noChangeShapeType="1"/>
          </p:cNvSpPr>
          <p:nvPr/>
        </p:nvSpPr>
        <p:spPr bwMode="auto">
          <a:xfrm flipV="1">
            <a:off x="3367454" y="2250831"/>
            <a:ext cx="839666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4" name="Line 26"/>
          <p:cNvSpPr>
            <a:spLocks noChangeShapeType="1"/>
          </p:cNvSpPr>
          <p:nvPr/>
        </p:nvSpPr>
        <p:spPr bwMode="auto">
          <a:xfrm>
            <a:off x="3297115" y="3798277"/>
            <a:ext cx="1121020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>
            <a:off x="3367454" y="3798277"/>
            <a:ext cx="980343" cy="35169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6" name="Line 28"/>
          <p:cNvSpPr>
            <a:spLocks noChangeShapeType="1"/>
          </p:cNvSpPr>
          <p:nvPr/>
        </p:nvSpPr>
        <p:spPr bwMode="auto">
          <a:xfrm>
            <a:off x="4627685" y="3305908"/>
            <a:ext cx="1191358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7" name="Line 29"/>
          <p:cNvSpPr>
            <a:spLocks noChangeShapeType="1"/>
          </p:cNvSpPr>
          <p:nvPr/>
        </p:nvSpPr>
        <p:spPr bwMode="auto">
          <a:xfrm flipV="1">
            <a:off x="4627685" y="3798277"/>
            <a:ext cx="1191358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8" name="Line 30"/>
          <p:cNvSpPr>
            <a:spLocks noChangeShapeType="1"/>
          </p:cNvSpPr>
          <p:nvPr/>
        </p:nvSpPr>
        <p:spPr bwMode="auto">
          <a:xfrm>
            <a:off x="3297116" y="2883877"/>
            <a:ext cx="910004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2020766" y="2964474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0" name="Text Box 32"/>
          <p:cNvSpPr txBox="1">
            <a:spLocks noChangeArrowheads="1"/>
          </p:cNvSpPr>
          <p:nvPr/>
        </p:nvSpPr>
        <p:spPr bwMode="auto">
          <a:xfrm>
            <a:off x="2246435" y="3490547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1" name="Line 33"/>
          <p:cNvSpPr>
            <a:spLocks noChangeShapeType="1"/>
          </p:cNvSpPr>
          <p:nvPr/>
        </p:nvSpPr>
        <p:spPr bwMode="auto">
          <a:xfrm flipV="1">
            <a:off x="4558812" y="2813538"/>
            <a:ext cx="1260231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2" name="Line 34"/>
          <p:cNvSpPr>
            <a:spLocks noChangeShapeType="1"/>
          </p:cNvSpPr>
          <p:nvPr/>
        </p:nvSpPr>
        <p:spPr bwMode="auto">
          <a:xfrm>
            <a:off x="4558812" y="3305908"/>
            <a:ext cx="1189892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3" name="Line 35"/>
          <p:cNvSpPr>
            <a:spLocks noChangeShapeType="1"/>
          </p:cNvSpPr>
          <p:nvPr/>
        </p:nvSpPr>
        <p:spPr bwMode="auto">
          <a:xfrm flipV="1">
            <a:off x="4558812" y="2883877"/>
            <a:ext cx="1260231" cy="11957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4" name="Line 36"/>
          <p:cNvSpPr>
            <a:spLocks noChangeShapeType="1"/>
          </p:cNvSpPr>
          <p:nvPr/>
        </p:nvSpPr>
        <p:spPr bwMode="auto">
          <a:xfrm>
            <a:off x="4627685" y="4290646"/>
            <a:ext cx="1052146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5" name="Line 37"/>
          <p:cNvSpPr>
            <a:spLocks noChangeShapeType="1"/>
          </p:cNvSpPr>
          <p:nvPr/>
        </p:nvSpPr>
        <p:spPr bwMode="auto">
          <a:xfrm>
            <a:off x="6098931" y="3727938"/>
            <a:ext cx="112248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6" name="Text Box 38"/>
          <p:cNvSpPr txBox="1">
            <a:spLocks noChangeArrowheads="1"/>
          </p:cNvSpPr>
          <p:nvPr/>
        </p:nvSpPr>
        <p:spPr bwMode="auto">
          <a:xfrm>
            <a:off x="2176096" y="4264270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7" name="Text Box 39"/>
          <p:cNvSpPr txBox="1">
            <a:spLocks noChangeArrowheads="1"/>
          </p:cNvSpPr>
          <p:nvPr/>
        </p:nvSpPr>
        <p:spPr bwMode="auto">
          <a:xfrm>
            <a:off x="3436327" y="2154116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8" name="Text Box 40"/>
          <p:cNvSpPr txBox="1">
            <a:spLocks noChangeArrowheads="1"/>
          </p:cNvSpPr>
          <p:nvPr/>
        </p:nvSpPr>
        <p:spPr bwMode="auto">
          <a:xfrm>
            <a:off x="3997569" y="2435470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9" name="Text Box 41"/>
          <p:cNvSpPr txBox="1">
            <a:spLocks noChangeArrowheads="1"/>
          </p:cNvSpPr>
          <p:nvPr/>
        </p:nvSpPr>
        <p:spPr bwMode="auto">
          <a:xfrm>
            <a:off x="3927231" y="2787162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0" name="Text Box 42"/>
          <p:cNvSpPr txBox="1">
            <a:spLocks noChangeArrowheads="1"/>
          </p:cNvSpPr>
          <p:nvPr/>
        </p:nvSpPr>
        <p:spPr bwMode="auto">
          <a:xfrm>
            <a:off x="3927231" y="3349870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1" name="Text Box 43"/>
          <p:cNvSpPr txBox="1">
            <a:spLocks noChangeArrowheads="1"/>
          </p:cNvSpPr>
          <p:nvPr/>
        </p:nvSpPr>
        <p:spPr bwMode="auto">
          <a:xfrm>
            <a:off x="3927231" y="3701562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2" name="Text Box 44"/>
          <p:cNvSpPr txBox="1">
            <a:spLocks noChangeArrowheads="1"/>
          </p:cNvSpPr>
          <p:nvPr/>
        </p:nvSpPr>
        <p:spPr bwMode="auto">
          <a:xfrm>
            <a:off x="3997569" y="4475285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3" name="Text Box 45"/>
          <p:cNvSpPr txBox="1">
            <a:spLocks noChangeArrowheads="1"/>
          </p:cNvSpPr>
          <p:nvPr/>
        </p:nvSpPr>
        <p:spPr bwMode="auto">
          <a:xfrm>
            <a:off x="3577004" y="5037993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4" name="Text Box 46"/>
          <p:cNvSpPr txBox="1">
            <a:spLocks noChangeArrowheads="1"/>
          </p:cNvSpPr>
          <p:nvPr/>
        </p:nvSpPr>
        <p:spPr bwMode="auto">
          <a:xfrm>
            <a:off x="5398477" y="2154116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5" name="Text Box 47"/>
          <p:cNvSpPr txBox="1">
            <a:spLocks noChangeArrowheads="1"/>
          </p:cNvSpPr>
          <p:nvPr/>
        </p:nvSpPr>
        <p:spPr bwMode="auto">
          <a:xfrm>
            <a:off x="5259266" y="2576147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6" name="Text Box 48"/>
          <p:cNvSpPr txBox="1">
            <a:spLocks noChangeArrowheads="1"/>
          </p:cNvSpPr>
          <p:nvPr/>
        </p:nvSpPr>
        <p:spPr bwMode="auto">
          <a:xfrm>
            <a:off x="5539154" y="2998178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7" name="Line 49"/>
          <p:cNvSpPr>
            <a:spLocks noChangeShapeType="1"/>
          </p:cNvSpPr>
          <p:nvPr/>
        </p:nvSpPr>
        <p:spPr bwMode="auto">
          <a:xfrm flipV="1">
            <a:off x="4627685" y="3868616"/>
            <a:ext cx="1191358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58" name="Text Box 50"/>
          <p:cNvSpPr txBox="1">
            <a:spLocks noChangeArrowheads="1"/>
          </p:cNvSpPr>
          <p:nvPr/>
        </p:nvSpPr>
        <p:spPr bwMode="auto">
          <a:xfrm>
            <a:off x="5398477" y="3279531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9" name="Text Box 51"/>
          <p:cNvSpPr txBox="1">
            <a:spLocks noChangeArrowheads="1"/>
          </p:cNvSpPr>
          <p:nvPr/>
        </p:nvSpPr>
        <p:spPr bwMode="auto">
          <a:xfrm>
            <a:off x="5679831" y="3982916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0" name="Text Box 52"/>
          <p:cNvSpPr txBox="1">
            <a:spLocks noChangeArrowheads="1"/>
          </p:cNvSpPr>
          <p:nvPr/>
        </p:nvSpPr>
        <p:spPr bwMode="auto">
          <a:xfrm>
            <a:off x="5188927" y="3631224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1" name="Text Box 53"/>
          <p:cNvSpPr txBox="1">
            <a:spLocks noChangeArrowheads="1"/>
          </p:cNvSpPr>
          <p:nvPr/>
        </p:nvSpPr>
        <p:spPr bwMode="auto">
          <a:xfrm>
            <a:off x="5539155" y="4220308"/>
            <a:ext cx="325315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2" name="Text Box 54"/>
          <p:cNvSpPr txBox="1">
            <a:spLocks noChangeArrowheads="1"/>
          </p:cNvSpPr>
          <p:nvPr/>
        </p:nvSpPr>
        <p:spPr bwMode="auto">
          <a:xfrm>
            <a:off x="4558812" y="4334608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3" name="Text Box 55"/>
          <p:cNvSpPr txBox="1">
            <a:spLocks noChangeArrowheads="1"/>
          </p:cNvSpPr>
          <p:nvPr/>
        </p:nvSpPr>
        <p:spPr bwMode="auto">
          <a:xfrm>
            <a:off x="5188927" y="5108331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4" name="Text Box 56"/>
          <p:cNvSpPr txBox="1">
            <a:spLocks noChangeArrowheads="1"/>
          </p:cNvSpPr>
          <p:nvPr/>
        </p:nvSpPr>
        <p:spPr bwMode="auto">
          <a:xfrm>
            <a:off x="6660173" y="2716824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5" name="Text Box 57"/>
          <p:cNvSpPr txBox="1">
            <a:spLocks noChangeArrowheads="1"/>
          </p:cNvSpPr>
          <p:nvPr/>
        </p:nvSpPr>
        <p:spPr bwMode="auto">
          <a:xfrm>
            <a:off x="6380284" y="3349870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6" name="Text Box 58"/>
          <p:cNvSpPr txBox="1">
            <a:spLocks noChangeArrowheads="1"/>
          </p:cNvSpPr>
          <p:nvPr/>
        </p:nvSpPr>
        <p:spPr bwMode="auto">
          <a:xfrm>
            <a:off x="6519496" y="4404947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7" name="Text Box 59"/>
          <p:cNvSpPr txBox="1">
            <a:spLocks noChangeArrowheads="1"/>
          </p:cNvSpPr>
          <p:nvPr/>
        </p:nvSpPr>
        <p:spPr bwMode="auto">
          <a:xfrm>
            <a:off x="2946889" y="2365131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8" name="Text Box 60"/>
          <p:cNvSpPr txBox="1">
            <a:spLocks noChangeArrowheads="1"/>
          </p:cNvSpPr>
          <p:nvPr/>
        </p:nvSpPr>
        <p:spPr bwMode="auto">
          <a:xfrm>
            <a:off x="2946889" y="3349870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9" name="Text Box 61"/>
          <p:cNvSpPr txBox="1">
            <a:spLocks noChangeArrowheads="1"/>
          </p:cNvSpPr>
          <p:nvPr/>
        </p:nvSpPr>
        <p:spPr bwMode="auto">
          <a:xfrm>
            <a:off x="2946889" y="4193931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 dirty="0">
                <a:solidFill>
                  <a:srgbClr val="C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70" name="Text Box 62"/>
          <p:cNvSpPr txBox="1">
            <a:spLocks noChangeArrowheads="1"/>
          </p:cNvSpPr>
          <p:nvPr/>
        </p:nvSpPr>
        <p:spPr bwMode="auto">
          <a:xfrm>
            <a:off x="4277458" y="1661747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 b="1" dirty="0">
                <a:solidFill>
                  <a:srgbClr val="C000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71" name="Text Box 63"/>
          <p:cNvSpPr txBox="1">
            <a:spLocks noChangeArrowheads="1"/>
          </p:cNvSpPr>
          <p:nvPr/>
        </p:nvSpPr>
        <p:spPr bwMode="auto">
          <a:xfrm>
            <a:off x="4277458" y="2787162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 b="1">
                <a:solidFill>
                  <a:srgbClr val="C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72" name="Text Box 64"/>
          <p:cNvSpPr txBox="1">
            <a:spLocks noChangeArrowheads="1"/>
          </p:cNvSpPr>
          <p:nvPr/>
        </p:nvSpPr>
        <p:spPr bwMode="auto">
          <a:xfrm>
            <a:off x="4277458" y="3771901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 b="1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73" name="Text Box 65"/>
          <p:cNvSpPr txBox="1">
            <a:spLocks noChangeArrowheads="1"/>
          </p:cNvSpPr>
          <p:nvPr/>
        </p:nvSpPr>
        <p:spPr bwMode="auto">
          <a:xfrm>
            <a:off x="4347796" y="4826978"/>
            <a:ext cx="3161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46" b="1" dirty="0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009395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/>
              <a:t>Finding optimal path - example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>
                <a:latin typeface="Arial" panose="020B0604020202020204" pitchFamily="34" charset="0"/>
              </a:rPr>
              <a:t>… computation continue …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239</a:t>
            </a:fld>
            <a:endParaRPr lang="fr-FR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397013" y="3597520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53251" y="2646485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277959" y="1943101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954899" y="4475285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954899" y="3631224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282973" y="3068516"/>
            <a:ext cx="328937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286383" y="4053254"/>
            <a:ext cx="3690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355807" y="5178670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5887279" y="2576147"/>
            <a:ext cx="250390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5755067" y="4615962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K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822730" y="3560885"/>
            <a:ext cx="3032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7290289" y="3516924"/>
            <a:ext cx="339969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L</a:t>
            </a: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 flipV="1">
            <a:off x="1685192" y="2954215"/>
            <a:ext cx="1191358" cy="77372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 flipV="1">
            <a:off x="3297115" y="2110154"/>
            <a:ext cx="980343" cy="63304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4627684" y="2110154"/>
            <a:ext cx="1261697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098931" y="2813539"/>
            <a:ext cx="1191358" cy="773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1685192" y="3868615"/>
            <a:ext cx="1191358" cy="70338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3297115" y="4712677"/>
            <a:ext cx="980343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 flipV="1">
            <a:off x="4698023" y="4853354"/>
            <a:ext cx="1050681" cy="4923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 flipV="1">
            <a:off x="6098931" y="3868615"/>
            <a:ext cx="1122485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>
            <a:off x="1755531" y="3798277"/>
            <a:ext cx="112102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V="1">
            <a:off x="3297116" y="3235569"/>
            <a:ext cx="1050681" cy="4923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 flipV="1">
            <a:off x="3367454" y="2250831"/>
            <a:ext cx="839666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3297115" y="3798277"/>
            <a:ext cx="1121020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3367454" y="3798277"/>
            <a:ext cx="980343" cy="35169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3" name="Line 28"/>
          <p:cNvSpPr>
            <a:spLocks noChangeShapeType="1"/>
          </p:cNvSpPr>
          <p:nvPr/>
        </p:nvSpPr>
        <p:spPr bwMode="auto">
          <a:xfrm>
            <a:off x="4627685" y="3305908"/>
            <a:ext cx="1191358" cy="422031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V="1">
            <a:off x="4627685" y="3798277"/>
            <a:ext cx="1191358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>
            <a:off x="3297116" y="2883877"/>
            <a:ext cx="910004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2026100" y="296447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2251769" y="34905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V="1">
            <a:off x="4558812" y="2813538"/>
            <a:ext cx="1260231" cy="422031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>
            <a:off x="4558812" y="3305908"/>
            <a:ext cx="1189892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 flipV="1">
            <a:off x="4558812" y="2883877"/>
            <a:ext cx="1260231" cy="11957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4627685" y="4290646"/>
            <a:ext cx="1052146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6098931" y="3727938"/>
            <a:ext cx="112248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2181431" y="42642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4" name="Text Box 39"/>
          <p:cNvSpPr txBox="1">
            <a:spLocks noChangeArrowheads="1"/>
          </p:cNvSpPr>
          <p:nvPr/>
        </p:nvSpPr>
        <p:spPr bwMode="auto">
          <a:xfrm>
            <a:off x="3441662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4002903" y="24354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6" name="Text Box 41"/>
          <p:cNvSpPr txBox="1">
            <a:spLocks noChangeArrowheads="1"/>
          </p:cNvSpPr>
          <p:nvPr/>
        </p:nvSpPr>
        <p:spPr bwMode="auto">
          <a:xfrm>
            <a:off x="3932565" y="27871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7" name="Text Box 42"/>
          <p:cNvSpPr txBox="1">
            <a:spLocks noChangeArrowheads="1"/>
          </p:cNvSpPr>
          <p:nvPr/>
        </p:nvSpPr>
        <p:spPr bwMode="auto">
          <a:xfrm>
            <a:off x="3932565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3932565" y="37015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4002903" y="4475285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0" name="Text Box 45"/>
          <p:cNvSpPr txBox="1">
            <a:spLocks noChangeArrowheads="1"/>
          </p:cNvSpPr>
          <p:nvPr/>
        </p:nvSpPr>
        <p:spPr bwMode="auto">
          <a:xfrm>
            <a:off x="3582338" y="5037993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1" name="Text Box 46"/>
          <p:cNvSpPr txBox="1">
            <a:spLocks noChangeArrowheads="1"/>
          </p:cNvSpPr>
          <p:nvPr/>
        </p:nvSpPr>
        <p:spPr bwMode="auto">
          <a:xfrm>
            <a:off x="5403811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2" name="Text Box 47"/>
          <p:cNvSpPr txBox="1">
            <a:spLocks noChangeArrowheads="1"/>
          </p:cNvSpPr>
          <p:nvPr/>
        </p:nvSpPr>
        <p:spPr bwMode="auto">
          <a:xfrm>
            <a:off x="5264600" y="25761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5544488" y="299817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4" name="Line 49"/>
          <p:cNvSpPr>
            <a:spLocks noChangeShapeType="1"/>
          </p:cNvSpPr>
          <p:nvPr/>
        </p:nvSpPr>
        <p:spPr bwMode="auto">
          <a:xfrm flipV="1">
            <a:off x="4627685" y="3868616"/>
            <a:ext cx="1191358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55" name="Text Box 50"/>
          <p:cNvSpPr txBox="1">
            <a:spLocks noChangeArrowheads="1"/>
          </p:cNvSpPr>
          <p:nvPr/>
        </p:nvSpPr>
        <p:spPr bwMode="auto">
          <a:xfrm>
            <a:off x="5403811" y="32795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5685165" y="39829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5194262" y="36312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8" name="Text Box 53"/>
          <p:cNvSpPr txBox="1">
            <a:spLocks noChangeArrowheads="1"/>
          </p:cNvSpPr>
          <p:nvPr/>
        </p:nvSpPr>
        <p:spPr bwMode="auto">
          <a:xfrm>
            <a:off x="5539155" y="4220308"/>
            <a:ext cx="325315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4564146" y="433460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5194262" y="51083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6665508" y="27168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2" name="Text Box 57"/>
          <p:cNvSpPr txBox="1">
            <a:spLocks noChangeArrowheads="1"/>
          </p:cNvSpPr>
          <p:nvPr/>
        </p:nvSpPr>
        <p:spPr bwMode="auto">
          <a:xfrm>
            <a:off x="6385619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3" name="Text Box 58"/>
          <p:cNvSpPr txBox="1">
            <a:spLocks noChangeArrowheads="1"/>
          </p:cNvSpPr>
          <p:nvPr/>
        </p:nvSpPr>
        <p:spPr bwMode="auto">
          <a:xfrm>
            <a:off x="6524831" y="44049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4" name="Text Box 59"/>
          <p:cNvSpPr txBox="1">
            <a:spLocks noChangeArrowheads="1"/>
          </p:cNvSpPr>
          <p:nvPr/>
        </p:nvSpPr>
        <p:spPr bwMode="auto">
          <a:xfrm>
            <a:off x="2952223" y="23651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5" name="Text Box 60"/>
          <p:cNvSpPr txBox="1">
            <a:spLocks noChangeArrowheads="1"/>
          </p:cNvSpPr>
          <p:nvPr/>
        </p:nvSpPr>
        <p:spPr bwMode="auto">
          <a:xfrm>
            <a:off x="2952223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6" name="Text Box 61"/>
          <p:cNvSpPr txBox="1">
            <a:spLocks noChangeArrowheads="1"/>
          </p:cNvSpPr>
          <p:nvPr/>
        </p:nvSpPr>
        <p:spPr bwMode="auto">
          <a:xfrm>
            <a:off x="2952223" y="41939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 dirty="0">
                <a:solidFill>
                  <a:srgbClr val="C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62"/>
          <p:cNvSpPr txBox="1">
            <a:spLocks noChangeArrowheads="1"/>
          </p:cNvSpPr>
          <p:nvPr/>
        </p:nvSpPr>
        <p:spPr bwMode="auto">
          <a:xfrm>
            <a:off x="4282792" y="16617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68" name="Text Box 63"/>
          <p:cNvSpPr txBox="1">
            <a:spLocks noChangeArrowheads="1"/>
          </p:cNvSpPr>
          <p:nvPr/>
        </p:nvSpPr>
        <p:spPr bwMode="auto">
          <a:xfrm>
            <a:off x="4282792" y="27871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282792" y="377190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70" name="Text Box 65"/>
          <p:cNvSpPr txBox="1">
            <a:spLocks noChangeArrowheads="1"/>
          </p:cNvSpPr>
          <p:nvPr/>
        </p:nvSpPr>
        <p:spPr bwMode="auto">
          <a:xfrm>
            <a:off x="4353131" y="482697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824377" y="2294793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 b="1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5824377" y="32795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 b="1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73" name="Text Box 68"/>
          <p:cNvSpPr txBox="1">
            <a:spLocks noChangeArrowheads="1"/>
          </p:cNvSpPr>
          <p:nvPr/>
        </p:nvSpPr>
        <p:spPr bwMode="auto">
          <a:xfrm>
            <a:off x="5754038" y="433460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 b="1">
                <a:solidFill>
                  <a:srgbClr val="C00000"/>
                </a:solidFill>
                <a:latin typeface="Arial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24831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signal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signal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Air flow coming from the lungs and modulated by the vocal tract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Gets to the listeners ear as a pressure wave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t="58709" r="23273" b="16546"/>
          <a:stretch/>
        </p:blipFill>
        <p:spPr bwMode="auto">
          <a:xfrm>
            <a:off x="1428750" y="3006978"/>
            <a:ext cx="2693194" cy="45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/>
          <a:srcRect l="9286" t="24299" r="68677" b="60846"/>
          <a:stretch/>
        </p:blipFill>
        <p:spPr bwMode="auto">
          <a:xfrm>
            <a:off x="1646384" y="4343984"/>
            <a:ext cx="2365375" cy="67270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e 8"/>
          <p:cNvGrpSpPr>
            <a:grpSpLocks/>
          </p:cNvGrpSpPr>
          <p:nvPr/>
        </p:nvGrpSpPr>
        <p:grpSpPr bwMode="auto">
          <a:xfrm>
            <a:off x="5608278" y="3093720"/>
            <a:ext cx="3099956" cy="2355654"/>
            <a:chOff x="2148639" y="1990475"/>
            <a:chExt cx="4991100" cy="285825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639" y="1990475"/>
              <a:ext cx="4991100" cy="282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202389" y="1996556"/>
              <a:ext cx="4897036" cy="2852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2091112" y="2535741"/>
                <a:ext cx="1463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Source ::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112" y="2535741"/>
                <a:ext cx="1463157" cy="369332"/>
              </a:xfrm>
              <a:prstGeom prst="rect">
                <a:avLst/>
              </a:prstGeom>
              <a:blipFill>
                <a:blip r:embed="rId6"/>
                <a:stretch>
                  <a:fillRect l="-3333" t="-9836" r="-41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5969016" y="2535741"/>
                <a:ext cx="2485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Filter</a:t>
                </a:r>
                <a:r>
                  <a:rPr lang="en-US" dirty="0"/>
                  <a:t> (vocal tract) ::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16" y="2535741"/>
                <a:ext cx="2485745" cy="369332"/>
              </a:xfrm>
              <a:prstGeom prst="rect">
                <a:avLst/>
              </a:prstGeom>
              <a:blipFill>
                <a:blip r:embed="rId7"/>
                <a:stretch>
                  <a:fillRect l="-1961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/>
          <p:cNvSpPr txBox="1"/>
          <p:nvPr/>
        </p:nvSpPr>
        <p:spPr>
          <a:xfrm>
            <a:off x="1689977" y="3457157"/>
            <a:ext cx="22781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Periodic signal</a:t>
            </a:r>
            <a:br>
              <a:rPr lang="en-US" sz="1350" b="1" dirty="0">
                <a:solidFill>
                  <a:srgbClr val="FF0000"/>
                </a:solidFill>
              </a:rPr>
            </a:br>
            <a:r>
              <a:rPr lang="en-US" sz="1350" dirty="0"/>
              <a:t>(vibration of the vocal cords)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138542" y="5047115"/>
            <a:ext cx="33810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Random signal</a:t>
            </a:r>
            <a:br>
              <a:rPr lang="en-US" sz="1350" b="1" dirty="0">
                <a:solidFill>
                  <a:srgbClr val="FF0000"/>
                </a:solidFill>
              </a:rPr>
            </a:br>
            <a:r>
              <a:rPr lang="en-US" sz="1350" dirty="0"/>
              <a:t>(when vocal cords </a:t>
            </a:r>
            <a:r>
              <a:rPr lang="en-US" sz="1350" b="1" u="sng" dirty="0"/>
              <a:t>do not</a:t>
            </a:r>
            <a:r>
              <a:rPr lang="en-US" sz="1350" dirty="0"/>
              <a:t> vibrate)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050688" y="40050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02667" y="388325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cxnSp>
        <p:nvCxnSpPr>
          <p:cNvPr id="19" name="Connecteur droit avec flèche 18"/>
          <p:cNvCxnSpPr>
            <a:endCxn id="10" idx="1"/>
          </p:cNvCxnSpPr>
          <p:nvPr/>
        </p:nvCxnSpPr>
        <p:spPr>
          <a:xfrm flipV="1">
            <a:off x="4909416" y="4259462"/>
            <a:ext cx="698862" cy="5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ccolade fermante 21"/>
          <p:cNvSpPr/>
          <p:nvPr/>
        </p:nvSpPr>
        <p:spPr>
          <a:xfrm>
            <a:off x="4121944" y="2964005"/>
            <a:ext cx="557212" cy="259094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605BA4C-88C2-43CC-A088-90E44495BC57}"/>
                  </a:ext>
                </a:extLst>
              </p:cNvPr>
              <p:cNvSpPr/>
              <p:nvPr/>
            </p:nvSpPr>
            <p:spPr>
              <a:xfrm>
                <a:off x="3169988" y="5893912"/>
                <a:ext cx="3482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Speech signal ::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605BA4C-88C2-43CC-A088-90E44495B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88" y="5893912"/>
                <a:ext cx="3482364" cy="369332"/>
              </a:xfrm>
              <a:prstGeom prst="rect">
                <a:avLst/>
              </a:prstGeom>
              <a:blipFill>
                <a:blip r:embed="rId8"/>
                <a:stretch>
                  <a:fillRect l="-1401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1030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/>
              <a:t>Finding optimal path - example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>
                <a:latin typeface="Arial" panose="020B0604020202020204" pitchFamily="34" charset="0"/>
              </a:rPr>
              <a:t>… computation continue …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240</a:t>
            </a:fld>
            <a:endParaRPr lang="fr-FR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397013" y="3597520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53251" y="2646485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277959" y="1943101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954899" y="4475285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954899" y="3631224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282973" y="3068516"/>
            <a:ext cx="328937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286383" y="4053254"/>
            <a:ext cx="3690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355807" y="5178670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5887279" y="2576147"/>
            <a:ext cx="250390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5755067" y="4615962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K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822730" y="3560885"/>
            <a:ext cx="3032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7290289" y="3516924"/>
            <a:ext cx="339969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L</a:t>
            </a: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 flipV="1">
            <a:off x="1685192" y="2954215"/>
            <a:ext cx="1191358" cy="77372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 flipV="1">
            <a:off x="3297115" y="2110154"/>
            <a:ext cx="980343" cy="63304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4627684" y="2110154"/>
            <a:ext cx="1261697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6098931" y="2813539"/>
            <a:ext cx="1191358" cy="77372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1685192" y="3868615"/>
            <a:ext cx="1191358" cy="70338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3297115" y="4712677"/>
            <a:ext cx="980343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 flipV="1">
            <a:off x="4698023" y="4853354"/>
            <a:ext cx="1050681" cy="4923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 flipV="1">
            <a:off x="6098931" y="3868615"/>
            <a:ext cx="1122485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>
            <a:off x="1755531" y="3798277"/>
            <a:ext cx="112102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 flipV="1">
            <a:off x="3297116" y="3235569"/>
            <a:ext cx="1050681" cy="4923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 flipV="1">
            <a:off x="3367454" y="2250831"/>
            <a:ext cx="839666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3297115" y="3798277"/>
            <a:ext cx="1121020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3367454" y="3798277"/>
            <a:ext cx="980343" cy="35169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3" name="Line 28"/>
          <p:cNvSpPr>
            <a:spLocks noChangeShapeType="1"/>
          </p:cNvSpPr>
          <p:nvPr/>
        </p:nvSpPr>
        <p:spPr bwMode="auto">
          <a:xfrm>
            <a:off x="4627685" y="3305908"/>
            <a:ext cx="1191358" cy="422031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V="1">
            <a:off x="4627685" y="3798277"/>
            <a:ext cx="1191358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>
            <a:off x="3297116" y="2883877"/>
            <a:ext cx="910004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2026100" y="296447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2251769" y="34905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V="1">
            <a:off x="4558812" y="2813538"/>
            <a:ext cx="1260231" cy="422031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>
            <a:off x="4558812" y="3305908"/>
            <a:ext cx="1189892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 flipV="1">
            <a:off x="4558812" y="2883877"/>
            <a:ext cx="1260231" cy="11957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4627685" y="4290646"/>
            <a:ext cx="1052146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>
            <a:off x="6098931" y="3727938"/>
            <a:ext cx="112248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2181431" y="42642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4" name="Text Box 39"/>
          <p:cNvSpPr txBox="1">
            <a:spLocks noChangeArrowheads="1"/>
          </p:cNvSpPr>
          <p:nvPr/>
        </p:nvSpPr>
        <p:spPr bwMode="auto">
          <a:xfrm>
            <a:off x="3441662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4002903" y="24354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6" name="Text Box 41"/>
          <p:cNvSpPr txBox="1">
            <a:spLocks noChangeArrowheads="1"/>
          </p:cNvSpPr>
          <p:nvPr/>
        </p:nvSpPr>
        <p:spPr bwMode="auto">
          <a:xfrm>
            <a:off x="3932565" y="27871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7" name="Text Box 42"/>
          <p:cNvSpPr txBox="1">
            <a:spLocks noChangeArrowheads="1"/>
          </p:cNvSpPr>
          <p:nvPr/>
        </p:nvSpPr>
        <p:spPr bwMode="auto">
          <a:xfrm>
            <a:off x="3932565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3932565" y="37015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4002903" y="4475285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50" name="Text Box 45"/>
          <p:cNvSpPr txBox="1">
            <a:spLocks noChangeArrowheads="1"/>
          </p:cNvSpPr>
          <p:nvPr/>
        </p:nvSpPr>
        <p:spPr bwMode="auto">
          <a:xfrm>
            <a:off x="3582338" y="5037993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1" name="Text Box 46"/>
          <p:cNvSpPr txBox="1">
            <a:spLocks noChangeArrowheads="1"/>
          </p:cNvSpPr>
          <p:nvPr/>
        </p:nvSpPr>
        <p:spPr bwMode="auto">
          <a:xfrm>
            <a:off x="5403811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2" name="Text Box 47"/>
          <p:cNvSpPr txBox="1">
            <a:spLocks noChangeArrowheads="1"/>
          </p:cNvSpPr>
          <p:nvPr/>
        </p:nvSpPr>
        <p:spPr bwMode="auto">
          <a:xfrm>
            <a:off x="5264600" y="25761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3" name="Text Box 48"/>
          <p:cNvSpPr txBox="1">
            <a:spLocks noChangeArrowheads="1"/>
          </p:cNvSpPr>
          <p:nvPr/>
        </p:nvSpPr>
        <p:spPr bwMode="auto">
          <a:xfrm>
            <a:off x="5544488" y="299817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4" name="Line 49"/>
          <p:cNvSpPr>
            <a:spLocks noChangeShapeType="1"/>
          </p:cNvSpPr>
          <p:nvPr/>
        </p:nvSpPr>
        <p:spPr bwMode="auto">
          <a:xfrm flipV="1">
            <a:off x="4627685" y="3868616"/>
            <a:ext cx="1191358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62"/>
          </a:p>
        </p:txBody>
      </p:sp>
      <p:sp>
        <p:nvSpPr>
          <p:cNvPr id="55" name="Text Box 50"/>
          <p:cNvSpPr txBox="1">
            <a:spLocks noChangeArrowheads="1"/>
          </p:cNvSpPr>
          <p:nvPr/>
        </p:nvSpPr>
        <p:spPr bwMode="auto">
          <a:xfrm>
            <a:off x="5403811" y="32795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5685165" y="39829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5194262" y="36312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8" name="Text Box 53"/>
          <p:cNvSpPr txBox="1">
            <a:spLocks noChangeArrowheads="1"/>
          </p:cNvSpPr>
          <p:nvPr/>
        </p:nvSpPr>
        <p:spPr bwMode="auto">
          <a:xfrm>
            <a:off x="5539155" y="4220308"/>
            <a:ext cx="325315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4564146" y="433460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5194262" y="51083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1" name="Text Box 56"/>
          <p:cNvSpPr txBox="1">
            <a:spLocks noChangeArrowheads="1"/>
          </p:cNvSpPr>
          <p:nvPr/>
        </p:nvSpPr>
        <p:spPr bwMode="auto">
          <a:xfrm>
            <a:off x="6665508" y="27168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2" name="Text Box 57"/>
          <p:cNvSpPr txBox="1">
            <a:spLocks noChangeArrowheads="1"/>
          </p:cNvSpPr>
          <p:nvPr/>
        </p:nvSpPr>
        <p:spPr bwMode="auto">
          <a:xfrm>
            <a:off x="6385619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3" name="Text Box 58"/>
          <p:cNvSpPr txBox="1">
            <a:spLocks noChangeArrowheads="1"/>
          </p:cNvSpPr>
          <p:nvPr/>
        </p:nvSpPr>
        <p:spPr bwMode="auto">
          <a:xfrm>
            <a:off x="6524831" y="44049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4" name="Text Box 59"/>
          <p:cNvSpPr txBox="1">
            <a:spLocks noChangeArrowheads="1"/>
          </p:cNvSpPr>
          <p:nvPr/>
        </p:nvSpPr>
        <p:spPr bwMode="auto">
          <a:xfrm>
            <a:off x="2952223" y="23651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5" name="Text Box 60"/>
          <p:cNvSpPr txBox="1">
            <a:spLocks noChangeArrowheads="1"/>
          </p:cNvSpPr>
          <p:nvPr/>
        </p:nvSpPr>
        <p:spPr bwMode="auto">
          <a:xfrm>
            <a:off x="2952223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6" name="Text Box 61"/>
          <p:cNvSpPr txBox="1">
            <a:spLocks noChangeArrowheads="1"/>
          </p:cNvSpPr>
          <p:nvPr/>
        </p:nvSpPr>
        <p:spPr bwMode="auto">
          <a:xfrm>
            <a:off x="2952223" y="41939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 dirty="0">
                <a:solidFill>
                  <a:srgbClr val="C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67" name="Text Box 62"/>
          <p:cNvSpPr txBox="1">
            <a:spLocks noChangeArrowheads="1"/>
          </p:cNvSpPr>
          <p:nvPr/>
        </p:nvSpPr>
        <p:spPr bwMode="auto">
          <a:xfrm>
            <a:off x="4282792" y="16617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68" name="Text Box 63"/>
          <p:cNvSpPr txBox="1">
            <a:spLocks noChangeArrowheads="1"/>
          </p:cNvSpPr>
          <p:nvPr/>
        </p:nvSpPr>
        <p:spPr bwMode="auto">
          <a:xfrm>
            <a:off x="4282792" y="27871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69" name="Text Box 64"/>
          <p:cNvSpPr txBox="1">
            <a:spLocks noChangeArrowheads="1"/>
          </p:cNvSpPr>
          <p:nvPr/>
        </p:nvSpPr>
        <p:spPr bwMode="auto">
          <a:xfrm>
            <a:off x="4282792" y="377190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70" name="Text Box 65"/>
          <p:cNvSpPr txBox="1">
            <a:spLocks noChangeArrowheads="1"/>
          </p:cNvSpPr>
          <p:nvPr/>
        </p:nvSpPr>
        <p:spPr bwMode="auto">
          <a:xfrm>
            <a:off x="4353131" y="482697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71" name="Text Box 66"/>
          <p:cNvSpPr txBox="1">
            <a:spLocks noChangeArrowheads="1"/>
          </p:cNvSpPr>
          <p:nvPr/>
        </p:nvSpPr>
        <p:spPr bwMode="auto">
          <a:xfrm>
            <a:off x="5824377" y="2294793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72" name="Text Box 67"/>
          <p:cNvSpPr txBox="1">
            <a:spLocks noChangeArrowheads="1"/>
          </p:cNvSpPr>
          <p:nvPr/>
        </p:nvSpPr>
        <p:spPr bwMode="auto">
          <a:xfrm>
            <a:off x="5824377" y="32795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73" name="Text Box 68"/>
          <p:cNvSpPr txBox="1">
            <a:spLocks noChangeArrowheads="1"/>
          </p:cNvSpPr>
          <p:nvPr/>
        </p:nvSpPr>
        <p:spPr bwMode="auto">
          <a:xfrm>
            <a:off x="5754038" y="433460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>
                <a:solidFill>
                  <a:srgbClr val="C00000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74" name="Text Box 69"/>
          <p:cNvSpPr txBox="1">
            <a:spLocks noChangeArrowheads="1"/>
          </p:cNvSpPr>
          <p:nvPr/>
        </p:nvSpPr>
        <p:spPr bwMode="auto">
          <a:xfrm>
            <a:off x="7295623" y="313885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fr-FR" altLang="fr-FR" sz="1846" b="1">
                <a:solidFill>
                  <a:srgbClr val="C00000"/>
                </a:solidFill>
                <a:latin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7292448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/>
              <a:t>Finding optimal path - example</a:t>
            </a:r>
            <a:endParaRPr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r-FR">
                <a:latin typeface="Arial" panose="020B0604020202020204" pitchFamily="34" charset="0"/>
              </a:rPr>
              <a:t>Final node reached </a:t>
            </a:r>
            <a:r>
              <a:rPr lang="en-US" altLang="fr-FR">
                <a:latin typeface="Arial" panose="020B0604020202020204" pitchFamily="34" charset="0"/>
                <a:sym typeface="Wingdings" panose="05000000000000000000" pitchFamily="2" charset="2"/>
              </a:rPr>
              <a:t> The best path can be back-tracked</a:t>
            </a:r>
            <a:endParaRPr lang="en-US" altLang="fr-FR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241</a:t>
            </a:fld>
            <a:endParaRPr lang="en-US"/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1397013" y="3597520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76" name="Text Box 4"/>
          <p:cNvSpPr txBox="1">
            <a:spLocks noChangeArrowheads="1"/>
          </p:cNvSpPr>
          <p:nvPr/>
        </p:nvSpPr>
        <p:spPr bwMode="auto">
          <a:xfrm>
            <a:off x="2953251" y="2646485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77" name="Text Box 5"/>
          <p:cNvSpPr txBox="1">
            <a:spLocks noChangeArrowheads="1"/>
          </p:cNvSpPr>
          <p:nvPr/>
        </p:nvSpPr>
        <p:spPr bwMode="auto">
          <a:xfrm>
            <a:off x="4277959" y="1943101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78" name="Text Box 6"/>
          <p:cNvSpPr txBox="1">
            <a:spLocks noChangeArrowheads="1"/>
          </p:cNvSpPr>
          <p:nvPr/>
        </p:nvSpPr>
        <p:spPr bwMode="auto">
          <a:xfrm>
            <a:off x="2954899" y="4475285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79" name="Text Box 7"/>
          <p:cNvSpPr txBox="1">
            <a:spLocks noChangeArrowheads="1"/>
          </p:cNvSpPr>
          <p:nvPr/>
        </p:nvSpPr>
        <p:spPr bwMode="auto">
          <a:xfrm>
            <a:off x="2954899" y="3631224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282973" y="3068516"/>
            <a:ext cx="328937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81" name="Text Box 9"/>
          <p:cNvSpPr txBox="1">
            <a:spLocks noChangeArrowheads="1"/>
          </p:cNvSpPr>
          <p:nvPr/>
        </p:nvSpPr>
        <p:spPr bwMode="auto">
          <a:xfrm>
            <a:off x="4286383" y="4053254"/>
            <a:ext cx="36901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82" name="Text Box 10"/>
          <p:cNvSpPr txBox="1">
            <a:spLocks noChangeArrowheads="1"/>
          </p:cNvSpPr>
          <p:nvPr/>
        </p:nvSpPr>
        <p:spPr bwMode="auto">
          <a:xfrm>
            <a:off x="4355807" y="5178670"/>
            <a:ext cx="3561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83" name="Text Box 11"/>
          <p:cNvSpPr txBox="1">
            <a:spLocks noChangeArrowheads="1"/>
          </p:cNvSpPr>
          <p:nvPr/>
        </p:nvSpPr>
        <p:spPr bwMode="auto">
          <a:xfrm>
            <a:off x="5887279" y="2576147"/>
            <a:ext cx="250390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5755067" y="4615962"/>
            <a:ext cx="34336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K</a:t>
            </a:r>
          </a:p>
        </p:txBody>
      </p:sp>
      <p:sp>
        <p:nvSpPr>
          <p:cNvPr id="85" name="Text Box 13"/>
          <p:cNvSpPr txBox="1">
            <a:spLocks noChangeArrowheads="1"/>
          </p:cNvSpPr>
          <p:nvPr/>
        </p:nvSpPr>
        <p:spPr bwMode="auto">
          <a:xfrm>
            <a:off x="5822730" y="3560885"/>
            <a:ext cx="303288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J</a:t>
            </a:r>
          </a:p>
        </p:txBody>
      </p:sp>
      <p:sp>
        <p:nvSpPr>
          <p:cNvPr id="86" name="Text Box 14"/>
          <p:cNvSpPr txBox="1">
            <a:spLocks noChangeArrowheads="1"/>
          </p:cNvSpPr>
          <p:nvPr/>
        </p:nvSpPr>
        <p:spPr bwMode="auto">
          <a:xfrm>
            <a:off x="7290289" y="3516924"/>
            <a:ext cx="339969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L</a:t>
            </a:r>
          </a:p>
        </p:txBody>
      </p:sp>
      <p:sp>
        <p:nvSpPr>
          <p:cNvPr id="87" name="Line 15"/>
          <p:cNvSpPr>
            <a:spLocks noChangeShapeType="1"/>
          </p:cNvSpPr>
          <p:nvPr/>
        </p:nvSpPr>
        <p:spPr bwMode="auto">
          <a:xfrm flipV="1">
            <a:off x="1685192" y="2954215"/>
            <a:ext cx="1191358" cy="77372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88" name="Line 16"/>
          <p:cNvSpPr>
            <a:spLocks noChangeShapeType="1"/>
          </p:cNvSpPr>
          <p:nvPr/>
        </p:nvSpPr>
        <p:spPr bwMode="auto">
          <a:xfrm flipV="1">
            <a:off x="3297115" y="2110154"/>
            <a:ext cx="980343" cy="633046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89" name="Line 17"/>
          <p:cNvSpPr>
            <a:spLocks noChangeShapeType="1"/>
          </p:cNvSpPr>
          <p:nvPr/>
        </p:nvSpPr>
        <p:spPr bwMode="auto">
          <a:xfrm>
            <a:off x="4627684" y="2110154"/>
            <a:ext cx="1261697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0" name="Line 18"/>
          <p:cNvSpPr>
            <a:spLocks noChangeShapeType="1"/>
          </p:cNvSpPr>
          <p:nvPr/>
        </p:nvSpPr>
        <p:spPr bwMode="auto">
          <a:xfrm>
            <a:off x="6098931" y="2813539"/>
            <a:ext cx="1191358" cy="773723"/>
          </a:xfrm>
          <a:prstGeom prst="line">
            <a:avLst/>
          </a:prstGeom>
          <a:noFill/>
          <a:ln w="762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1" name="Line 19"/>
          <p:cNvSpPr>
            <a:spLocks noChangeShapeType="1"/>
          </p:cNvSpPr>
          <p:nvPr/>
        </p:nvSpPr>
        <p:spPr bwMode="auto">
          <a:xfrm>
            <a:off x="1685192" y="3868615"/>
            <a:ext cx="1191358" cy="70338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2" name="Line 20"/>
          <p:cNvSpPr>
            <a:spLocks noChangeShapeType="1"/>
          </p:cNvSpPr>
          <p:nvPr/>
        </p:nvSpPr>
        <p:spPr bwMode="auto">
          <a:xfrm>
            <a:off x="3297115" y="4712677"/>
            <a:ext cx="980343" cy="56270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3" name="Line 21"/>
          <p:cNvSpPr>
            <a:spLocks noChangeShapeType="1"/>
          </p:cNvSpPr>
          <p:nvPr/>
        </p:nvSpPr>
        <p:spPr bwMode="auto">
          <a:xfrm flipV="1">
            <a:off x="4698023" y="4853354"/>
            <a:ext cx="1050681" cy="4923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4" name="Line 22"/>
          <p:cNvSpPr>
            <a:spLocks noChangeShapeType="1"/>
          </p:cNvSpPr>
          <p:nvPr/>
        </p:nvSpPr>
        <p:spPr bwMode="auto">
          <a:xfrm flipV="1">
            <a:off x="6098931" y="3868615"/>
            <a:ext cx="1122485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5" name="Line 23"/>
          <p:cNvSpPr>
            <a:spLocks noChangeShapeType="1"/>
          </p:cNvSpPr>
          <p:nvPr/>
        </p:nvSpPr>
        <p:spPr bwMode="auto">
          <a:xfrm>
            <a:off x="1755531" y="3798277"/>
            <a:ext cx="1121020" cy="0"/>
          </a:xfrm>
          <a:prstGeom prst="line">
            <a:avLst/>
          </a:prstGeom>
          <a:noFill/>
          <a:ln w="762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6" name="Line 24"/>
          <p:cNvSpPr>
            <a:spLocks noChangeShapeType="1"/>
          </p:cNvSpPr>
          <p:nvPr/>
        </p:nvSpPr>
        <p:spPr bwMode="auto">
          <a:xfrm flipV="1">
            <a:off x="3297116" y="3235569"/>
            <a:ext cx="1050681" cy="492369"/>
          </a:xfrm>
          <a:prstGeom prst="line">
            <a:avLst/>
          </a:prstGeom>
          <a:noFill/>
          <a:ln w="762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7" name="Line 25"/>
          <p:cNvSpPr>
            <a:spLocks noChangeShapeType="1"/>
          </p:cNvSpPr>
          <p:nvPr/>
        </p:nvSpPr>
        <p:spPr bwMode="auto">
          <a:xfrm flipV="1">
            <a:off x="3367454" y="2250831"/>
            <a:ext cx="839666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8" name="Line 26"/>
          <p:cNvSpPr>
            <a:spLocks noChangeShapeType="1"/>
          </p:cNvSpPr>
          <p:nvPr/>
        </p:nvSpPr>
        <p:spPr bwMode="auto">
          <a:xfrm>
            <a:off x="3297115" y="3798277"/>
            <a:ext cx="1121020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99" name="Line 27"/>
          <p:cNvSpPr>
            <a:spLocks noChangeShapeType="1"/>
          </p:cNvSpPr>
          <p:nvPr/>
        </p:nvSpPr>
        <p:spPr bwMode="auto">
          <a:xfrm>
            <a:off x="3367454" y="3798277"/>
            <a:ext cx="980343" cy="351692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00" name="Line 28"/>
          <p:cNvSpPr>
            <a:spLocks noChangeShapeType="1"/>
          </p:cNvSpPr>
          <p:nvPr/>
        </p:nvSpPr>
        <p:spPr bwMode="auto">
          <a:xfrm>
            <a:off x="4627685" y="3305908"/>
            <a:ext cx="1191358" cy="422031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01" name="Line 29"/>
          <p:cNvSpPr>
            <a:spLocks noChangeShapeType="1"/>
          </p:cNvSpPr>
          <p:nvPr/>
        </p:nvSpPr>
        <p:spPr bwMode="auto">
          <a:xfrm flipV="1">
            <a:off x="4627685" y="3798277"/>
            <a:ext cx="1191358" cy="4220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02" name="Line 30"/>
          <p:cNvSpPr>
            <a:spLocks noChangeShapeType="1"/>
          </p:cNvSpPr>
          <p:nvPr/>
        </p:nvSpPr>
        <p:spPr bwMode="auto">
          <a:xfrm>
            <a:off x="3297116" y="2883877"/>
            <a:ext cx="910004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03" name="Text Box 31"/>
          <p:cNvSpPr txBox="1">
            <a:spLocks noChangeArrowheads="1"/>
          </p:cNvSpPr>
          <p:nvPr/>
        </p:nvSpPr>
        <p:spPr bwMode="auto">
          <a:xfrm>
            <a:off x="2026100" y="296447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4" name="Text Box 32"/>
          <p:cNvSpPr txBox="1">
            <a:spLocks noChangeArrowheads="1"/>
          </p:cNvSpPr>
          <p:nvPr/>
        </p:nvSpPr>
        <p:spPr bwMode="auto">
          <a:xfrm>
            <a:off x="2251769" y="34905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05" name="Line 33"/>
          <p:cNvSpPr>
            <a:spLocks noChangeShapeType="1"/>
          </p:cNvSpPr>
          <p:nvPr/>
        </p:nvSpPr>
        <p:spPr bwMode="auto">
          <a:xfrm flipV="1">
            <a:off x="4558812" y="2813538"/>
            <a:ext cx="1260231" cy="422031"/>
          </a:xfrm>
          <a:prstGeom prst="line">
            <a:avLst/>
          </a:prstGeom>
          <a:noFill/>
          <a:ln w="762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06" name="Line 34"/>
          <p:cNvSpPr>
            <a:spLocks noChangeShapeType="1"/>
          </p:cNvSpPr>
          <p:nvPr/>
        </p:nvSpPr>
        <p:spPr bwMode="auto">
          <a:xfrm>
            <a:off x="4558812" y="3305908"/>
            <a:ext cx="1189892" cy="1406769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07" name="Line 35"/>
          <p:cNvSpPr>
            <a:spLocks noChangeShapeType="1"/>
          </p:cNvSpPr>
          <p:nvPr/>
        </p:nvSpPr>
        <p:spPr bwMode="auto">
          <a:xfrm flipV="1">
            <a:off x="4558812" y="2883877"/>
            <a:ext cx="1260231" cy="11957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08" name="Line 36"/>
          <p:cNvSpPr>
            <a:spLocks noChangeShapeType="1"/>
          </p:cNvSpPr>
          <p:nvPr/>
        </p:nvSpPr>
        <p:spPr bwMode="auto">
          <a:xfrm>
            <a:off x="4627685" y="4290646"/>
            <a:ext cx="1052146" cy="4923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09" name="Line 37"/>
          <p:cNvSpPr>
            <a:spLocks noChangeShapeType="1"/>
          </p:cNvSpPr>
          <p:nvPr/>
        </p:nvSpPr>
        <p:spPr bwMode="auto">
          <a:xfrm>
            <a:off x="6098931" y="3727938"/>
            <a:ext cx="112248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10" name="Text Box 38"/>
          <p:cNvSpPr txBox="1">
            <a:spLocks noChangeArrowheads="1"/>
          </p:cNvSpPr>
          <p:nvPr/>
        </p:nvSpPr>
        <p:spPr bwMode="auto">
          <a:xfrm>
            <a:off x="2181431" y="42642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11" name="Text Box 39"/>
          <p:cNvSpPr txBox="1">
            <a:spLocks noChangeArrowheads="1"/>
          </p:cNvSpPr>
          <p:nvPr/>
        </p:nvSpPr>
        <p:spPr bwMode="auto">
          <a:xfrm>
            <a:off x="3441662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12" name="Text Box 40"/>
          <p:cNvSpPr txBox="1">
            <a:spLocks noChangeArrowheads="1"/>
          </p:cNvSpPr>
          <p:nvPr/>
        </p:nvSpPr>
        <p:spPr bwMode="auto">
          <a:xfrm>
            <a:off x="4002903" y="24354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13" name="Text Box 41"/>
          <p:cNvSpPr txBox="1">
            <a:spLocks noChangeArrowheads="1"/>
          </p:cNvSpPr>
          <p:nvPr/>
        </p:nvSpPr>
        <p:spPr bwMode="auto">
          <a:xfrm>
            <a:off x="3932565" y="27871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14" name="Text Box 42"/>
          <p:cNvSpPr txBox="1">
            <a:spLocks noChangeArrowheads="1"/>
          </p:cNvSpPr>
          <p:nvPr/>
        </p:nvSpPr>
        <p:spPr bwMode="auto">
          <a:xfrm>
            <a:off x="3932565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15" name="Text Box 43"/>
          <p:cNvSpPr txBox="1">
            <a:spLocks noChangeArrowheads="1"/>
          </p:cNvSpPr>
          <p:nvPr/>
        </p:nvSpPr>
        <p:spPr bwMode="auto">
          <a:xfrm>
            <a:off x="3932565" y="37015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16" name="Text Box 44"/>
          <p:cNvSpPr txBox="1">
            <a:spLocks noChangeArrowheads="1"/>
          </p:cNvSpPr>
          <p:nvPr/>
        </p:nvSpPr>
        <p:spPr bwMode="auto">
          <a:xfrm>
            <a:off x="4002903" y="4475285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17" name="Text Box 45"/>
          <p:cNvSpPr txBox="1">
            <a:spLocks noChangeArrowheads="1"/>
          </p:cNvSpPr>
          <p:nvPr/>
        </p:nvSpPr>
        <p:spPr bwMode="auto">
          <a:xfrm>
            <a:off x="3582338" y="5037993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18" name="Text Box 46"/>
          <p:cNvSpPr txBox="1">
            <a:spLocks noChangeArrowheads="1"/>
          </p:cNvSpPr>
          <p:nvPr/>
        </p:nvSpPr>
        <p:spPr bwMode="auto">
          <a:xfrm>
            <a:off x="5403811" y="21541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19" name="Text Box 47"/>
          <p:cNvSpPr txBox="1">
            <a:spLocks noChangeArrowheads="1"/>
          </p:cNvSpPr>
          <p:nvPr/>
        </p:nvSpPr>
        <p:spPr bwMode="auto">
          <a:xfrm>
            <a:off x="5264600" y="25761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20" name="Text Box 48"/>
          <p:cNvSpPr txBox="1">
            <a:spLocks noChangeArrowheads="1"/>
          </p:cNvSpPr>
          <p:nvPr/>
        </p:nvSpPr>
        <p:spPr bwMode="auto">
          <a:xfrm>
            <a:off x="5544488" y="299817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21" name="Line 49"/>
          <p:cNvSpPr>
            <a:spLocks noChangeShapeType="1"/>
          </p:cNvSpPr>
          <p:nvPr/>
        </p:nvSpPr>
        <p:spPr bwMode="auto">
          <a:xfrm flipV="1">
            <a:off x="4627685" y="3868616"/>
            <a:ext cx="1191358" cy="14067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122" name="Text Box 50"/>
          <p:cNvSpPr txBox="1">
            <a:spLocks noChangeArrowheads="1"/>
          </p:cNvSpPr>
          <p:nvPr/>
        </p:nvSpPr>
        <p:spPr bwMode="auto">
          <a:xfrm>
            <a:off x="5403811" y="32795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23" name="Text Box 51"/>
          <p:cNvSpPr txBox="1">
            <a:spLocks noChangeArrowheads="1"/>
          </p:cNvSpPr>
          <p:nvPr/>
        </p:nvSpPr>
        <p:spPr bwMode="auto">
          <a:xfrm>
            <a:off x="5685165" y="3982916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24" name="Text Box 52"/>
          <p:cNvSpPr txBox="1">
            <a:spLocks noChangeArrowheads="1"/>
          </p:cNvSpPr>
          <p:nvPr/>
        </p:nvSpPr>
        <p:spPr bwMode="auto">
          <a:xfrm>
            <a:off x="5194262" y="36312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25" name="Text Box 53"/>
          <p:cNvSpPr txBox="1">
            <a:spLocks noChangeArrowheads="1"/>
          </p:cNvSpPr>
          <p:nvPr/>
        </p:nvSpPr>
        <p:spPr bwMode="auto">
          <a:xfrm>
            <a:off x="5539155" y="4220308"/>
            <a:ext cx="325315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26" name="Text Box 54"/>
          <p:cNvSpPr txBox="1">
            <a:spLocks noChangeArrowheads="1"/>
          </p:cNvSpPr>
          <p:nvPr/>
        </p:nvSpPr>
        <p:spPr bwMode="auto">
          <a:xfrm>
            <a:off x="4564146" y="433460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27" name="Text Box 55"/>
          <p:cNvSpPr txBox="1">
            <a:spLocks noChangeArrowheads="1"/>
          </p:cNvSpPr>
          <p:nvPr/>
        </p:nvSpPr>
        <p:spPr bwMode="auto">
          <a:xfrm>
            <a:off x="5194262" y="51083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28" name="Text Box 56"/>
          <p:cNvSpPr txBox="1">
            <a:spLocks noChangeArrowheads="1"/>
          </p:cNvSpPr>
          <p:nvPr/>
        </p:nvSpPr>
        <p:spPr bwMode="auto">
          <a:xfrm>
            <a:off x="6665508" y="271682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29" name="Text Box 57"/>
          <p:cNvSpPr txBox="1">
            <a:spLocks noChangeArrowheads="1"/>
          </p:cNvSpPr>
          <p:nvPr/>
        </p:nvSpPr>
        <p:spPr bwMode="auto">
          <a:xfrm>
            <a:off x="6385619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30" name="Text Box 58"/>
          <p:cNvSpPr txBox="1">
            <a:spLocks noChangeArrowheads="1"/>
          </p:cNvSpPr>
          <p:nvPr/>
        </p:nvSpPr>
        <p:spPr bwMode="auto">
          <a:xfrm>
            <a:off x="6524831" y="44049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31" name="Text Box 59"/>
          <p:cNvSpPr txBox="1">
            <a:spLocks noChangeArrowheads="1"/>
          </p:cNvSpPr>
          <p:nvPr/>
        </p:nvSpPr>
        <p:spPr bwMode="auto">
          <a:xfrm>
            <a:off x="2952223" y="23651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32" name="Text Box 60"/>
          <p:cNvSpPr txBox="1">
            <a:spLocks noChangeArrowheads="1"/>
          </p:cNvSpPr>
          <p:nvPr/>
        </p:nvSpPr>
        <p:spPr bwMode="auto">
          <a:xfrm>
            <a:off x="2952223" y="3349870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33" name="Text Box 61"/>
          <p:cNvSpPr txBox="1">
            <a:spLocks noChangeArrowheads="1"/>
          </p:cNvSpPr>
          <p:nvPr/>
        </p:nvSpPr>
        <p:spPr bwMode="auto">
          <a:xfrm>
            <a:off x="2952223" y="41939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34" name="Text Box 62"/>
          <p:cNvSpPr txBox="1">
            <a:spLocks noChangeArrowheads="1"/>
          </p:cNvSpPr>
          <p:nvPr/>
        </p:nvSpPr>
        <p:spPr bwMode="auto">
          <a:xfrm>
            <a:off x="4282792" y="1661747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135" name="Text Box 63"/>
          <p:cNvSpPr txBox="1">
            <a:spLocks noChangeArrowheads="1"/>
          </p:cNvSpPr>
          <p:nvPr/>
        </p:nvSpPr>
        <p:spPr bwMode="auto">
          <a:xfrm>
            <a:off x="4282792" y="2787162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36" name="Text Box 64"/>
          <p:cNvSpPr txBox="1">
            <a:spLocks noChangeArrowheads="1"/>
          </p:cNvSpPr>
          <p:nvPr/>
        </p:nvSpPr>
        <p:spPr bwMode="auto">
          <a:xfrm>
            <a:off x="4282792" y="377190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37" name="Text Box 65"/>
          <p:cNvSpPr txBox="1">
            <a:spLocks noChangeArrowheads="1"/>
          </p:cNvSpPr>
          <p:nvPr/>
        </p:nvSpPr>
        <p:spPr bwMode="auto">
          <a:xfrm>
            <a:off x="4353131" y="482697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38" name="Text Box 66"/>
          <p:cNvSpPr txBox="1">
            <a:spLocks noChangeArrowheads="1"/>
          </p:cNvSpPr>
          <p:nvPr/>
        </p:nvSpPr>
        <p:spPr bwMode="auto">
          <a:xfrm>
            <a:off x="5824377" y="2294793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39" name="Text Box 67"/>
          <p:cNvSpPr txBox="1">
            <a:spLocks noChangeArrowheads="1"/>
          </p:cNvSpPr>
          <p:nvPr/>
        </p:nvSpPr>
        <p:spPr bwMode="auto">
          <a:xfrm>
            <a:off x="5824377" y="3279531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140" name="Text Box 68"/>
          <p:cNvSpPr txBox="1">
            <a:spLocks noChangeArrowheads="1"/>
          </p:cNvSpPr>
          <p:nvPr/>
        </p:nvSpPr>
        <p:spPr bwMode="auto">
          <a:xfrm>
            <a:off x="5754038" y="4334608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141" name="Text Box 69"/>
          <p:cNvSpPr txBox="1">
            <a:spLocks noChangeArrowheads="1"/>
          </p:cNvSpPr>
          <p:nvPr/>
        </p:nvSpPr>
        <p:spPr bwMode="auto">
          <a:xfrm>
            <a:off x="7295623" y="3138854"/>
            <a:ext cx="31611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846">
                <a:solidFill>
                  <a:schemeClr val="tx2"/>
                </a:solidFill>
                <a:latin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5080134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/>
              <a:t>Comparison of character strings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63776" indent="-263776">
              <a:tabLst>
                <a:tab pos="1406804" algn="l"/>
                <a:tab pos="1934356" algn="l"/>
                <a:tab pos="2461908" algn="l"/>
                <a:tab pos="2989459" algn="l"/>
                <a:tab pos="3429086" algn="l"/>
                <a:tab pos="4572114" algn="l"/>
              </a:tabLst>
            </a:pPr>
            <a:endParaRPr lang="en-US" altLang="fr-FR" dirty="0"/>
          </a:p>
          <a:p>
            <a:pPr marL="0" indent="0">
              <a:buNone/>
              <a:tabLst>
                <a:tab pos="1406804" algn="l"/>
                <a:tab pos="1934356" algn="l"/>
                <a:tab pos="2461908" algn="l"/>
                <a:tab pos="2989459" algn="l"/>
                <a:tab pos="3429086" algn="l"/>
                <a:tab pos="4572114" algn="l"/>
              </a:tabLst>
            </a:pPr>
            <a:r>
              <a:rPr lang="en-US" altLang="fr-FR" dirty="0"/>
              <a:t>Example of "distances" between character strings</a:t>
            </a:r>
          </a:p>
          <a:p>
            <a:pPr marL="263776" indent="-263776">
              <a:tabLst>
                <a:tab pos="1406804" algn="l"/>
                <a:tab pos="1934356" algn="l"/>
                <a:tab pos="2461908" algn="l"/>
                <a:tab pos="2989459" algn="l"/>
                <a:tab pos="3429086" algn="l"/>
                <a:tab pos="4572114" algn="l"/>
              </a:tabLst>
            </a:pPr>
            <a:endParaRPr lang="en-US" altLang="fr-FR" i="1" dirty="0"/>
          </a:p>
          <a:p>
            <a:pPr marL="263776" indent="-263776">
              <a:tabLst>
                <a:tab pos="1406804" algn="l"/>
                <a:tab pos="1934356" algn="l"/>
                <a:tab pos="2461908" algn="l"/>
                <a:tab pos="2989459" algn="l"/>
                <a:tab pos="3429086" algn="l"/>
                <a:tab pos="4572114" algn="l"/>
              </a:tabLst>
            </a:pPr>
            <a:r>
              <a:rPr lang="en-US" altLang="fr-FR" i="1" dirty="0"/>
              <a:t>Ref. :	</a:t>
            </a:r>
            <a:r>
              <a:rPr lang="en-US" altLang="fr-FR" dirty="0"/>
              <a:t>P	A	R	I	S</a:t>
            </a:r>
            <a:br>
              <a:rPr lang="en-US" altLang="fr-FR" dirty="0"/>
            </a:br>
            <a:br>
              <a:rPr lang="en-US" altLang="fr-FR" dirty="0"/>
            </a:br>
            <a:r>
              <a:rPr lang="en-US" altLang="fr-FR" i="1" dirty="0"/>
              <a:t>Test :	</a:t>
            </a:r>
            <a:r>
              <a:rPr lang="en-US" altLang="fr-FR" dirty="0"/>
              <a:t>B	A	R	I	F		</a:t>
            </a:r>
            <a:r>
              <a:rPr lang="en-US" altLang="fr-FR" b="1" dirty="0"/>
              <a:t>=&gt; </a:t>
            </a:r>
            <a:r>
              <a:rPr lang="en-US" altLang="fr-FR" b="1" i="1" dirty="0"/>
              <a:t>distance = 2</a:t>
            </a:r>
            <a:endParaRPr lang="en-US" altLang="fr-FR" i="1" dirty="0"/>
          </a:p>
          <a:p>
            <a:pPr marL="263776" indent="-263776">
              <a:tabLst>
                <a:tab pos="1406804" algn="l"/>
                <a:tab pos="1934356" algn="l"/>
                <a:tab pos="2461908" algn="l"/>
                <a:tab pos="2989459" algn="l"/>
                <a:tab pos="3429086" algn="l"/>
                <a:tab pos="4572114" algn="l"/>
              </a:tabLst>
            </a:pPr>
            <a:endParaRPr lang="en-US" altLang="fr-FR" i="1" dirty="0"/>
          </a:p>
          <a:p>
            <a:pPr marL="263776" indent="-263776">
              <a:tabLst>
                <a:tab pos="1406804" algn="l"/>
                <a:tab pos="1934356" algn="l"/>
                <a:tab pos="2461908" algn="l"/>
                <a:tab pos="2989459" algn="l"/>
                <a:tab pos="3429086" algn="l"/>
                <a:tab pos="4572114" algn="l"/>
              </a:tabLst>
            </a:pPr>
            <a:r>
              <a:rPr lang="en-US" altLang="fr-FR" i="1" dirty="0"/>
              <a:t>Ref. :	</a:t>
            </a:r>
            <a:r>
              <a:rPr lang="en-US" altLang="fr-FR" dirty="0"/>
              <a:t>P	A	R	I	S</a:t>
            </a:r>
            <a:br>
              <a:rPr lang="en-US" altLang="fr-FR" dirty="0"/>
            </a:br>
            <a:br>
              <a:rPr lang="en-US" altLang="fr-FR" dirty="0"/>
            </a:br>
            <a:r>
              <a:rPr lang="en-US" altLang="fr-FR" i="1" dirty="0"/>
              <a:t>Test :	    </a:t>
            </a:r>
            <a:r>
              <a:rPr lang="en-US" altLang="fr-FR" dirty="0"/>
              <a:t>P	    A	     I	     F		</a:t>
            </a:r>
            <a:r>
              <a:rPr lang="en-US" altLang="fr-FR" b="1" dirty="0"/>
              <a:t>=&gt; </a:t>
            </a:r>
            <a:r>
              <a:rPr lang="en-US" altLang="fr-FR" b="1" i="1" dirty="0"/>
              <a:t>distance = 2</a:t>
            </a:r>
          </a:p>
          <a:p>
            <a:pPr marL="263776" indent="-263776">
              <a:tabLst>
                <a:tab pos="1406804" algn="l"/>
                <a:tab pos="1934356" algn="l"/>
                <a:tab pos="2461908" algn="l"/>
                <a:tab pos="2989459" algn="l"/>
                <a:tab pos="3429086" algn="l"/>
                <a:tab pos="4572114" algn="l"/>
              </a:tabLst>
            </a:pPr>
            <a:endParaRPr lang="en-US" altLang="fr-FR" dirty="0"/>
          </a:p>
          <a:p>
            <a:pPr marL="263776" indent="-263776">
              <a:tabLst>
                <a:tab pos="1406804" algn="l"/>
                <a:tab pos="1934356" algn="l"/>
                <a:tab pos="2461908" algn="l"/>
                <a:tab pos="2989459" algn="l"/>
                <a:tab pos="3429086" algn="l"/>
                <a:tab pos="4572114" algn="l"/>
              </a:tabLst>
            </a:pPr>
            <a:r>
              <a:rPr lang="en-US" altLang="fr-FR" dirty="0"/>
              <a:t>Distortions :	</a:t>
            </a:r>
            <a:r>
              <a:rPr lang="en-US" altLang="fr-FR" i="1" dirty="0"/>
              <a:t>Deletions</a:t>
            </a:r>
            <a:r>
              <a:rPr lang="en-US" altLang="fr-FR" b="1" dirty="0"/>
              <a:t>	</a:t>
            </a:r>
            <a:r>
              <a:rPr lang="en-US" altLang="fr-FR" dirty="0"/>
              <a:t>       </a:t>
            </a:r>
            <a:r>
              <a:rPr lang="en-US" altLang="fr-FR" i="1" dirty="0"/>
              <a:t>(One letter of the reference missing in test)</a:t>
            </a:r>
            <a:br>
              <a:rPr lang="en-US" altLang="fr-FR" i="1" dirty="0"/>
            </a:br>
            <a:r>
              <a:rPr lang="en-US" altLang="fr-FR" i="1" dirty="0"/>
              <a:t>		Insertions		(One extra letter in test)</a:t>
            </a:r>
            <a:br>
              <a:rPr lang="en-US" altLang="fr-FR" i="1" dirty="0"/>
            </a:br>
            <a:r>
              <a:rPr lang="en-US" altLang="fr-FR" i="1" dirty="0"/>
              <a:t>		Substitutions</a:t>
            </a:r>
            <a:r>
              <a:rPr lang="en-US" altLang="fr-FR" dirty="0"/>
              <a:t>	</a:t>
            </a:r>
            <a:r>
              <a:rPr lang="en-US" altLang="fr-FR" i="1" dirty="0"/>
              <a:t>(Correct or Error)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242</a:t>
            </a:fld>
            <a:endParaRPr lang="en-US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2239104" y="2632632"/>
            <a:ext cx="2028092" cy="167054"/>
            <a:chOff x="1412" y="1962"/>
            <a:chExt cx="1384" cy="114"/>
          </a:xfrm>
        </p:grpSpPr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1412" y="1962"/>
              <a:ext cx="0" cy="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1780" y="1962"/>
              <a:ext cx="0" cy="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2148" y="1962"/>
              <a:ext cx="0" cy="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2468" y="1962"/>
              <a:ext cx="0" cy="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2796" y="1962"/>
              <a:ext cx="0" cy="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</p:grp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2262760" y="3819440"/>
            <a:ext cx="190500" cy="16705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2802021" y="3819440"/>
            <a:ext cx="178777" cy="17877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H="1">
            <a:off x="3622636" y="3819440"/>
            <a:ext cx="178777" cy="17877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4173621" y="3819440"/>
            <a:ext cx="108438" cy="1553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4060028" y="2225436"/>
            <a:ext cx="422031" cy="96129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 rot="1200000">
            <a:off x="3949416" y="3337328"/>
            <a:ext cx="570035" cy="112102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069119" y="2219393"/>
            <a:ext cx="422031" cy="96129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3102424" y="3400340"/>
            <a:ext cx="422031" cy="96129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</p:spTree>
    <p:extLst>
      <p:ext uri="{BB962C8B-B14F-4D97-AF65-F5344CB8AC3E}">
        <p14:creationId xmlns:p14="http://schemas.microsoft.com/office/powerpoint/2010/main" val="351715109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/>
              <a:t>Dynamic programmic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243</a:t>
            </a:fld>
            <a:endParaRPr lang="en-US"/>
          </a:p>
        </p:txBody>
      </p:sp>
      <p:graphicFrame>
        <p:nvGraphicFramePr>
          <p:cNvPr id="7" name="Object 2"/>
          <p:cNvGraphicFramePr>
            <a:graphicFrameLocks/>
          </p:cNvGraphicFramePr>
          <p:nvPr/>
        </p:nvGraphicFramePr>
        <p:xfrm>
          <a:off x="608013" y="1638300"/>
          <a:ext cx="6805612" cy="423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Éditeur d'équations 3.0" r:id="rId2" imgW="7372080" imgH="4592520" progId="">
                  <p:embed/>
                </p:oleObj>
              </mc:Choice>
              <mc:Fallback>
                <p:oleObj name="Microsoft Éditeur d'équations 3.0" r:id="rId2" imgW="7372080" imgH="4592520" progId="">
                  <p:embed/>
                  <p:pic>
                    <p:nvPicPr>
                      <p:cNvPr id="7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1638300"/>
                        <a:ext cx="6805612" cy="423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522054" y="1496582"/>
            <a:ext cx="2397703" cy="8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662" i="1"/>
              <a:t>D(I,J) is the « distance »</a:t>
            </a:r>
            <a:br>
              <a:rPr lang="en-US" altLang="fr-FR" sz="1662" i="1"/>
            </a:br>
            <a:r>
              <a:rPr lang="en-US" altLang="fr-FR" sz="1662" i="1"/>
              <a:t>between the I test letters</a:t>
            </a:r>
            <a:br>
              <a:rPr lang="en-US" altLang="fr-FR" sz="1662" i="1"/>
            </a:br>
            <a:r>
              <a:rPr lang="en-US" altLang="fr-FR" sz="1662" i="1"/>
              <a:t>and the J reference letters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63770" y="4099105"/>
            <a:ext cx="2160457" cy="8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662" i="1"/>
              <a:t>Example of costs:</a:t>
            </a:r>
            <a:br>
              <a:rPr lang="en-US" altLang="fr-FR" sz="1662" i="1"/>
            </a:br>
            <a:r>
              <a:rPr lang="en-US" altLang="fr-FR" sz="1662" i="1"/>
              <a:t>1 if letters are different</a:t>
            </a:r>
            <a:br>
              <a:rPr lang="en-US" altLang="fr-FR" sz="1662" i="1"/>
            </a:br>
            <a:r>
              <a:rPr lang="en-US" altLang="fr-FR" sz="1662" i="1"/>
              <a:t>0 if letters are identical</a:t>
            </a:r>
          </a:p>
        </p:txBody>
      </p:sp>
    </p:spTree>
    <p:extLst>
      <p:ext uri="{BB962C8B-B14F-4D97-AF65-F5344CB8AC3E}">
        <p14:creationId xmlns:p14="http://schemas.microsoft.com/office/powerpoint/2010/main" val="3957325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/>
              <a:t>Dynamic programming example (graph)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244</a:t>
            </a:fld>
            <a:endParaRPr lang="en-US"/>
          </a:p>
        </p:txBody>
      </p:sp>
      <p:graphicFrame>
        <p:nvGraphicFramePr>
          <p:cNvPr id="7" name="Object 3"/>
          <p:cNvGraphicFramePr>
            <a:graphicFrameLocks/>
          </p:cNvGraphicFramePr>
          <p:nvPr/>
        </p:nvGraphicFramePr>
        <p:xfrm>
          <a:off x="1529861" y="1512277"/>
          <a:ext cx="6249866" cy="4560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770520" imgH="4940280" progId="Word.Document.8">
                  <p:embed/>
                </p:oleObj>
              </mc:Choice>
              <mc:Fallback>
                <p:oleObj name="Document" r:id="rId2" imgW="6770520" imgH="4940280" progId="Word.Document.8">
                  <p:embed/>
                  <p:pic>
                    <p:nvPicPr>
                      <p:cNvPr id="7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9861" y="1512277"/>
                        <a:ext cx="6249866" cy="4560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62FF02F5-2739-4691-BACB-236BC32A03B2}"/>
              </a:ext>
            </a:extLst>
          </p:cNvPr>
          <p:cNvSpPr txBox="1"/>
          <p:nvPr/>
        </p:nvSpPr>
        <p:spPr>
          <a:xfrm>
            <a:off x="3612630" y="5929257"/>
            <a:ext cx="288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CE7532-8434-418B-951E-8DEF52E44CE6}"/>
              </a:ext>
            </a:extLst>
          </p:cNvPr>
          <p:cNvSpPr txBox="1"/>
          <p:nvPr/>
        </p:nvSpPr>
        <p:spPr>
          <a:xfrm rot="16200000">
            <a:off x="-263196" y="2962157"/>
            <a:ext cx="288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9874637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fr-FR" dirty="0"/>
              <a:t>Dynamic programming example (costs)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245</a:t>
            </a:fld>
            <a:endParaRPr lang="en-US"/>
          </a:p>
        </p:txBody>
      </p:sp>
      <p:graphicFrame>
        <p:nvGraphicFramePr>
          <p:cNvPr id="7" name="Object 3"/>
          <p:cNvGraphicFramePr>
            <a:graphicFrameLocks/>
          </p:cNvGraphicFramePr>
          <p:nvPr/>
        </p:nvGraphicFramePr>
        <p:xfrm>
          <a:off x="526074" y="1427285"/>
          <a:ext cx="6249865" cy="4560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770520" imgH="4940280" progId="Word.Document.8">
                  <p:embed/>
                </p:oleObj>
              </mc:Choice>
              <mc:Fallback>
                <p:oleObj name="Document" r:id="rId2" imgW="6770520" imgH="4940280" progId="Word.Document.8">
                  <p:embed/>
                  <p:pic>
                    <p:nvPicPr>
                      <p:cNvPr id="7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74" y="1427285"/>
                        <a:ext cx="6249865" cy="4560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46631" y="1796562"/>
            <a:ext cx="2085629" cy="59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r>
              <a:rPr lang="en-US" altLang="fr-FR" sz="1662">
                <a:latin typeface="Arial Narrow" panose="020B0606020202030204" pitchFamily="34" charset="0"/>
              </a:rPr>
              <a:t>Substitution of "S" by "F"</a:t>
            </a:r>
            <a:br>
              <a:rPr lang="en-US" altLang="fr-FR" sz="1662">
                <a:latin typeface="Arial Narrow" panose="020B0606020202030204" pitchFamily="34" charset="0"/>
              </a:rPr>
            </a:br>
            <a:r>
              <a:rPr lang="en-US" altLang="fr-FR" sz="1662">
                <a:latin typeface="Arial Narrow" panose="020B0606020202030204" pitchFamily="34" charset="0"/>
              </a:rPr>
              <a:t>hence, cost = 1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46631" y="2422282"/>
            <a:ext cx="2045555" cy="59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r>
              <a:rPr lang="en-US" altLang="fr-FR" sz="1662">
                <a:latin typeface="Arial Narrow" panose="020B0606020202030204" pitchFamily="34" charset="0"/>
              </a:rPr>
              <a:t>Insertion of the letter "F"</a:t>
            </a:r>
            <a:br>
              <a:rPr lang="en-US" altLang="fr-FR" sz="1662">
                <a:latin typeface="Arial Narrow" panose="020B0606020202030204" pitchFamily="34" charset="0"/>
              </a:rPr>
            </a:br>
            <a:r>
              <a:rPr lang="en-US" altLang="fr-FR" sz="1662">
                <a:latin typeface="Arial Narrow" panose="020B0606020202030204" pitchFamily="34" charset="0"/>
              </a:rPr>
              <a:t>hence, cost = 1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746631" y="3099289"/>
            <a:ext cx="2035937" cy="59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r>
              <a:rPr lang="en-US" altLang="fr-FR" sz="1662">
                <a:latin typeface="Arial Narrow" panose="020B0606020202030204" pitchFamily="34" charset="0"/>
              </a:rPr>
              <a:t>Deletion of the letter "R"</a:t>
            </a:r>
            <a:br>
              <a:rPr lang="en-US" altLang="fr-FR" sz="1662">
                <a:latin typeface="Arial Narrow" panose="020B0606020202030204" pitchFamily="34" charset="0"/>
              </a:rPr>
            </a:br>
            <a:r>
              <a:rPr lang="en-US" altLang="fr-FR" sz="1662">
                <a:latin typeface="Arial Narrow" panose="020B0606020202030204" pitchFamily="34" charset="0"/>
              </a:rPr>
              <a:t>hence, cost = 1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748097" y="3736731"/>
            <a:ext cx="2393406" cy="59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r>
              <a:rPr lang="en-US" altLang="fr-FR" sz="1662">
                <a:latin typeface="Arial Narrow" panose="020B0606020202030204" pitchFamily="34" charset="0"/>
              </a:rPr>
              <a:t>Substitution of "A" by "A"</a:t>
            </a:r>
            <a:br>
              <a:rPr lang="en-US" altLang="fr-FR" sz="1662">
                <a:latin typeface="Arial Narrow" panose="020B0606020202030204" pitchFamily="34" charset="0"/>
              </a:rPr>
            </a:br>
            <a:r>
              <a:rPr lang="en-US" altLang="fr-FR" sz="1662">
                <a:latin typeface="Arial Narrow" panose="020B0606020202030204" pitchFamily="34" charset="0"/>
              </a:rPr>
              <a:t>hence, cost = 0 (i.e., correct)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>
            <a:off x="5687158" y="2039816"/>
            <a:ext cx="1060938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>
            <a:off x="5621216" y="2659673"/>
            <a:ext cx="1126881" cy="2447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4145574" y="3254620"/>
            <a:ext cx="2598126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H="1" flipV="1">
            <a:off x="3704493" y="3911113"/>
            <a:ext cx="3039208" cy="483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</p:spTree>
    <p:extLst>
      <p:ext uri="{BB962C8B-B14F-4D97-AF65-F5344CB8AC3E}">
        <p14:creationId xmlns:p14="http://schemas.microsoft.com/office/powerpoint/2010/main" val="98294050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fr-FR" dirty="0"/>
              <a:t>Dynamic programming example</a:t>
            </a:r>
            <a:r>
              <a:rPr lang="fr-FR" altLang="fr-FR" dirty="0"/>
              <a:t> (</a:t>
            </a:r>
            <a:r>
              <a:rPr lang="fr-FR" altLang="fr-FR" dirty="0" err="1"/>
              <a:t>costs</a:t>
            </a:r>
            <a:r>
              <a:rPr lang="fr-FR" altLang="fr-FR" dirty="0"/>
              <a:t>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246</a:t>
            </a:fld>
            <a:endParaRPr lang="fr-FR"/>
          </a:p>
        </p:txBody>
      </p:sp>
      <p:graphicFrame>
        <p:nvGraphicFramePr>
          <p:cNvPr id="7" name="Object 3"/>
          <p:cNvGraphicFramePr>
            <a:graphicFrameLocks/>
          </p:cNvGraphicFramePr>
          <p:nvPr/>
        </p:nvGraphicFramePr>
        <p:xfrm>
          <a:off x="1519604" y="1585547"/>
          <a:ext cx="6260123" cy="45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781680" imgH="4938480" progId="Word.Document.8">
                  <p:embed/>
                </p:oleObj>
              </mc:Choice>
              <mc:Fallback>
                <p:oleObj name="Document" r:id="rId2" imgW="6781680" imgH="4938480" progId="Word.Document.8">
                  <p:embed/>
                  <p:pic>
                    <p:nvPicPr>
                      <p:cNvPr id="7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604" y="1585547"/>
                        <a:ext cx="6260123" cy="45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76942" y="2007577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60823" y="2611316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963754" y="3237036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969615" y="3852497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950565" y="4448908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4014435" y="2025162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998315" y="262890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4001246" y="325462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4007108" y="3870082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3988058" y="4466493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038739" y="2020766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5022619" y="2624505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5025550" y="3250224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5031412" y="3865685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5012362" y="4462097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041062" y="201930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6024942" y="2623039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027873" y="3248759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6033735" y="386422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6014685" y="4460631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7044850" y="2041282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7028731" y="264502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7031662" y="3270739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7037523" y="388620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7018473" y="4482612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6467489" y="479767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5532573" y="4802066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4544904" y="4794739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36" name="Rectangle 32"/>
          <p:cNvSpPr>
            <a:spLocks noChangeArrowheads="1"/>
          </p:cNvSpPr>
          <p:nvPr/>
        </p:nvSpPr>
        <p:spPr bwMode="auto">
          <a:xfrm>
            <a:off x="3518389" y="4763394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 dirty="0"/>
              <a:t>+1</a:t>
            </a:r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6460162" y="416902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5525246" y="4173416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4537577" y="4166089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511062" y="4179277"/>
            <a:ext cx="3297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6434505" y="3600451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5499589" y="3604847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4511920" y="3597520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48" name="Rectangle 44"/>
          <p:cNvSpPr>
            <a:spLocks noChangeArrowheads="1"/>
          </p:cNvSpPr>
          <p:nvPr/>
        </p:nvSpPr>
        <p:spPr bwMode="auto">
          <a:xfrm>
            <a:off x="3500805" y="3610708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6402266" y="2901462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5467351" y="2905859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4479682" y="2898531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3468566" y="2911720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6412523" y="2321170"/>
            <a:ext cx="3297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5477608" y="2325566"/>
            <a:ext cx="3297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 bwMode="auto">
          <a:xfrm>
            <a:off x="4489938" y="2318239"/>
            <a:ext cx="3297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3478823" y="2331428"/>
            <a:ext cx="3297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6402266" y="1739412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8" name="Rectangle 54"/>
          <p:cNvSpPr>
            <a:spLocks noChangeArrowheads="1"/>
          </p:cNvSpPr>
          <p:nvPr/>
        </p:nvSpPr>
        <p:spPr bwMode="auto">
          <a:xfrm>
            <a:off x="5467351" y="1743808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59" name="Rectangle 55"/>
          <p:cNvSpPr>
            <a:spLocks noChangeArrowheads="1"/>
          </p:cNvSpPr>
          <p:nvPr/>
        </p:nvSpPr>
        <p:spPr bwMode="auto">
          <a:xfrm>
            <a:off x="4479682" y="1736482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3468566" y="1749670"/>
            <a:ext cx="329711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3737670" y="4444512"/>
            <a:ext cx="243780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0</a:t>
            </a: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3667139" y="384517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3633435" y="3207728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643692" y="2627436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3633435" y="2014905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4726612" y="4445977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4797143" y="3846636"/>
            <a:ext cx="243780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0</a:t>
            </a:r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4692908" y="3209193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69" name="Rectangle 65"/>
          <p:cNvSpPr>
            <a:spLocks noChangeArrowheads="1"/>
          </p:cNvSpPr>
          <p:nvPr/>
        </p:nvSpPr>
        <p:spPr bwMode="auto">
          <a:xfrm>
            <a:off x="4703165" y="262890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4692908" y="201637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71" name="Rectangle 67"/>
          <p:cNvSpPr>
            <a:spLocks noChangeArrowheads="1"/>
          </p:cNvSpPr>
          <p:nvPr/>
        </p:nvSpPr>
        <p:spPr bwMode="auto">
          <a:xfrm>
            <a:off x="5739192" y="4445977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5739192" y="3846636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5705489" y="3209193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74" name="Rectangle 70"/>
          <p:cNvSpPr>
            <a:spLocks noChangeArrowheads="1"/>
          </p:cNvSpPr>
          <p:nvPr/>
        </p:nvSpPr>
        <p:spPr bwMode="auto">
          <a:xfrm>
            <a:off x="5786278" y="2628900"/>
            <a:ext cx="243780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0</a:t>
            </a:r>
          </a:p>
        </p:txBody>
      </p: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5705489" y="2016370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76" name="Rectangle 72"/>
          <p:cNvSpPr>
            <a:spLocks noChangeArrowheads="1"/>
          </p:cNvSpPr>
          <p:nvPr/>
        </p:nvSpPr>
        <p:spPr bwMode="auto">
          <a:xfrm>
            <a:off x="6709277" y="4466493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77" name="Rectangle 73"/>
          <p:cNvSpPr>
            <a:spLocks noChangeArrowheads="1"/>
          </p:cNvSpPr>
          <p:nvPr/>
        </p:nvSpPr>
        <p:spPr bwMode="auto">
          <a:xfrm>
            <a:off x="6709277" y="3867151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78" name="Rectangle 74"/>
          <p:cNvSpPr>
            <a:spLocks noChangeArrowheads="1"/>
          </p:cNvSpPr>
          <p:nvPr/>
        </p:nvSpPr>
        <p:spPr bwMode="auto">
          <a:xfrm>
            <a:off x="6675573" y="3229708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79" name="Rectangle 75"/>
          <p:cNvSpPr>
            <a:spLocks noChangeArrowheads="1"/>
          </p:cNvSpPr>
          <p:nvPr/>
        </p:nvSpPr>
        <p:spPr bwMode="auto">
          <a:xfrm>
            <a:off x="6685831" y="2649416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80" name="Rectangle 76"/>
          <p:cNvSpPr>
            <a:spLocks noChangeArrowheads="1"/>
          </p:cNvSpPr>
          <p:nvPr/>
        </p:nvSpPr>
        <p:spPr bwMode="auto">
          <a:xfrm>
            <a:off x="6675573" y="2036885"/>
            <a:ext cx="314312" cy="25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r"/>
            <a:r>
              <a:rPr lang="fr-FR" altLang="fr-FR" sz="1108" b="1"/>
              <a:t>+1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021CD09-A2B7-49FB-A2E3-37A9873C0230}"/>
              </a:ext>
            </a:extLst>
          </p:cNvPr>
          <p:cNvSpPr txBox="1"/>
          <p:nvPr/>
        </p:nvSpPr>
        <p:spPr>
          <a:xfrm>
            <a:off x="3612630" y="5929257"/>
            <a:ext cx="288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28A456E-8A50-4E75-B2CC-51AA5E1F0EF3}"/>
              </a:ext>
            </a:extLst>
          </p:cNvPr>
          <p:cNvSpPr txBox="1"/>
          <p:nvPr/>
        </p:nvSpPr>
        <p:spPr>
          <a:xfrm rot="16200000">
            <a:off x="-263196" y="2962157"/>
            <a:ext cx="288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03565516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fr-FR" dirty="0"/>
              <a:t>Dynamic programming example </a:t>
            </a:r>
            <a:r>
              <a:rPr lang="fr-FR" altLang="fr-FR" dirty="0"/>
              <a:t>(</a:t>
            </a:r>
            <a:r>
              <a:rPr lang="fr-FR" altLang="fr-FR" dirty="0" err="1"/>
              <a:t>alignment</a:t>
            </a:r>
            <a:r>
              <a:rPr lang="fr-FR" altLang="fr-FR" dirty="0"/>
              <a:t>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247</a:t>
            </a:fld>
            <a:endParaRPr lang="fr-FR"/>
          </a:p>
        </p:txBody>
      </p:sp>
      <p:graphicFrame>
        <p:nvGraphicFramePr>
          <p:cNvPr id="7" name="Object 3"/>
          <p:cNvGraphicFramePr>
            <a:graphicFrameLocks/>
          </p:cNvGraphicFramePr>
          <p:nvPr/>
        </p:nvGraphicFramePr>
        <p:xfrm>
          <a:off x="1529861" y="1512277"/>
          <a:ext cx="6249866" cy="45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770520" imgH="4917960" progId="Word.Document.8">
                  <p:embed/>
                </p:oleObj>
              </mc:Choice>
              <mc:Fallback>
                <p:oleObj name="Document" r:id="rId2" imgW="6770520" imgH="4917960" progId="Word.Document.8">
                  <p:embed/>
                  <p:pic>
                    <p:nvPicPr>
                      <p:cNvPr id="7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9861" y="1512277"/>
                        <a:ext cx="6249866" cy="45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92C8AAE5-BA3A-4500-96A3-BBBFAAA5E64A}"/>
              </a:ext>
            </a:extLst>
          </p:cNvPr>
          <p:cNvSpPr txBox="1"/>
          <p:nvPr/>
        </p:nvSpPr>
        <p:spPr>
          <a:xfrm>
            <a:off x="2029277" y="6052039"/>
            <a:ext cx="634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   </a:t>
            </a:r>
            <a:r>
              <a:rPr lang="fr-FR" b="1" dirty="0">
                <a:sym typeface="Wingdings" panose="05000000000000000000" pitchFamily="2" charset="2"/>
              </a:rPr>
              <a:t>(P  P)   (A  A)   (</a:t>
            </a:r>
            <a:r>
              <a:rPr lang="fr-FR" b="1" dirty="0">
                <a:solidFill>
                  <a:srgbClr val="C00000"/>
                </a:solidFill>
                <a:sym typeface="Wingdings" panose="05000000000000000000" pitchFamily="2" charset="2"/>
              </a:rPr>
              <a:t>R </a:t>
            </a:r>
            <a:r>
              <a:rPr lang="fr-FR" b="1" dirty="0" err="1">
                <a:solidFill>
                  <a:srgbClr val="C00000"/>
                </a:solidFill>
                <a:sym typeface="Wingdings" panose="05000000000000000000" pitchFamily="2" charset="2"/>
              </a:rPr>
              <a:t>deleted</a:t>
            </a:r>
            <a:r>
              <a:rPr lang="fr-FR" b="1" dirty="0">
                <a:sym typeface="Wingdings" panose="05000000000000000000" pitchFamily="2" charset="2"/>
              </a:rPr>
              <a:t>)   (I  I)   (</a:t>
            </a:r>
            <a:r>
              <a:rPr lang="fr-FR" b="1" dirty="0">
                <a:solidFill>
                  <a:srgbClr val="C00000"/>
                </a:solidFill>
                <a:sym typeface="Wingdings" panose="05000000000000000000" pitchFamily="2" charset="2"/>
              </a:rPr>
              <a:t>S  F</a:t>
            </a:r>
            <a:r>
              <a:rPr lang="fr-FR" b="1" dirty="0">
                <a:sym typeface="Wingdings" panose="05000000000000000000" pitchFamily="2" charset="2"/>
              </a:rPr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6834035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fr-FR" dirty="0"/>
              <a:t>Dynamic programming</a:t>
            </a:r>
            <a:br>
              <a:rPr lang="en-US" altLang="fr-FR" dirty="0"/>
            </a:br>
            <a:r>
              <a:rPr lang="en-US" altLang="fr-FR" sz="1600" b="1" i="1" dirty="0"/>
              <a:t>General case (finding the best path in a graph)</a:t>
            </a:r>
          </a:p>
          <a:p>
            <a:pPr>
              <a:lnSpc>
                <a:spcPct val="130000"/>
              </a:lnSpc>
            </a:pPr>
            <a:endParaRPr lang="en-US" altLang="fr-FR" dirty="0"/>
          </a:p>
          <a:p>
            <a:pPr>
              <a:lnSpc>
                <a:spcPct val="130000"/>
              </a:lnSpc>
            </a:pPr>
            <a:r>
              <a:rPr lang="en-US" altLang="fr-FR" dirty="0"/>
              <a:t>DTW : Dynamic Time Warping</a:t>
            </a:r>
            <a:br>
              <a:rPr lang="en-US" altLang="fr-FR" dirty="0"/>
            </a:br>
            <a:r>
              <a:rPr lang="en-US" altLang="fr-FR" sz="1600" b="1" i="1" dirty="0"/>
              <a:t>Used for aligning two acoustic forms (dealing with time modifications)</a:t>
            </a:r>
          </a:p>
          <a:p>
            <a:pPr>
              <a:lnSpc>
                <a:spcPct val="130000"/>
              </a:lnSpc>
            </a:pPr>
            <a:endParaRPr lang="en-US" altLang="fr-FR" dirty="0"/>
          </a:p>
          <a:p>
            <a:pPr>
              <a:lnSpc>
                <a:spcPct val="130000"/>
              </a:lnSpc>
            </a:pPr>
            <a:r>
              <a:rPr lang="en-US" altLang="fr-FR" dirty="0"/>
              <a:t>Viterbi algorithm</a:t>
            </a:r>
            <a:br>
              <a:rPr lang="en-US" altLang="fr-FR" dirty="0"/>
            </a:br>
            <a:r>
              <a:rPr lang="en-US" altLang="fr-FR" sz="1600" b="1" i="1" dirty="0"/>
              <a:t>Associated to a probabilistic framework (for example hidden Markov models),</a:t>
            </a:r>
            <a:br>
              <a:rPr lang="en-US" altLang="fr-FR" sz="1600" b="1" i="1" dirty="0"/>
            </a:br>
            <a:r>
              <a:rPr lang="en-US" altLang="fr-FR" sz="1600" b="1" i="1" dirty="0"/>
              <a:t>finds the most likely path</a:t>
            </a:r>
          </a:p>
          <a:p>
            <a:pPr>
              <a:lnSpc>
                <a:spcPct val="130000"/>
              </a:lnSpc>
            </a:pPr>
            <a:endParaRPr lang="en-US" altLang="fr-FR" dirty="0"/>
          </a:p>
          <a:p>
            <a:pPr>
              <a:lnSpc>
                <a:spcPct val="130000"/>
              </a:lnSpc>
            </a:pPr>
            <a:r>
              <a:rPr lang="en-US" altLang="fr-FR" dirty="0"/>
              <a:t>Baum-Welch algorithm</a:t>
            </a:r>
            <a:br>
              <a:rPr lang="en-US" altLang="fr-FR" dirty="0"/>
            </a:br>
            <a:r>
              <a:rPr lang="en-US" altLang="fr-FR" sz="1600" b="1" i="1" dirty="0"/>
              <a:t>Associated to a probabilistic framework (for example hidden Markov models),</a:t>
            </a:r>
            <a:br>
              <a:rPr lang="en-US" altLang="fr-FR" sz="1600" b="1" i="1" dirty="0"/>
            </a:br>
            <a:r>
              <a:rPr lang="en-US" altLang="fr-FR" sz="1600" b="1" i="1" dirty="0"/>
              <a:t>used for training model parameters (sum probabilities on all paths)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02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speech signal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signal </a:t>
            </a:r>
            <a:r>
              <a:rPr lang="en-US" dirty="0">
                <a:sym typeface="Wingdings" panose="05000000000000000000" pitchFamily="2" charset="2"/>
              </a:rPr>
              <a:t> evolution along time of an electrical signal provided by a microphone</a:t>
            </a:r>
          </a:p>
          <a:p>
            <a:r>
              <a:rPr lang="en-US" dirty="0">
                <a:sym typeface="Wingdings" panose="05000000000000000000" pitchFamily="2" charset="2"/>
              </a:rPr>
              <a:t>Spectrogram  time – frequency representation of the energy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18636" b="6029"/>
          <a:stretch/>
        </p:blipFill>
        <p:spPr>
          <a:xfrm>
            <a:off x="821534" y="2421737"/>
            <a:ext cx="8272462" cy="255667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4918" y="2600324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Signal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378" y="343138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Spectrogram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98064" y="4226724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API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57866" y="4443420"/>
            <a:ext cx="70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SAMPA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29135" y="4652972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Words</a:t>
            </a:r>
          </a:p>
        </p:txBody>
      </p:sp>
      <p:pic>
        <p:nvPicPr>
          <p:cNvPr id="13" name="2SR01_FFBA2_5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0666" y="2022728"/>
            <a:ext cx="304800" cy="30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3735" y="4310744"/>
            <a:ext cx="8914865" cy="3918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4212" y="5026087"/>
            <a:ext cx="8388519" cy="5017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3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speech signal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Speech signal </a:t>
            </a:r>
            <a:r>
              <a:rPr lang="en-US">
                <a:sym typeface="Wingdings" panose="05000000000000000000" pitchFamily="2" charset="2"/>
              </a:rPr>
              <a:t> evolution along time of an electrical signal provided by a microphone</a:t>
            </a:r>
          </a:p>
          <a:p>
            <a:r>
              <a:rPr lang="en-US">
                <a:sym typeface="Wingdings" panose="05000000000000000000" pitchFamily="2" charset="2"/>
              </a:rPr>
              <a:t>Spectrogram  time – frequency representation of the energy</a:t>
            </a: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Coding phonemes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IPA  International Phonetic Alphabet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SAMPA  « </a:t>
            </a:r>
            <a:r>
              <a:rPr lang="en-US" i="1">
                <a:sym typeface="Wingdings" panose="05000000000000000000" pitchFamily="2" charset="2"/>
              </a:rPr>
              <a:t>Speech Assessment Methods Phonetic Alphabet</a:t>
            </a:r>
            <a:r>
              <a:rPr lang="en-US">
                <a:sym typeface="Wingdings" panose="05000000000000000000" pitchFamily="2" charset="2"/>
              </a:rPr>
              <a:t> » - easier usage in programs (7-bits ascii codes).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t="18636" b="6029"/>
          <a:stretch/>
        </p:blipFill>
        <p:spPr>
          <a:xfrm>
            <a:off x="821534" y="2421737"/>
            <a:ext cx="8272462" cy="255667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4918" y="2600324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Signal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378" y="3431384"/>
            <a:ext cx="1114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Spectrogram</a:t>
            </a:r>
          </a:p>
        </p:txBody>
      </p:sp>
      <p:pic>
        <p:nvPicPr>
          <p:cNvPr id="13" name="2SR01_FFBA2_5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0666" y="2022728"/>
            <a:ext cx="304800" cy="304800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98064" y="4226724"/>
            <a:ext cx="413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IPA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57866" y="4443420"/>
            <a:ext cx="70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SAMPA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29135" y="4652972"/>
            <a:ext cx="657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8367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signal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308304" y="6515389"/>
            <a:ext cx="1584868" cy="196850"/>
          </a:xfrm>
        </p:spPr>
        <p:txBody>
          <a:bodyPr/>
          <a:lstStyle/>
          <a:p>
            <a:fld id="{F4C132DE-E11E-754E-A510-8E1EC69253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321469" y="4202246"/>
            <a:ext cx="171938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/>
              <a:t>Complex periodic signal </a:t>
            </a:r>
          </a:p>
          <a:p>
            <a:pPr>
              <a:defRPr/>
            </a:pPr>
            <a:r>
              <a:rPr lang="en-US" sz="1600" b="1"/>
              <a:t>= sum of </a:t>
            </a:r>
            <a:br>
              <a:rPr lang="en-US" sz="1600" b="1"/>
            </a:br>
            <a:r>
              <a:rPr lang="en-US" sz="1600" b="1"/>
              <a:t>simple signals (sine waves)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749480" y="5055351"/>
            <a:ext cx="1719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Complex</a:t>
            </a:r>
            <a:br>
              <a:rPr lang="en-US" sz="1400" b="1"/>
            </a:br>
            <a:r>
              <a:rPr lang="en-US" sz="1400" b="1"/>
              <a:t>signal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909640" y="2665355"/>
            <a:ext cx="139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Simple signal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909640" y="3631644"/>
            <a:ext cx="139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Simple signal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909640" y="1798054"/>
            <a:ext cx="139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Simple signal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4" t="30054" r="33571" b="9840"/>
          <a:stretch>
            <a:fillRect/>
          </a:stretch>
        </p:blipFill>
        <p:spPr bwMode="auto">
          <a:xfrm>
            <a:off x="3248987" y="1238250"/>
            <a:ext cx="553368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3" t="31956" r="36070" b="11998"/>
          <a:stretch>
            <a:fillRect/>
          </a:stretch>
        </p:blipFill>
        <p:spPr bwMode="auto">
          <a:xfrm>
            <a:off x="3470327" y="1397505"/>
            <a:ext cx="4964804" cy="4565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0" t="21284" r="35510" b="23810"/>
          <a:stretch>
            <a:fillRect/>
          </a:stretch>
        </p:blipFill>
        <p:spPr bwMode="auto">
          <a:xfrm>
            <a:off x="3468450" y="1470986"/>
            <a:ext cx="5042378" cy="447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6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contenu 19"/>
          <p:cNvSpPr>
            <a:spLocks noGrp="1"/>
          </p:cNvSpPr>
          <p:nvPr>
            <p:ph sz="quarter" idx="4"/>
          </p:nvPr>
        </p:nvSpPr>
        <p:spPr>
          <a:xfrm>
            <a:off x="2624137" y="2179205"/>
            <a:ext cx="4041775" cy="3951288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5kHz</a:t>
            </a:r>
          </a:p>
          <a:p>
            <a:endParaRPr lang="fr-FR" dirty="0"/>
          </a:p>
          <a:p>
            <a:r>
              <a:rPr lang="fr-FR" dirty="0"/>
              <a:t>1kHz</a:t>
            </a:r>
          </a:p>
          <a:p>
            <a:endParaRPr lang="fr-FR" dirty="0"/>
          </a:p>
          <a:p>
            <a:r>
              <a:rPr lang="fr-FR" dirty="0"/>
              <a:t>440Hz (la)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3"/>
          </p:nvPr>
        </p:nvSpPr>
        <p:spPr>
          <a:xfrm>
            <a:off x="2624137" y="1539443"/>
            <a:ext cx="4041775" cy="639762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High </a:t>
            </a:r>
            <a:r>
              <a:rPr lang="fr-FR" dirty="0" err="1"/>
              <a:t>frequency</a:t>
            </a:r>
            <a:r>
              <a:rPr lang="fr-FR" dirty="0"/>
              <a:t> = high pitch</a:t>
            </a:r>
          </a:p>
          <a:p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= </a:t>
            </a:r>
            <a:r>
              <a:rPr lang="fr-FR" dirty="0" err="1"/>
              <a:t>low</a:t>
            </a:r>
            <a:r>
              <a:rPr lang="fr-FR" dirty="0"/>
              <a:t> pitch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Frequency-domain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endParaRPr lang="fr-FR" dirty="0"/>
          </a:p>
        </p:txBody>
      </p:sp>
      <p:pic>
        <p:nvPicPr>
          <p:cNvPr id="21" name="5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01" y="2681145"/>
            <a:ext cx="1310107" cy="487482"/>
          </a:xfrm>
          <a:prstGeom prst="rect">
            <a:avLst/>
          </a:prstGeom>
        </p:spPr>
      </p:pic>
      <p:pic>
        <p:nvPicPr>
          <p:cNvPr id="22" name="1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00" y="3504105"/>
            <a:ext cx="1310108" cy="529632"/>
          </a:xfrm>
          <a:prstGeom prst="rect">
            <a:avLst/>
          </a:prstGeom>
        </p:spPr>
      </p:pic>
      <p:pic>
        <p:nvPicPr>
          <p:cNvPr id="23" name="44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38" y="4369215"/>
            <a:ext cx="1307570" cy="4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2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Frequency analysis of a continuous signal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Fourier transform of a continuous real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 complex spectrum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Inverse Fourier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743200" lvl="6" indent="0">
                  <a:buNone/>
                </a:pPr>
                <a:endParaRPr lang="en-US" dirty="0"/>
              </a:p>
              <a:p>
                <a:pPr marL="2743200" lvl="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7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57EF9-B5F6-4167-9973-21E7CB63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carried by speech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DB5F36-FD28-4C9D-ACE2-545E4623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Linguistic content (words)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Speech recognition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Recognition of all uttered words, or just some keywords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 Vocal commands, speech transcription, vocal indexing, …</a:t>
            </a:r>
          </a:p>
          <a:p>
            <a:r>
              <a:rPr lang="en-US" dirty="0">
                <a:sym typeface="Wingdings" panose="05000000000000000000" pitchFamily="2" charset="2"/>
              </a:rPr>
              <a:t>Speaker (who speaks)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Speaker recognition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Speaker identification, or speaker authentication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Diarization</a:t>
            </a:r>
            <a:r>
              <a:rPr lang="en-US" dirty="0">
                <a:sym typeface="Wingdings" panose="05000000000000000000" pitchFamily="2" charset="2"/>
              </a:rPr>
              <a:t> (associating speech segments with speakers), …</a:t>
            </a:r>
          </a:p>
          <a:p>
            <a:r>
              <a:rPr lang="en-US" dirty="0">
                <a:sym typeface="Wingdings" panose="05000000000000000000" pitchFamily="2" charset="2"/>
              </a:rPr>
              <a:t>Language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Language recognition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Identification of the spoken language, or of the dialect, accent, …</a:t>
            </a:r>
          </a:p>
          <a:p>
            <a:r>
              <a:rPr lang="en-US" dirty="0">
                <a:sym typeface="Wingdings" panose="05000000000000000000" pitchFamily="2" charset="2"/>
              </a:rPr>
              <a:t>Paralinguistic information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Emotions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Neutral speech, joy, sadness, anger,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Speaking style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Spontaneous vs. read speech, sport commentary, …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3"/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0B9BDF-3A13-49C5-99CD-677CDAAB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98B5C7-FE12-434F-9C60-E022911AE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04875D-FC79-4C57-8625-7349262E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Frequency analysis of a discrete-time signal (i.e., finite sequence of equally-spaced samples)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 discrete spectral representation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Fourier transform of a discrete-time real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 complex spectrum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Inverse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FFT </a:t>
                </a:r>
                <a:r>
                  <a:rPr lang="en-US" dirty="0">
                    <a:sym typeface="Wingdings" panose="05000000000000000000" pitchFamily="2" charset="2"/>
                  </a:rPr>
                  <a:t> </a:t>
                </a:r>
                <a:r>
                  <a:rPr lang="en-US" i="1" dirty="0">
                    <a:sym typeface="Wingdings" panose="05000000000000000000" pitchFamily="2" charset="2"/>
                  </a:rPr>
                  <a:t>Fast Fourier Transform</a:t>
                </a:r>
                <a:br>
                  <a:rPr lang="en-US" i="1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specific organization of the computations that reduces the amount of operations to be done</a:t>
                </a:r>
                <a:endParaRPr lang="en-US" dirty="0"/>
              </a:p>
              <a:p>
                <a:endParaRPr lang="en-US" dirty="0"/>
              </a:p>
              <a:p>
                <a:pPr marL="2743200" lvl="6" indent="0">
                  <a:buNone/>
                </a:pPr>
                <a:endParaRPr lang="en-US" dirty="0"/>
              </a:p>
              <a:p>
                <a:pPr marL="2743200" lvl="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5" t="-1063" r="-5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4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term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Consists in splitting the speech signal in « frames »</a:t>
                </a:r>
                <a:br>
                  <a:rPr lang="en-US" dirty="0"/>
                </a:br>
                <a:r>
                  <a:rPr lang="en-US" dirty="0"/>
                  <a:t>and then applying the discrete Fourier transform on each frame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 time-frequency representation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𝑟𝑇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of analysis window </a:t>
                </a:r>
                <a:r>
                  <a:rPr lang="en-US" dirty="0">
                    <a:sym typeface="Wingdings" panose="05000000000000000000" pitchFamily="2" charset="2"/>
                  </a:rPr>
                  <a:t> Hamming ::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=0.54</m:t>
                    </m:r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0.46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𝑁</m:t>
                            </m:r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5" t="-1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028" y="3796153"/>
            <a:ext cx="1168401" cy="59094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383051" y="3613498"/>
            <a:ext cx="173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window</a:t>
            </a:r>
            <a:br>
              <a:rPr lang="en-US" dirty="0"/>
            </a:br>
            <a:r>
              <a:rPr lang="en-US" dirty="0"/>
              <a:t>(e.g., Hamming)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316515" y="3613498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4005943" y="2924625"/>
            <a:ext cx="660400" cy="7402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4005943" y="3925299"/>
            <a:ext cx="849085" cy="5741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5692603" y="2953652"/>
            <a:ext cx="690448" cy="711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5905956" y="3925299"/>
            <a:ext cx="477095" cy="166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/>
          <a:srcRect l="12987" t="39400" r="39666" b="28716"/>
          <a:stretch/>
        </p:blipFill>
        <p:spPr>
          <a:xfrm>
            <a:off x="1781175" y="4551272"/>
            <a:ext cx="6848475" cy="93234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6"/>
          <a:srcRect l="-4303" t="7336" r="4303" b="27846"/>
          <a:stretch/>
        </p:blipFill>
        <p:spPr>
          <a:xfrm>
            <a:off x="155582" y="2778550"/>
            <a:ext cx="2120779" cy="1396614"/>
          </a:xfrm>
          <a:prstGeom prst="rect">
            <a:avLst/>
          </a:prstGeom>
        </p:spPr>
      </p:pic>
      <p:sp>
        <p:nvSpPr>
          <p:cNvPr id="11" name="Flèche gauche 10"/>
          <p:cNvSpPr/>
          <p:nvPr/>
        </p:nvSpPr>
        <p:spPr>
          <a:xfrm rot="20553131">
            <a:off x="2334215" y="2837351"/>
            <a:ext cx="414516" cy="1453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4B2D2A5-CD0C-47AF-954B-BD5CCF4FD1ED}"/>
                  </a:ext>
                </a:extLst>
              </p:cNvPr>
              <p:cNvSpPr txBox="1"/>
              <p:nvPr/>
            </p:nvSpPr>
            <p:spPr>
              <a:xfrm>
                <a:off x="7234053" y="2413418"/>
                <a:ext cx="18533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 : frame index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: frequency index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4B2D2A5-CD0C-47AF-954B-BD5CCF4FD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053" y="2413418"/>
                <a:ext cx="1853392" cy="584775"/>
              </a:xfrm>
              <a:prstGeom prst="rect">
                <a:avLst/>
              </a:prstGeom>
              <a:blipFill>
                <a:blip r:embed="rId7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8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size and frequency precision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window (small number of FFT points) </a:t>
            </a:r>
          </a:p>
          <a:p>
            <a:pPr lvl="1"/>
            <a:r>
              <a:rPr lang="en-US" dirty="0"/>
              <a:t>Good temporal precision</a:t>
            </a:r>
          </a:p>
          <a:p>
            <a:pPr lvl="1"/>
            <a:r>
              <a:rPr lang="en-US" dirty="0"/>
              <a:t>Bad frequency precision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Wide window (larger number of FFT points)</a:t>
            </a:r>
          </a:p>
          <a:p>
            <a:pPr lvl="1"/>
            <a:r>
              <a:rPr lang="en-US" dirty="0"/>
              <a:t>Good frequency precision</a:t>
            </a:r>
          </a:p>
          <a:p>
            <a:pPr lvl="1"/>
            <a:r>
              <a:rPr lang="en-US" dirty="0"/>
              <a:t>Bad temporal precision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t="8470" r="24432" b="10857"/>
          <a:stretch>
            <a:fillRect/>
          </a:stretch>
        </p:blipFill>
        <p:spPr bwMode="auto">
          <a:xfrm>
            <a:off x="3161705" y="2362031"/>
            <a:ext cx="864394" cy="113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r="6917" b="10446"/>
          <a:stretch>
            <a:fillRect/>
          </a:stretch>
        </p:blipFill>
        <p:spPr bwMode="auto">
          <a:xfrm>
            <a:off x="5400935" y="1940551"/>
            <a:ext cx="2695575" cy="155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t="6946" r="3448"/>
          <a:stretch>
            <a:fillRect/>
          </a:stretch>
        </p:blipFill>
        <p:spPr bwMode="auto">
          <a:xfrm>
            <a:off x="2210991" y="4883625"/>
            <a:ext cx="2765822" cy="115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5298" r="10513" b="9505"/>
          <a:stretch>
            <a:fillRect/>
          </a:stretch>
        </p:blipFill>
        <p:spPr bwMode="auto">
          <a:xfrm>
            <a:off x="5459577" y="4525755"/>
            <a:ext cx="2578291" cy="151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2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FFT size and frequency precision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8" t="13877" r="4383" b="13875"/>
          <a:stretch/>
        </p:blipFill>
        <p:spPr bwMode="auto">
          <a:xfrm>
            <a:off x="4709886" y="1752059"/>
            <a:ext cx="3803454" cy="3452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2" t="13477" r="2600" b="13796"/>
          <a:stretch/>
        </p:blipFill>
        <p:spPr bwMode="auto">
          <a:xfrm>
            <a:off x="927644" y="1751781"/>
            <a:ext cx="3316964" cy="34532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275951" y="5383791"/>
            <a:ext cx="2785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Spectrogram – wide window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220340" y="5383791"/>
            <a:ext cx="305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Spectrogram – narrow window</a:t>
            </a:r>
          </a:p>
        </p:txBody>
      </p:sp>
    </p:spTree>
    <p:extLst>
      <p:ext uri="{BB962C8B-B14F-4D97-AF65-F5344CB8AC3E}">
        <p14:creationId xmlns:p14="http://schemas.microsoft.com/office/powerpoint/2010/main" val="2376624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LPC analysis vs. FFT analysis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4978601" y="1289424"/>
                <a:ext cx="3750835" cy="1425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LPC (</a:t>
                </a:r>
                <a:r>
                  <a:rPr lang="en-US" i="1"/>
                  <a:t>Linear Predictive Coding</a:t>
                </a:r>
                <a:r>
                  <a:rPr lang="en-US"/>
                  <a:t>) analysis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r>
                  <a:rPr lang="en-US">
                    <a:sym typeface="Wingdings" panose="05000000000000000000" pitchFamily="2" charset="2"/>
                  </a:rPr>
                  <a:t> Source / filter separation</a:t>
                </a:r>
                <a:endParaRPr lang="en-US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601" y="1289424"/>
                <a:ext cx="3750835" cy="1425262"/>
              </a:xfrm>
              <a:prstGeom prst="rect">
                <a:avLst/>
              </a:prstGeom>
              <a:blipFill>
                <a:blip r:embed="rId2"/>
                <a:stretch>
                  <a:fillRect l="-1463" t="-2575" r="-813" b="-64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841466" y="1289424"/>
                <a:ext cx="3591561" cy="1425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FFT (</a:t>
                </a:r>
                <a:r>
                  <a:rPr lang="en-US" i="1"/>
                  <a:t>Fast Fourier Transform</a:t>
                </a:r>
                <a:r>
                  <a:rPr lang="en-US"/>
                  <a:t>) analysis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  <a:p>
                <a:r>
                  <a:rPr lang="en-US">
                    <a:sym typeface="Wingdings" panose="05000000000000000000" pitchFamily="2" charset="2"/>
                  </a:rPr>
                  <a:t> Frequency analysis</a:t>
                </a:r>
                <a:endParaRPr lang="en-US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66" y="1289424"/>
                <a:ext cx="3591561" cy="1425455"/>
              </a:xfrm>
              <a:prstGeom prst="rect">
                <a:avLst/>
              </a:prstGeom>
              <a:blipFill>
                <a:blip r:embed="rId3"/>
                <a:stretch>
                  <a:fillRect l="-1358" t="-2575" r="-1019" b="-64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l="-4303" t="7336" r="4303" b="27846"/>
          <a:stretch/>
        </p:blipFill>
        <p:spPr>
          <a:xfrm>
            <a:off x="954519" y="2804179"/>
            <a:ext cx="3360645" cy="221311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/>
          <a:srcRect t="7282" b="28162"/>
          <a:stretch/>
        </p:blipFill>
        <p:spPr>
          <a:xfrm>
            <a:off x="5164485" y="2804179"/>
            <a:ext cx="3374257" cy="221311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/>
          <a:srcRect l="12988" t="39400" r="31348" b="28716"/>
          <a:stretch/>
        </p:blipFill>
        <p:spPr>
          <a:xfrm>
            <a:off x="1928141" y="5453658"/>
            <a:ext cx="6172597" cy="932349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 flipH="1" flipV="1">
            <a:off x="4315164" y="5095876"/>
            <a:ext cx="333036" cy="296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4788024" y="5056582"/>
            <a:ext cx="298326" cy="335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6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recording</a:t>
            </a:r>
            <a:r>
              <a:rPr lang="fr-FR" dirty="0"/>
              <a:t> setup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4211" y="1217805"/>
            <a:ext cx="8208961" cy="5161656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35</a:t>
            </a:fld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63" y="1874120"/>
            <a:ext cx="7755948" cy="3815130"/>
            <a:chOff x="845127" y="1461792"/>
            <a:chExt cx="10849568" cy="4715538"/>
          </a:xfrm>
        </p:grpSpPr>
        <p:pic>
          <p:nvPicPr>
            <p:cNvPr id="7" name="Espace réservé du contenu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927" y="1873442"/>
              <a:ext cx="2913897" cy="1456949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5127" y="1461792"/>
              <a:ext cx="3076080" cy="205072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545" y="1952707"/>
              <a:ext cx="2603498" cy="137768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546" y="4348530"/>
              <a:ext cx="2086417" cy="18288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720" y="4477506"/>
              <a:ext cx="5211647" cy="1015339"/>
            </a:xfrm>
            <a:prstGeom prst="rect">
              <a:avLst/>
            </a:prstGeom>
          </p:spPr>
        </p:pic>
        <p:sp>
          <p:nvSpPr>
            <p:cNvPr id="12" name="Flèche droite 11"/>
            <p:cNvSpPr/>
            <p:nvPr/>
          </p:nvSpPr>
          <p:spPr>
            <a:xfrm>
              <a:off x="4018547" y="2523239"/>
              <a:ext cx="525380" cy="304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lèche droite 12"/>
            <p:cNvSpPr/>
            <p:nvPr/>
          </p:nvSpPr>
          <p:spPr>
            <a:xfrm>
              <a:off x="7555164" y="2522998"/>
              <a:ext cx="525380" cy="3041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lèche courbée vers la gauche 13"/>
            <p:cNvSpPr/>
            <p:nvPr/>
          </p:nvSpPr>
          <p:spPr>
            <a:xfrm>
              <a:off x="10972800" y="2634916"/>
              <a:ext cx="721895" cy="2574758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Flèche droite 14"/>
            <p:cNvSpPr/>
            <p:nvPr/>
          </p:nvSpPr>
          <p:spPr>
            <a:xfrm flipH="1">
              <a:off x="4662907" y="4832809"/>
              <a:ext cx="525380" cy="3047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45617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Analog-to-digital conversion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 analog signal – continuous variable defined for every time value – </a:t>
            </a:r>
            <a:br>
              <a:rPr lang="en-US" dirty="0"/>
            </a:br>
            <a:r>
              <a:rPr lang="en-US" dirty="0"/>
              <a:t>is converted in a sequence of discrete values</a:t>
            </a:r>
          </a:p>
          <a:p>
            <a:endParaRPr lang="en-US" dirty="0"/>
          </a:p>
          <a:p>
            <a:r>
              <a:rPr lang="en-US" dirty="0"/>
              <a:t>Analog-to-digital conversion implies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Sampling </a:t>
            </a:r>
          </a:p>
          <a:p>
            <a:pPr lvl="2"/>
            <a:r>
              <a:rPr lang="en-US" dirty="0"/>
              <a:t>Measures at regular time intervals</a:t>
            </a:r>
          </a:p>
          <a:p>
            <a:pPr lvl="2"/>
            <a:r>
              <a:rPr lang="en-US" dirty="0"/>
              <a:t>Typically =&gt; 8000 Hz,  16000 Hz,  44100 Hz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The sampling rate must be greater or equal to two times the highest frequency present in the signal (</a:t>
            </a:r>
            <a:r>
              <a:rPr lang="en-US" dirty="0"/>
              <a:t>Nyquist - Shannon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Quantization</a:t>
            </a:r>
          </a:p>
          <a:p>
            <a:pPr lvl="2"/>
            <a:r>
              <a:rPr lang="en-US" dirty="0"/>
              <a:t>Numerical representation of the values</a:t>
            </a:r>
          </a:p>
          <a:p>
            <a:pPr lvl="2"/>
            <a:r>
              <a:rPr lang="en-US" dirty="0"/>
              <a:t>For speech, typically 8 to 16 bits per sample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Sampling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Select </a:t>
            </a:r>
            <a:r>
              <a:rPr lang="fr-FR" dirty="0" err="1"/>
              <a:t>samples</a:t>
            </a:r>
            <a:r>
              <a:rPr lang="fr-FR" dirty="0"/>
              <a:t> at </a:t>
            </a:r>
            <a:r>
              <a:rPr lang="fr-FR" dirty="0" err="1"/>
              <a:t>regular</a:t>
            </a:r>
            <a:r>
              <a:rPr lang="fr-FR" dirty="0"/>
              <a:t> time </a:t>
            </a:r>
            <a:r>
              <a:rPr lang="fr-FR" dirty="0" err="1"/>
              <a:t>intervals</a:t>
            </a:r>
            <a:endParaRPr lang="fr-FR" dirty="0"/>
          </a:p>
          <a:p>
            <a:pPr lvl="1"/>
            <a:r>
              <a:rPr lang="fr-FR" dirty="0" err="1"/>
              <a:t>Convert</a:t>
            </a:r>
            <a:r>
              <a:rPr lang="fr-FR" dirty="0"/>
              <a:t> the signal to </a:t>
            </a:r>
            <a:r>
              <a:rPr lang="fr-FR" dirty="0" err="1"/>
              <a:t>discrete</a:t>
            </a:r>
            <a:r>
              <a:rPr lang="fr-FR" dirty="0"/>
              <a:t> time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3" y="3063565"/>
            <a:ext cx="7424487" cy="21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35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Sampling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sampling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has to </a:t>
            </a:r>
            <a:r>
              <a:rPr lang="fr-FR" dirty="0" err="1"/>
              <a:t>be</a:t>
            </a:r>
            <a:r>
              <a:rPr lang="fr-FR" dirty="0"/>
              <a:t> at least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the </a:t>
            </a:r>
            <a:r>
              <a:rPr lang="fr-FR" dirty="0" err="1"/>
              <a:t>frequency</a:t>
            </a:r>
            <a:r>
              <a:rPr lang="fr-FR" dirty="0"/>
              <a:t> </a:t>
            </a:r>
            <a:r>
              <a:rPr lang="fr-FR" dirty="0" err="1"/>
              <a:t>bandwidth</a:t>
            </a:r>
            <a:r>
              <a:rPr lang="fr-FR" dirty="0"/>
              <a:t> of the signal (</a:t>
            </a:r>
            <a:r>
              <a:rPr lang="fr-FR" dirty="0" err="1"/>
              <a:t>Nyquist</a:t>
            </a:r>
            <a:r>
              <a:rPr lang="fr-FR" dirty="0"/>
              <a:t> </a:t>
            </a:r>
            <a:r>
              <a:rPr lang="fr-FR" dirty="0" err="1"/>
              <a:t>Theorem</a:t>
            </a:r>
            <a:r>
              <a:rPr lang="fr-FR" dirty="0"/>
              <a:t>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7" y="3429001"/>
            <a:ext cx="4572000" cy="1546058"/>
          </a:xfrm>
          <a:prstGeom prst="rect">
            <a:avLst/>
          </a:prstGeom>
        </p:spPr>
      </p:pic>
      <p:pic>
        <p:nvPicPr>
          <p:cNvPr id="6" name="jq8YCCqYvX0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63876" y="3526756"/>
            <a:ext cx="1921346" cy="13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0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Sampling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Impact of the </a:t>
            </a:r>
            <a:r>
              <a:rPr lang="fr-FR" dirty="0" err="1"/>
              <a:t>sampling</a:t>
            </a:r>
            <a:r>
              <a:rPr lang="fr-FR" dirty="0"/>
              <a:t> </a:t>
            </a:r>
            <a:r>
              <a:rPr lang="fr-FR" dirty="0" err="1"/>
              <a:t>frequency</a:t>
            </a:r>
            <a:r>
              <a:rPr lang="fr-FR" dirty="0"/>
              <a:t> on the signal </a:t>
            </a:r>
            <a:r>
              <a:rPr lang="fr-FR" dirty="0" err="1"/>
              <a:t>quality</a:t>
            </a:r>
            <a:r>
              <a:rPr lang="fr-FR" dirty="0"/>
              <a:t>:</a:t>
            </a:r>
          </a:p>
          <a:p>
            <a:endParaRPr lang="fr-FR" dirty="0"/>
          </a:p>
          <a:p>
            <a:pPr lvl="1"/>
            <a:r>
              <a:rPr lang="fr-FR" dirty="0"/>
              <a:t>44100 kHz (CD)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16kHz (</a:t>
            </a:r>
            <a:r>
              <a:rPr lang="fr-FR" dirty="0" err="1"/>
              <a:t>voice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8kHz (</a:t>
            </a:r>
            <a:r>
              <a:rPr lang="fr-FR" dirty="0" err="1"/>
              <a:t>narrow</a:t>
            </a:r>
            <a:r>
              <a:rPr lang="fr-FR" dirty="0"/>
              <a:t> band </a:t>
            </a:r>
            <a:r>
              <a:rPr lang="fr-FR" dirty="0" err="1"/>
              <a:t>telephone</a:t>
            </a:r>
            <a:r>
              <a:rPr lang="fr-FR" dirty="0"/>
              <a:t>)</a:t>
            </a:r>
          </a:p>
        </p:txBody>
      </p:sp>
      <p:pic>
        <p:nvPicPr>
          <p:cNvPr id="4" name="song_19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32221" y="2760484"/>
            <a:ext cx="365522" cy="365522"/>
          </a:xfrm>
          <a:prstGeom prst="rect">
            <a:avLst/>
          </a:prstGeom>
        </p:spPr>
      </p:pic>
      <p:pic>
        <p:nvPicPr>
          <p:cNvPr id="7" name="song_16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32220" y="3411457"/>
            <a:ext cx="365522" cy="365522"/>
          </a:xfrm>
          <a:prstGeom prst="rect">
            <a:avLst/>
          </a:prstGeom>
        </p:spPr>
      </p:pic>
      <p:pic>
        <p:nvPicPr>
          <p:cNvPr id="8" name="song_8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32220" y="4062430"/>
            <a:ext cx="365522" cy="3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B962-D54C-4C4E-B796-E253888A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speech recognition (ASR)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34C209-FE84-4584-8FAE-7F04A1AEE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seventies, rule-based approaches aiming at</a:t>
            </a:r>
          </a:p>
          <a:p>
            <a:pPr lvl="1"/>
            <a:r>
              <a:rPr lang="en-US" dirty="0"/>
              <a:t>Splitting the speech signal into sounds</a:t>
            </a:r>
          </a:p>
          <a:p>
            <a:pPr lvl="1"/>
            <a:r>
              <a:rPr lang="en-US" dirty="0"/>
              <a:t>And, identifying phonemes, then words, then sentences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Since a few decades, data-based learning approaches have spread</a:t>
            </a:r>
            <a:br>
              <a:rPr lang="en-US" dirty="0"/>
            </a:br>
            <a:r>
              <a:rPr lang="en-US" dirty="0"/>
              <a:t>(data correspond to examples of words or sentences)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Acoustic templates</a:t>
            </a:r>
          </a:p>
          <a:p>
            <a:pPr lvl="2"/>
            <a:r>
              <a:rPr lang="en-US" dirty="0"/>
              <a:t>Recording of a few pronunciations of words that are used as references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Recognition relies on comparing an unknown acoustic form to known reference templates using dynamic programming (</a:t>
            </a:r>
            <a:r>
              <a:rPr lang="en-US" sz="1400" dirty="0"/>
              <a:t>DTW: Dynamic Time Warping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Hidden Markov models (HMM)</a:t>
            </a:r>
          </a:p>
          <a:p>
            <a:pPr lvl="2"/>
            <a:r>
              <a:rPr lang="en-US" dirty="0"/>
              <a:t>Statistical models representing the pronunciation of a phoneme or of a word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Training model parameters, recognition process, structures, adaptation, …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Neural networks</a:t>
            </a:r>
          </a:p>
          <a:p>
            <a:pPr lvl="2"/>
            <a:r>
              <a:rPr lang="en-US" dirty="0"/>
              <a:t>Currently the most efficient and most often used approach</a:t>
            </a:r>
          </a:p>
          <a:p>
            <a:pPr lvl="2"/>
            <a:r>
              <a:rPr lang="en-US" dirty="0"/>
              <a:t>Take benefit of large data sets and computation resources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 Application to speech recognition, structures, …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98AF99-78EF-4330-B9F8-C26919462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5EC76F-211D-44A8-BB7B-219A34C01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F0C516-D25B-495B-B608-62F43E273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Quantization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3844" y="1545359"/>
            <a:ext cx="6986155" cy="3263503"/>
          </a:xfrm>
        </p:spPr>
        <p:txBody>
          <a:bodyPr/>
          <a:lstStyle/>
          <a:p>
            <a:r>
              <a:rPr lang="fr-FR" dirty="0"/>
              <a:t>Use a </a:t>
            </a:r>
            <a:r>
              <a:rPr lang="fr-FR" dirty="0" err="1"/>
              <a:t>finite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values for the amplitude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14" y="2319088"/>
            <a:ext cx="4739621" cy="28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46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Quantization</a:t>
            </a:r>
            <a:r>
              <a:rPr lang="fr-FR" dirty="0"/>
              <a:t> (</a:t>
            </a:r>
            <a:r>
              <a:rPr lang="fr-FR" dirty="0" err="1"/>
              <a:t>binary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6067" y="2228850"/>
            <a:ext cx="3447048" cy="32635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altLang="fr-FR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</a:t>
            </a:r>
            <a:r>
              <a:rPr lang="fr-FR" altLang="fr-FR" dirty="0" err="1">
                <a:latin typeface="Arial" panose="020B0604020202020204" pitchFamily="34" charset="0"/>
                <a:cs typeface="Arial" panose="020B0604020202020204" pitchFamily="34" charset="0"/>
              </a:rPr>
              <a:t>nary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digi</a:t>
            </a:r>
            <a:r>
              <a:rPr lang="fr-FR" alt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altLang="fr-F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</a:p>
          <a:p>
            <a:pPr lvl="1">
              <a:defRPr/>
            </a:pP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A bit </a:t>
            </a:r>
            <a:r>
              <a:rPr lang="fr-FR" altLang="fr-FR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dirty="0" err="1"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fr-FR" altLang="fr-FR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values: 0 or 1</a:t>
            </a:r>
          </a:p>
          <a:p>
            <a:pPr lvl="1">
              <a:defRPr/>
            </a:pP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n bits = </a:t>
            </a:r>
            <a:r>
              <a:rPr lang="fr-FR" altLang="fr-FR" dirty="0" err="1"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fr-FR" altLang="fr-FR" baseline="30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  <a:endParaRPr lang="fr-FR" altLang="fr-FR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1 octet = 8 bits</a:t>
            </a:r>
          </a:p>
          <a:p>
            <a:pPr lvl="1">
              <a:defRPr/>
            </a:pP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Audio : </a:t>
            </a:r>
            <a:r>
              <a:rPr lang="fr-FR" altLang="fr-FR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altLang="fr-FR" dirty="0">
                <a:latin typeface="Arial" panose="020B0604020202020204" pitchFamily="34" charset="0"/>
                <a:cs typeface="Arial" panose="020B0604020202020204" pitchFamily="34" charset="0"/>
              </a:rPr>
              <a:t> 16bits to 32 bits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14" y="2319088"/>
            <a:ext cx="4739621" cy="28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07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 error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quantization error results from the limited precision (number of bits) available when converting a continuous value to a numerical value</a:t>
            </a:r>
          </a:p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2" descr="Echantillonnage quant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350" y="1917427"/>
            <a:ext cx="6195348" cy="456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751AFBB-6E35-4806-98F3-DBC208D80D54}"/>
              </a:ext>
            </a:extLst>
          </p:cNvPr>
          <p:cNvSpPr txBox="1"/>
          <p:nvPr/>
        </p:nvSpPr>
        <p:spPr>
          <a:xfrm>
            <a:off x="7308304" y="5513465"/>
            <a:ext cx="59663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/>
              <a:t>Time</a:t>
            </a:r>
            <a:endParaRPr lang="en-US" sz="14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33D2D3-28D5-4937-AC36-E1DBF33E795B}"/>
              </a:ext>
            </a:extLst>
          </p:cNvPr>
          <p:cNvSpPr txBox="1"/>
          <p:nvPr/>
        </p:nvSpPr>
        <p:spPr>
          <a:xfrm>
            <a:off x="7298682" y="5528173"/>
            <a:ext cx="59663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Time</a:t>
            </a:r>
            <a:endParaRPr lang="en-US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27D4A8B-AF16-4CA1-B9DD-310078A9DCD2}"/>
              </a:ext>
            </a:extLst>
          </p:cNvPr>
          <p:cNvSpPr txBox="1"/>
          <p:nvPr/>
        </p:nvSpPr>
        <p:spPr>
          <a:xfrm rot="16200000">
            <a:off x="1399945" y="4029569"/>
            <a:ext cx="76244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Value</a:t>
            </a:r>
            <a:endParaRPr lang="en-US" sz="14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89E2950-2F1D-4F38-BF52-8A35A19DF11A}"/>
              </a:ext>
            </a:extLst>
          </p:cNvPr>
          <p:cNvSpPr txBox="1"/>
          <p:nvPr/>
        </p:nvSpPr>
        <p:spPr>
          <a:xfrm>
            <a:off x="4360165" y="6185379"/>
            <a:ext cx="8771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/>
              <a:t>Samples</a:t>
            </a:r>
            <a:endParaRPr lang="en-US" sz="14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3027682-7FD5-481D-9474-723C96444E68}"/>
              </a:ext>
            </a:extLst>
          </p:cNvPr>
          <p:cNvSpPr txBox="1"/>
          <p:nvPr/>
        </p:nvSpPr>
        <p:spPr>
          <a:xfrm>
            <a:off x="5037628" y="2532103"/>
            <a:ext cx="94109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/>
              <a:t>Quantization</a:t>
            </a:r>
            <a:br>
              <a:rPr lang="en-US" sz="1400"/>
            </a:br>
            <a:r>
              <a:rPr lang="en-US" sz="1400"/>
              <a:t>error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1653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Frequency &amp; formants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83983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Speech</a:t>
            </a:r>
          </a:p>
          <a:p>
            <a:r>
              <a:rPr lang="en-US" b="1" dirty="0"/>
              <a:t>    </a:t>
            </a:r>
            <a:r>
              <a:rPr lang="en-US" dirty="0"/>
              <a:t>Speech production &amp; perception</a:t>
            </a:r>
          </a:p>
          <a:p>
            <a:r>
              <a:rPr lang="en-US" dirty="0"/>
              <a:t>    Spectral analysis (time-frequency)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Fundamental Frequency &amp; formants</a:t>
            </a:r>
          </a:p>
          <a:p>
            <a:r>
              <a:rPr lang="en-US" dirty="0"/>
              <a:t>    Sounds of the language</a:t>
            </a:r>
          </a:p>
          <a:p>
            <a:r>
              <a:rPr lang="en-US" dirty="0"/>
              <a:t>    Speech signal variability</a:t>
            </a:r>
          </a:p>
          <a:p>
            <a:r>
              <a:rPr lang="en-US" dirty="0"/>
              <a:t>Basics of speech recognition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36C128-11BE-4300-898C-365A6FD05DD5}"/>
              </a:ext>
            </a:extLst>
          </p:cNvPr>
          <p:cNvSpPr txBox="1"/>
          <p:nvPr/>
        </p:nvSpPr>
        <p:spPr>
          <a:xfrm>
            <a:off x="4274549" y="4570402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or, continue </a:t>
            </a:r>
            <a:r>
              <a:rPr lang="fr-FR" i="1" dirty="0" err="1"/>
              <a:t>with</a:t>
            </a:r>
            <a:r>
              <a:rPr lang="fr-FR" i="1" dirty="0"/>
              <a:t> « Basics of speech recognition »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53534C68-AE97-4BF4-B52A-E42A374F15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3642661"/>
                  </p:ext>
                </p:extLst>
              </p:nvPr>
            </p:nvGraphicFramePr>
            <p:xfrm>
              <a:off x="6608618" y="4939734"/>
              <a:ext cx="2286000" cy="1714500"/>
            </p:xfrm>
            <a:graphic>
              <a:graphicData uri="http://schemas.microsoft.com/office/powerpoint/2016/slidezoom">
                <pslz:sldZm>
                  <pslz:sldZmObj sldId="1106" cId="2578521770">
                    <pslz:zmPr id="{F789E915-B8F6-43DB-AFDD-66CC5E83FE6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3534C68-AE97-4BF4-B52A-E42A374F15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8618" y="4939734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472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frequency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fundamental frequency (F0) of a speech signal corresponds to the number of vibrations of the vocal cords over 1 second period</a:t>
            </a:r>
          </a:p>
          <a:p>
            <a:pPr lvl="1"/>
            <a:r>
              <a:rPr lang="en-US"/>
              <a:t>Thus, is defined only for « voiced » sounds</a:t>
            </a:r>
          </a:p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7" name="Groupe 6"/>
          <p:cNvGrpSpPr>
            <a:grpSpLocks/>
          </p:cNvGrpSpPr>
          <p:nvPr/>
        </p:nvGrpSpPr>
        <p:grpSpPr bwMode="auto">
          <a:xfrm>
            <a:off x="818210" y="2808444"/>
            <a:ext cx="3802063" cy="2563812"/>
            <a:chOff x="914400" y="2895600"/>
            <a:chExt cx="3802063" cy="2563813"/>
          </a:xfrm>
        </p:grpSpPr>
        <p:pic>
          <p:nvPicPr>
            <p:cNvPr id="41" name="Image 4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895600"/>
              <a:ext cx="3802063" cy="2563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Ellipse 41"/>
            <p:cNvSpPr>
              <a:spLocks noChangeArrowheads="1"/>
            </p:cNvSpPr>
            <p:nvPr/>
          </p:nvSpPr>
          <p:spPr bwMode="auto">
            <a:xfrm>
              <a:off x="1175656" y="2906486"/>
              <a:ext cx="304800" cy="2721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3" name="Ellipse 42"/>
            <p:cNvSpPr>
              <a:spLocks noChangeArrowheads="1"/>
            </p:cNvSpPr>
            <p:nvPr/>
          </p:nvSpPr>
          <p:spPr bwMode="auto">
            <a:xfrm>
              <a:off x="2601684" y="3592286"/>
              <a:ext cx="304800" cy="2721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4" name="Ellipse 43"/>
            <p:cNvSpPr>
              <a:spLocks noChangeArrowheads="1"/>
            </p:cNvSpPr>
            <p:nvPr/>
          </p:nvSpPr>
          <p:spPr bwMode="auto">
            <a:xfrm>
              <a:off x="2993570" y="3646714"/>
              <a:ext cx="304800" cy="2721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grpSp>
        <p:nvGrpSpPr>
          <p:cNvPr id="8" name="Groupe 7"/>
          <p:cNvGrpSpPr>
            <a:grpSpLocks/>
          </p:cNvGrpSpPr>
          <p:nvPr/>
        </p:nvGrpSpPr>
        <p:grpSpPr bwMode="auto">
          <a:xfrm>
            <a:off x="4977384" y="2613182"/>
            <a:ext cx="3962400" cy="2790825"/>
            <a:chOff x="4876800" y="2699656"/>
            <a:chExt cx="3962400" cy="2791507"/>
          </a:xfrm>
        </p:grpSpPr>
        <p:pic>
          <p:nvPicPr>
            <p:cNvPr id="37" name="Imag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2743200"/>
              <a:ext cx="3962400" cy="2747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Ellipse 37"/>
            <p:cNvSpPr>
              <a:spLocks noChangeArrowheads="1"/>
            </p:cNvSpPr>
            <p:nvPr/>
          </p:nvSpPr>
          <p:spPr bwMode="auto">
            <a:xfrm>
              <a:off x="5508170" y="2699656"/>
              <a:ext cx="304800" cy="2721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9" name="Ellipse 38"/>
            <p:cNvSpPr>
              <a:spLocks noChangeArrowheads="1"/>
            </p:cNvSpPr>
            <p:nvPr/>
          </p:nvSpPr>
          <p:spPr bwMode="auto">
            <a:xfrm>
              <a:off x="5976256" y="3135084"/>
              <a:ext cx="304800" cy="2721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0" name="Ellipse 39"/>
            <p:cNvSpPr>
              <a:spLocks noChangeArrowheads="1"/>
            </p:cNvSpPr>
            <p:nvPr/>
          </p:nvSpPr>
          <p:spPr bwMode="auto">
            <a:xfrm>
              <a:off x="7173685" y="3777341"/>
              <a:ext cx="304800" cy="2721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cxnSp>
        <p:nvCxnSpPr>
          <p:cNvPr id="15" name="Connecteur droit 14"/>
          <p:cNvCxnSpPr>
            <a:cxnSpLocks noChangeShapeType="1"/>
          </p:cNvCxnSpPr>
          <p:nvPr/>
        </p:nvCxnSpPr>
        <p:spPr bwMode="auto">
          <a:xfrm rot="16200000" flipH="1">
            <a:off x="128440" y="4176075"/>
            <a:ext cx="1836738" cy="0"/>
          </a:xfrm>
          <a:prstGeom prst="line">
            <a:avLst/>
          </a:prstGeom>
          <a:noFill/>
          <a:ln w="5715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Connecteur droit 15"/>
          <p:cNvCxnSpPr>
            <a:cxnSpLocks noChangeShapeType="1"/>
          </p:cNvCxnSpPr>
          <p:nvPr/>
        </p:nvCxnSpPr>
        <p:spPr bwMode="auto">
          <a:xfrm rot="16200000" flipH="1">
            <a:off x="4508278" y="4320538"/>
            <a:ext cx="1439863" cy="0"/>
          </a:xfrm>
          <a:prstGeom prst="line">
            <a:avLst/>
          </a:prstGeom>
          <a:noFill/>
          <a:ln w="5715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Forme libre 16"/>
          <p:cNvSpPr>
            <a:spLocks noChangeArrowheads="1"/>
          </p:cNvSpPr>
          <p:nvPr/>
        </p:nvSpPr>
        <p:spPr bwMode="auto">
          <a:xfrm>
            <a:off x="1099198" y="3084670"/>
            <a:ext cx="3298825" cy="2300287"/>
          </a:xfrm>
          <a:custGeom>
            <a:avLst/>
            <a:gdLst>
              <a:gd name="T0" fmla="*/ 30692 w 3298825"/>
              <a:gd name="T1" fmla="*/ 2012420 h 2300817"/>
              <a:gd name="T2" fmla="*/ 24342 w 3298825"/>
              <a:gd name="T3" fmla="*/ 307407 h 2300817"/>
              <a:gd name="T4" fmla="*/ 164042 w 3298825"/>
              <a:gd name="T5" fmla="*/ 167963 h 2300817"/>
              <a:gd name="T6" fmla="*/ 214842 w 3298825"/>
              <a:gd name="T7" fmla="*/ 763767 h 2300817"/>
              <a:gd name="T8" fmla="*/ 322792 w 3298825"/>
              <a:gd name="T9" fmla="*/ 1137733 h 2300817"/>
              <a:gd name="T10" fmla="*/ 411692 w 3298825"/>
              <a:gd name="T11" fmla="*/ 1359574 h 2300817"/>
              <a:gd name="T12" fmla="*/ 513292 w 3298825"/>
              <a:gd name="T13" fmla="*/ 1549725 h 2300817"/>
              <a:gd name="T14" fmla="*/ 614892 w 3298825"/>
              <a:gd name="T15" fmla="*/ 1663814 h 2300817"/>
              <a:gd name="T16" fmla="*/ 684742 w 3298825"/>
              <a:gd name="T17" fmla="*/ 1739874 h 2300817"/>
              <a:gd name="T18" fmla="*/ 792692 w 3298825"/>
              <a:gd name="T19" fmla="*/ 1790578 h 2300817"/>
              <a:gd name="T20" fmla="*/ 887942 w 3298825"/>
              <a:gd name="T21" fmla="*/ 1834948 h 2300817"/>
              <a:gd name="T22" fmla="*/ 1002242 w 3298825"/>
              <a:gd name="T23" fmla="*/ 1834948 h 2300817"/>
              <a:gd name="T24" fmla="*/ 1008592 w 3298825"/>
              <a:gd name="T25" fmla="*/ 1758889 h 2300817"/>
              <a:gd name="T26" fmla="*/ 1154648 w 3298825"/>
              <a:gd name="T27" fmla="*/ 1758889 h 2300817"/>
              <a:gd name="T28" fmla="*/ 1256248 w 3298825"/>
              <a:gd name="T29" fmla="*/ 1657476 h 2300817"/>
              <a:gd name="T30" fmla="*/ 1313398 w 3298825"/>
              <a:gd name="T31" fmla="*/ 1518032 h 2300817"/>
              <a:gd name="T32" fmla="*/ 1440398 w 3298825"/>
              <a:gd name="T33" fmla="*/ 1346897 h 2300817"/>
              <a:gd name="T34" fmla="*/ 1516598 w 3298825"/>
              <a:gd name="T35" fmla="*/ 960257 h 2300817"/>
              <a:gd name="T36" fmla="*/ 1611848 w 3298825"/>
              <a:gd name="T37" fmla="*/ 833489 h 2300817"/>
              <a:gd name="T38" fmla="*/ 1713448 w 3298825"/>
              <a:gd name="T39" fmla="*/ 1017303 h 2300817"/>
              <a:gd name="T40" fmla="*/ 1802348 w 3298825"/>
              <a:gd name="T41" fmla="*/ 960257 h 2300817"/>
              <a:gd name="T42" fmla="*/ 1872198 w 3298825"/>
              <a:gd name="T43" fmla="*/ 789123 h 2300817"/>
              <a:gd name="T44" fmla="*/ 1986498 w 3298825"/>
              <a:gd name="T45" fmla="*/ 1029979 h 2300817"/>
              <a:gd name="T46" fmla="*/ 2081748 w 3298825"/>
              <a:gd name="T47" fmla="*/ 1308866 h 2300817"/>
              <a:gd name="T48" fmla="*/ 2176993 w 3298825"/>
              <a:gd name="T49" fmla="*/ 1480003 h 2300817"/>
              <a:gd name="T50" fmla="*/ 2272243 w 3298825"/>
              <a:gd name="T51" fmla="*/ 1600430 h 2300817"/>
              <a:gd name="T52" fmla="*/ 2361143 w 3298825"/>
              <a:gd name="T53" fmla="*/ 1663814 h 2300817"/>
              <a:gd name="T54" fmla="*/ 2462743 w 3298825"/>
              <a:gd name="T55" fmla="*/ 1714522 h 2300817"/>
              <a:gd name="T56" fmla="*/ 2551643 w 3298825"/>
              <a:gd name="T57" fmla="*/ 1714522 h 2300817"/>
              <a:gd name="T58" fmla="*/ 2659593 w 3298825"/>
              <a:gd name="T59" fmla="*/ 1670152 h 2300817"/>
              <a:gd name="T60" fmla="*/ 2735793 w 3298825"/>
              <a:gd name="T61" fmla="*/ 1600430 h 2300817"/>
              <a:gd name="T62" fmla="*/ 2837393 w 3298825"/>
              <a:gd name="T63" fmla="*/ 1480003 h 2300817"/>
              <a:gd name="T64" fmla="*/ 2951693 w 3298825"/>
              <a:gd name="T65" fmla="*/ 1397605 h 2300817"/>
              <a:gd name="T66" fmla="*/ 3027893 w 3298825"/>
              <a:gd name="T67" fmla="*/ 1581415 h 2300817"/>
              <a:gd name="T68" fmla="*/ 3129493 w 3298825"/>
              <a:gd name="T69" fmla="*/ 1727198 h 2300817"/>
              <a:gd name="T70" fmla="*/ 3212043 w 3298825"/>
              <a:gd name="T71" fmla="*/ 1872976 h 2300817"/>
              <a:gd name="T72" fmla="*/ 3237443 w 3298825"/>
              <a:gd name="T73" fmla="*/ 2006084 h 2300817"/>
              <a:gd name="T74" fmla="*/ 2843743 w 3298825"/>
              <a:gd name="T75" fmla="*/ 1980730 h 2300817"/>
              <a:gd name="T76" fmla="*/ 2335743 w 3298825"/>
              <a:gd name="T77" fmla="*/ 2006084 h 2300817"/>
              <a:gd name="T78" fmla="*/ 1567398 w 3298825"/>
              <a:gd name="T79" fmla="*/ 2006084 h 2300817"/>
              <a:gd name="T80" fmla="*/ 640292 w 3298825"/>
              <a:gd name="T81" fmla="*/ 2012420 h 2300817"/>
              <a:gd name="T82" fmla="*/ 100542 w 3298825"/>
              <a:gd name="T83" fmla="*/ 2012420 h 2300817"/>
              <a:gd name="T84" fmla="*/ 30692 w 3298825"/>
              <a:gd name="T85" fmla="*/ 2012420 h 230081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98825"/>
              <a:gd name="T130" fmla="*/ 0 h 2300817"/>
              <a:gd name="T131" fmla="*/ 3298825 w 3298825"/>
              <a:gd name="T132" fmla="*/ 2300817 h 2300817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98825" h="2300817">
                <a:moveTo>
                  <a:pt x="30692" y="2016125"/>
                </a:moveTo>
                <a:cubicBezTo>
                  <a:pt x="17992" y="1731433"/>
                  <a:pt x="2117" y="615950"/>
                  <a:pt x="24342" y="307975"/>
                </a:cubicBezTo>
                <a:cubicBezTo>
                  <a:pt x="46567" y="0"/>
                  <a:pt x="132292" y="92075"/>
                  <a:pt x="164042" y="168275"/>
                </a:cubicBezTo>
                <a:cubicBezTo>
                  <a:pt x="195792" y="244475"/>
                  <a:pt x="188384" y="603250"/>
                  <a:pt x="214842" y="765175"/>
                </a:cubicBezTo>
                <a:cubicBezTo>
                  <a:pt x="241300" y="927100"/>
                  <a:pt x="289984" y="1040342"/>
                  <a:pt x="322792" y="1139825"/>
                </a:cubicBezTo>
                <a:cubicBezTo>
                  <a:pt x="355600" y="1239308"/>
                  <a:pt x="379942" y="1293283"/>
                  <a:pt x="411692" y="1362075"/>
                </a:cubicBezTo>
                <a:cubicBezTo>
                  <a:pt x="443442" y="1430867"/>
                  <a:pt x="479425" y="1501775"/>
                  <a:pt x="513292" y="1552575"/>
                </a:cubicBezTo>
                <a:cubicBezTo>
                  <a:pt x="547159" y="1603375"/>
                  <a:pt x="586317" y="1635125"/>
                  <a:pt x="614892" y="1666875"/>
                </a:cubicBezTo>
                <a:cubicBezTo>
                  <a:pt x="643467" y="1698625"/>
                  <a:pt x="655109" y="1721908"/>
                  <a:pt x="684742" y="1743075"/>
                </a:cubicBezTo>
                <a:cubicBezTo>
                  <a:pt x="714375" y="1764242"/>
                  <a:pt x="792692" y="1793875"/>
                  <a:pt x="792692" y="1793875"/>
                </a:cubicBezTo>
                <a:cubicBezTo>
                  <a:pt x="826559" y="1809750"/>
                  <a:pt x="853017" y="1830917"/>
                  <a:pt x="887942" y="1838325"/>
                </a:cubicBezTo>
                <a:cubicBezTo>
                  <a:pt x="922867" y="1845733"/>
                  <a:pt x="982134" y="1851025"/>
                  <a:pt x="1002242" y="1838325"/>
                </a:cubicBezTo>
                <a:cubicBezTo>
                  <a:pt x="1022350" y="1825625"/>
                  <a:pt x="983192" y="1774825"/>
                  <a:pt x="1008592" y="1762125"/>
                </a:cubicBezTo>
                <a:cubicBezTo>
                  <a:pt x="1033992" y="1749425"/>
                  <a:pt x="1113367" y="1779058"/>
                  <a:pt x="1154642" y="1762125"/>
                </a:cubicBezTo>
                <a:cubicBezTo>
                  <a:pt x="1195917" y="1745192"/>
                  <a:pt x="1229784" y="1700742"/>
                  <a:pt x="1256242" y="1660525"/>
                </a:cubicBezTo>
                <a:cubicBezTo>
                  <a:pt x="1282700" y="1620308"/>
                  <a:pt x="1282700" y="1572683"/>
                  <a:pt x="1313392" y="1520825"/>
                </a:cubicBezTo>
                <a:cubicBezTo>
                  <a:pt x="1344084" y="1468967"/>
                  <a:pt x="1406525" y="1442508"/>
                  <a:pt x="1440392" y="1349375"/>
                </a:cubicBezTo>
                <a:cubicBezTo>
                  <a:pt x="1474259" y="1256242"/>
                  <a:pt x="1488017" y="1047750"/>
                  <a:pt x="1516592" y="962025"/>
                </a:cubicBezTo>
                <a:cubicBezTo>
                  <a:pt x="1545167" y="876300"/>
                  <a:pt x="1579034" y="825500"/>
                  <a:pt x="1611842" y="835025"/>
                </a:cubicBezTo>
                <a:cubicBezTo>
                  <a:pt x="1644650" y="844550"/>
                  <a:pt x="1681692" y="998008"/>
                  <a:pt x="1713442" y="1019175"/>
                </a:cubicBezTo>
                <a:cubicBezTo>
                  <a:pt x="1745192" y="1040342"/>
                  <a:pt x="1775884" y="1000125"/>
                  <a:pt x="1802342" y="962025"/>
                </a:cubicBezTo>
                <a:cubicBezTo>
                  <a:pt x="1828800" y="923925"/>
                  <a:pt x="1841500" y="778933"/>
                  <a:pt x="1872192" y="790575"/>
                </a:cubicBezTo>
                <a:cubicBezTo>
                  <a:pt x="1902884" y="802217"/>
                  <a:pt x="1951567" y="945092"/>
                  <a:pt x="1986492" y="1031875"/>
                </a:cubicBezTo>
                <a:cubicBezTo>
                  <a:pt x="2021417" y="1118658"/>
                  <a:pt x="2049992" y="1236133"/>
                  <a:pt x="2081742" y="1311275"/>
                </a:cubicBezTo>
                <a:cubicBezTo>
                  <a:pt x="2113492" y="1386417"/>
                  <a:pt x="2145242" y="1434042"/>
                  <a:pt x="2176992" y="1482725"/>
                </a:cubicBezTo>
                <a:cubicBezTo>
                  <a:pt x="2208742" y="1531408"/>
                  <a:pt x="2241550" y="1572683"/>
                  <a:pt x="2272242" y="1603375"/>
                </a:cubicBezTo>
                <a:cubicBezTo>
                  <a:pt x="2302934" y="1634067"/>
                  <a:pt x="2329392" y="1647825"/>
                  <a:pt x="2361142" y="1666875"/>
                </a:cubicBezTo>
                <a:cubicBezTo>
                  <a:pt x="2392892" y="1685925"/>
                  <a:pt x="2430992" y="1709208"/>
                  <a:pt x="2462742" y="1717675"/>
                </a:cubicBezTo>
                <a:cubicBezTo>
                  <a:pt x="2494492" y="1726142"/>
                  <a:pt x="2518834" y="1725083"/>
                  <a:pt x="2551642" y="1717675"/>
                </a:cubicBezTo>
                <a:cubicBezTo>
                  <a:pt x="2584450" y="1710267"/>
                  <a:pt x="2628900" y="1692275"/>
                  <a:pt x="2659592" y="1673225"/>
                </a:cubicBezTo>
                <a:cubicBezTo>
                  <a:pt x="2690284" y="1654175"/>
                  <a:pt x="2706159" y="1635125"/>
                  <a:pt x="2735792" y="1603375"/>
                </a:cubicBezTo>
                <a:cubicBezTo>
                  <a:pt x="2765425" y="1571625"/>
                  <a:pt x="2801409" y="1516592"/>
                  <a:pt x="2837392" y="1482725"/>
                </a:cubicBezTo>
                <a:cubicBezTo>
                  <a:pt x="2873375" y="1448858"/>
                  <a:pt x="2919942" y="1383242"/>
                  <a:pt x="2951692" y="1400175"/>
                </a:cubicBezTo>
                <a:cubicBezTo>
                  <a:pt x="2983442" y="1417108"/>
                  <a:pt x="2998259" y="1529292"/>
                  <a:pt x="3027892" y="1584325"/>
                </a:cubicBezTo>
                <a:cubicBezTo>
                  <a:pt x="3057525" y="1639358"/>
                  <a:pt x="3098800" y="1681692"/>
                  <a:pt x="3129492" y="1730375"/>
                </a:cubicBezTo>
                <a:cubicBezTo>
                  <a:pt x="3160184" y="1779058"/>
                  <a:pt x="3194050" y="1829858"/>
                  <a:pt x="3212042" y="1876425"/>
                </a:cubicBezTo>
                <a:cubicBezTo>
                  <a:pt x="3230034" y="1922992"/>
                  <a:pt x="3298825" y="1991783"/>
                  <a:pt x="3237442" y="2009775"/>
                </a:cubicBezTo>
                <a:cubicBezTo>
                  <a:pt x="3176059" y="2027767"/>
                  <a:pt x="2994025" y="1984375"/>
                  <a:pt x="2843742" y="1984375"/>
                </a:cubicBezTo>
                <a:cubicBezTo>
                  <a:pt x="2693459" y="1984375"/>
                  <a:pt x="2548467" y="2005542"/>
                  <a:pt x="2335742" y="2009775"/>
                </a:cubicBezTo>
                <a:cubicBezTo>
                  <a:pt x="2123017" y="2014008"/>
                  <a:pt x="1567392" y="2009775"/>
                  <a:pt x="1567392" y="2009775"/>
                </a:cubicBezTo>
                <a:lnTo>
                  <a:pt x="640292" y="2016125"/>
                </a:lnTo>
                <a:lnTo>
                  <a:pt x="100542" y="2016125"/>
                </a:lnTo>
                <a:cubicBezTo>
                  <a:pt x="0" y="2015067"/>
                  <a:pt x="43392" y="2300817"/>
                  <a:pt x="30692" y="2016125"/>
                </a:cubicBezTo>
                <a:close/>
              </a:path>
            </a:pathLst>
          </a:custGeom>
          <a:solidFill>
            <a:srgbClr val="FF0000">
              <a:alpha val="1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Forme libre 17"/>
          <p:cNvSpPr>
            <a:spLocks noChangeArrowheads="1"/>
          </p:cNvSpPr>
          <p:nvPr/>
        </p:nvSpPr>
        <p:spPr bwMode="auto">
          <a:xfrm>
            <a:off x="5280598" y="3216432"/>
            <a:ext cx="3368675" cy="1865313"/>
          </a:xfrm>
          <a:custGeom>
            <a:avLst/>
            <a:gdLst>
              <a:gd name="T0" fmla="*/ 14776 w 3369733"/>
              <a:gd name="T1" fmla="*/ 1869021 h 1864783"/>
              <a:gd name="T2" fmla="*/ 21110 w 3369733"/>
              <a:gd name="T3" fmla="*/ 793433 h 1864783"/>
              <a:gd name="T4" fmla="*/ 14776 w 3369733"/>
              <a:gd name="T5" fmla="*/ 583405 h 1864783"/>
              <a:gd name="T6" fmla="*/ 109790 w 3369733"/>
              <a:gd name="T7" fmla="*/ 723424 h 1864783"/>
              <a:gd name="T8" fmla="*/ 204804 w 3369733"/>
              <a:gd name="T9" fmla="*/ 691602 h 1864783"/>
              <a:gd name="T10" fmla="*/ 293480 w 3369733"/>
              <a:gd name="T11" fmla="*/ 653415 h 1864783"/>
              <a:gd name="T12" fmla="*/ 363154 w 3369733"/>
              <a:gd name="T13" fmla="*/ 500669 h 1864783"/>
              <a:gd name="T14" fmla="*/ 445496 w 3369733"/>
              <a:gd name="T15" fmla="*/ 48795 h 1864783"/>
              <a:gd name="T16" fmla="*/ 534172 w 3369733"/>
              <a:gd name="T17" fmla="*/ 207905 h 1864783"/>
              <a:gd name="T18" fmla="*/ 622848 w 3369733"/>
              <a:gd name="T19" fmla="*/ 519761 h 1864783"/>
              <a:gd name="T20" fmla="*/ 705192 w 3369733"/>
              <a:gd name="T21" fmla="*/ 615227 h 1864783"/>
              <a:gd name="T22" fmla="*/ 806540 w 3369733"/>
              <a:gd name="T23" fmla="*/ 608865 h 1864783"/>
              <a:gd name="T24" fmla="*/ 882549 w 3369733"/>
              <a:gd name="T25" fmla="*/ 335193 h 1864783"/>
              <a:gd name="T26" fmla="*/ 939556 w 3369733"/>
              <a:gd name="T27" fmla="*/ 309737 h 1864783"/>
              <a:gd name="T28" fmla="*/ 1066237 w 3369733"/>
              <a:gd name="T29" fmla="*/ 844347 h 1864783"/>
              <a:gd name="T30" fmla="*/ 1142245 w 3369733"/>
              <a:gd name="T31" fmla="*/ 1079833 h 1864783"/>
              <a:gd name="T32" fmla="*/ 1237256 w 3369733"/>
              <a:gd name="T33" fmla="*/ 1258036 h 1864783"/>
              <a:gd name="T34" fmla="*/ 1325934 w 3369733"/>
              <a:gd name="T35" fmla="*/ 1353503 h 1864783"/>
              <a:gd name="T36" fmla="*/ 1414612 w 3369733"/>
              <a:gd name="T37" fmla="*/ 1436241 h 1864783"/>
              <a:gd name="T38" fmla="*/ 1503289 w 3369733"/>
              <a:gd name="T39" fmla="*/ 1480792 h 1864783"/>
              <a:gd name="T40" fmla="*/ 1591966 w 3369733"/>
              <a:gd name="T41" fmla="*/ 1518978 h 1864783"/>
              <a:gd name="T42" fmla="*/ 1667974 w 3369733"/>
              <a:gd name="T43" fmla="*/ 1506250 h 1864783"/>
              <a:gd name="T44" fmla="*/ 1750317 w 3369733"/>
              <a:gd name="T45" fmla="*/ 1487155 h 1864783"/>
              <a:gd name="T46" fmla="*/ 1826325 w 3369733"/>
              <a:gd name="T47" fmla="*/ 1429875 h 1864783"/>
              <a:gd name="T48" fmla="*/ 1908668 w 3369733"/>
              <a:gd name="T49" fmla="*/ 1321681 h 1864783"/>
              <a:gd name="T50" fmla="*/ 1991011 w 3369733"/>
              <a:gd name="T51" fmla="*/ 1156207 h 1864783"/>
              <a:gd name="T52" fmla="*/ 2079689 w 3369733"/>
              <a:gd name="T53" fmla="*/ 876169 h 1864783"/>
              <a:gd name="T54" fmla="*/ 2187366 w 3369733"/>
              <a:gd name="T55" fmla="*/ 907991 h 1864783"/>
              <a:gd name="T56" fmla="*/ 2257040 w 3369733"/>
              <a:gd name="T57" fmla="*/ 1162570 h 1864783"/>
              <a:gd name="T58" fmla="*/ 2352051 w 3369733"/>
              <a:gd name="T59" fmla="*/ 1245309 h 1864783"/>
              <a:gd name="T60" fmla="*/ 2440727 w 3369733"/>
              <a:gd name="T61" fmla="*/ 1308953 h 1864783"/>
              <a:gd name="T62" fmla="*/ 2523072 w 3369733"/>
              <a:gd name="T63" fmla="*/ 1296221 h 1864783"/>
              <a:gd name="T64" fmla="*/ 2605414 w 3369733"/>
              <a:gd name="T65" fmla="*/ 1232577 h 1864783"/>
              <a:gd name="T66" fmla="*/ 2700427 w 3369733"/>
              <a:gd name="T67" fmla="*/ 1086199 h 1864783"/>
              <a:gd name="T68" fmla="*/ 2789103 w 3369733"/>
              <a:gd name="T69" fmla="*/ 1067102 h 1864783"/>
              <a:gd name="T70" fmla="*/ 2865112 w 3369733"/>
              <a:gd name="T71" fmla="*/ 1315318 h 1864783"/>
              <a:gd name="T72" fmla="*/ 2960124 w 3369733"/>
              <a:gd name="T73" fmla="*/ 1525341 h 1864783"/>
              <a:gd name="T74" fmla="*/ 3048801 w 3369733"/>
              <a:gd name="T75" fmla="*/ 1665360 h 1864783"/>
              <a:gd name="T76" fmla="*/ 3137478 w 3369733"/>
              <a:gd name="T77" fmla="*/ 1690817 h 1864783"/>
              <a:gd name="T78" fmla="*/ 3226156 w 3369733"/>
              <a:gd name="T79" fmla="*/ 1773555 h 1864783"/>
              <a:gd name="T80" fmla="*/ 3327501 w 3369733"/>
              <a:gd name="T81" fmla="*/ 1843564 h 1864783"/>
              <a:gd name="T82" fmla="*/ 3023465 w 3369733"/>
              <a:gd name="T83" fmla="*/ 1862656 h 1864783"/>
              <a:gd name="T84" fmla="*/ 1915002 w 3369733"/>
              <a:gd name="T85" fmla="*/ 1849928 h 1864783"/>
              <a:gd name="T86" fmla="*/ 14776 w 3369733"/>
              <a:gd name="T87" fmla="*/ 1869021 h 186478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3369733"/>
              <a:gd name="T133" fmla="*/ 0 h 1864783"/>
              <a:gd name="T134" fmla="*/ 3369733 w 3369733"/>
              <a:gd name="T135" fmla="*/ 1864783 h 186478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3369733" h="1864783">
                <a:moveTo>
                  <a:pt x="14816" y="1864783"/>
                </a:moveTo>
                <a:cubicBezTo>
                  <a:pt x="17991" y="1435099"/>
                  <a:pt x="21166" y="1005416"/>
                  <a:pt x="21166" y="791633"/>
                </a:cubicBezTo>
                <a:cubicBezTo>
                  <a:pt x="21166" y="577850"/>
                  <a:pt x="0" y="593725"/>
                  <a:pt x="14816" y="582083"/>
                </a:cubicBezTo>
                <a:cubicBezTo>
                  <a:pt x="29632" y="570441"/>
                  <a:pt x="78316" y="703791"/>
                  <a:pt x="110066" y="721783"/>
                </a:cubicBezTo>
                <a:cubicBezTo>
                  <a:pt x="141816" y="739775"/>
                  <a:pt x="174624" y="701675"/>
                  <a:pt x="205316" y="690033"/>
                </a:cubicBezTo>
                <a:cubicBezTo>
                  <a:pt x="236008" y="678391"/>
                  <a:pt x="267758" y="683683"/>
                  <a:pt x="294216" y="651933"/>
                </a:cubicBezTo>
                <a:cubicBezTo>
                  <a:pt x="320674" y="620183"/>
                  <a:pt x="338666" y="600075"/>
                  <a:pt x="364066" y="499533"/>
                </a:cubicBezTo>
                <a:cubicBezTo>
                  <a:pt x="389466" y="398991"/>
                  <a:pt x="418041" y="97366"/>
                  <a:pt x="446616" y="48683"/>
                </a:cubicBezTo>
                <a:cubicBezTo>
                  <a:pt x="475191" y="0"/>
                  <a:pt x="505883" y="129116"/>
                  <a:pt x="535516" y="207433"/>
                </a:cubicBezTo>
                <a:cubicBezTo>
                  <a:pt x="565149" y="285750"/>
                  <a:pt x="595841" y="450850"/>
                  <a:pt x="624416" y="518583"/>
                </a:cubicBezTo>
                <a:cubicBezTo>
                  <a:pt x="652991" y="586316"/>
                  <a:pt x="676274" y="599016"/>
                  <a:pt x="706966" y="613833"/>
                </a:cubicBezTo>
                <a:cubicBezTo>
                  <a:pt x="737658" y="628650"/>
                  <a:pt x="778933" y="654050"/>
                  <a:pt x="808566" y="607483"/>
                </a:cubicBezTo>
                <a:cubicBezTo>
                  <a:pt x="838199" y="560916"/>
                  <a:pt x="862541" y="384175"/>
                  <a:pt x="884766" y="334433"/>
                </a:cubicBezTo>
                <a:cubicBezTo>
                  <a:pt x="906991" y="284691"/>
                  <a:pt x="911224" y="224367"/>
                  <a:pt x="941916" y="309033"/>
                </a:cubicBezTo>
                <a:cubicBezTo>
                  <a:pt x="972608" y="393699"/>
                  <a:pt x="1035049" y="714375"/>
                  <a:pt x="1068916" y="842433"/>
                </a:cubicBezTo>
                <a:cubicBezTo>
                  <a:pt x="1102783" y="970491"/>
                  <a:pt x="1116541" y="1008591"/>
                  <a:pt x="1145116" y="1077383"/>
                </a:cubicBezTo>
                <a:cubicBezTo>
                  <a:pt x="1173691" y="1146175"/>
                  <a:pt x="1209674" y="1209675"/>
                  <a:pt x="1240366" y="1255183"/>
                </a:cubicBezTo>
                <a:cubicBezTo>
                  <a:pt x="1271058" y="1300691"/>
                  <a:pt x="1299633" y="1320800"/>
                  <a:pt x="1329266" y="1350433"/>
                </a:cubicBezTo>
                <a:cubicBezTo>
                  <a:pt x="1358899" y="1380066"/>
                  <a:pt x="1388533" y="1411816"/>
                  <a:pt x="1418166" y="1432983"/>
                </a:cubicBezTo>
                <a:cubicBezTo>
                  <a:pt x="1447799" y="1454150"/>
                  <a:pt x="1477433" y="1463675"/>
                  <a:pt x="1507066" y="1477433"/>
                </a:cubicBezTo>
                <a:cubicBezTo>
                  <a:pt x="1536699" y="1491191"/>
                  <a:pt x="1568449" y="1511300"/>
                  <a:pt x="1595966" y="1515533"/>
                </a:cubicBezTo>
                <a:cubicBezTo>
                  <a:pt x="1623483" y="1519766"/>
                  <a:pt x="1645708" y="1508125"/>
                  <a:pt x="1672166" y="1502833"/>
                </a:cubicBezTo>
                <a:cubicBezTo>
                  <a:pt x="1698624" y="1497541"/>
                  <a:pt x="1728258" y="1496483"/>
                  <a:pt x="1754716" y="1483783"/>
                </a:cubicBezTo>
                <a:cubicBezTo>
                  <a:pt x="1781174" y="1471083"/>
                  <a:pt x="1804458" y="1454150"/>
                  <a:pt x="1830916" y="1426633"/>
                </a:cubicBezTo>
                <a:cubicBezTo>
                  <a:pt x="1857374" y="1399116"/>
                  <a:pt x="1885949" y="1364191"/>
                  <a:pt x="1913466" y="1318683"/>
                </a:cubicBezTo>
                <a:cubicBezTo>
                  <a:pt x="1940983" y="1273175"/>
                  <a:pt x="1967441" y="1227666"/>
                  <a:pt x="1996016" y="1153583"/>
                </a:cubicBezTo>
                <a:cubicBezTo>
                  <a:pt x="2024591" y="1079500"/>
                  <a:pt x="2052108" y="915458"/>
                  <a:pt x="2084916" y="874183"/>
                </a:cubicBezTo>
                <a:cubicBezTo>
                  <a:pt x="2117724" y="832908"/>
                  <a:pt x="2163233" y="858308"/>
                  <a:pt x="2192866" y="905933"/>
                </a:cubicBezTo>
                <a:cubicBezTo>
                  <a:pt x="2222499" y="953558"/>
                  <a:pt x="2235199" y="1103841"/>
                  <a:pt x="2262716" y="1159933"/>
                </a:cubicBezTo>
                <a:cubicBezTo>
                  <a:pt x="2290233" y="1216025"/>
                  <a:pt x="2327274" y="1218141"/>
                  <a:pt x="2357966" y="1242483"/>
                </a:cubicBezTo>
                <a:cubicBezTo>
                  <a:pt x="2388658" y="1266825"/>
                  <a:pt x="2418291" y="1297516"/>
                  <a:pt x="2446866" y="1305983"/>
                </a:cubicBezTo>
                <a:cubicBezTo>
                  <a:pt x="2475441" y="1314450"/>
                  <a:pt x="2501899" y="1305983"/>
                  <a:pt x="2529416" y="1293283"/>
                </a:cubicBezTo>
                <a:cubicBezTo>
                  <a:pt x="2556933" y="1280583"/>
                  <a:pt x="2582333" y="1264708"/>
                  <a:pt x="2611966" y="1229783"/>
                </a:cubicBezTo>
                <a:cubicBezTo>
                  <a:pt x="2641599" y="1194858"/>
                  <a:pt x="2676524" y="1111250"/>
                  <a:pt x="2707216" y="1083733"/>
                </a:cubicBezTo>
                <a:cubicBezTo>
                  <a:pt x="2737908" y="1056216"/>
                  <a:pt x="2768599" y="1026583"/>
                  <a:pt x="2796116" y="1064683"/>
                </a:cubicBezTo>
                <a:cubicBezTo>
                  <a:pt x="2823633" y="1102783"/>
                  <a:pt x="2843741" y="1236133"/>
                  <a:pt x="2872316" y="1312333"/>
                </a:cubicBezTo>
                <a:cubicBezTo>
                  <a:pt x="2900891" y="1388533"/>
                  <a:pt x="2936874" y="1463675"/>
                  <a:pt x="2967566" y="1521883"/>
                </a:cubicBezTo>
                <a:cubicBezTo>
                  <a:pt x="2998258" y="1580091"/>
                  <a:pt x="3026833" y="1634066"/>
                  <a:pt x="3056466" y="1661583"/>
                </a:cubicBezTo>
                <a:cubicBezTo>
                  <a:pt x="3086099" y="1689100"/>
                  <a:pt x="3115733" y="1668991"/>
                  <a:pt x="3145366" y="1686983"/>
                </a:cubicBezTo>
                <a:cubicBezTo>
                  <a:pt x="3174999" y="1704975"/>
                  <a:pt x="3202516" y="1744133"/>
                  <a:pt x="3234266" y="1769533"/>
                </a:cubicBezTo>
                <a:cubicBezTo>
                  <a:pt x="3266016" y="1794933"/>
                  <a:pt x="3369733" y="1824566"/>
                  <a:pt x="3335866" y="1839383"/>
                </a:cubicBezTo>
                <a:cubicBezTo>
                  <a:pt x="3301999" y="1854200"/>
                  <a:pt x="3031066" y="1858433"/>
                  <a:pt x="3031066" y="1858433"/>
                </a:cubicBezTo>
                <a:lnTo>
                  <a:pt x="1919816" y="1845733"/>
                </a:lnTo>
                <a:lnTo>
                  <a:pt x="14816" y="1864783"/>
                </a:lnTo>
                <a:close/>
              </a:path>
            </a:pathLst>
          </a:custGeom>
          <a:solidFill>
            <a:srgbClr val="FF0000">
              <a:alpha val="1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ZoneTexte 7"/>
          <p:cNvSpPr txBox="1">
            <a:spLocks noChangeArrowheads="1"/>
          </p:cNvSpPr>
          <p:nvPr/>
        </p:nvSpPr>
        <p:spPr bwMode="auto">
          <a:xfrm>
            <a:off x="2148534" y="5200806"/>
            <a:ext cx="4395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/i/</a:t>
            </a:r>
          </a:p>
        </p:txBody>
      </p:sp>
      <p:sp>
        <p:nvSpPr>
          <p:cNvPr id="32" name="ZoneTexte 8"/>
          <p:cNvSpPr txBox="1">
            <a:spLocks noChangeArrowheads="1"/>
          </p:cNvSpPr>
          <p:nvPr/>
        </p:nvSpPr>
        <p:spPr bwMode="auto">
          <a:xfrm>
            <a:off x="6310885" y="5116669"/>
            <a:ext cx="4916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/a/</a:t>
            </a:r>
          </a:p>
        </p:txBody>
      </p:sp>
      <p:sp>
        <p:nvSpPr>
          <p:cNvPr id="33" name="ZoneTexte 42"/>
          <p:cNvSpPr txBox="1">
            <a:spLocks noChangeArrowheads="1"/>
          </p:cNvSpPr>
          <p:nvPr/>
        </p:nvSpPr>
        <p:spPr bwMode="auto">
          <a:xfrm>
            <a:off x="727026" y="5652237"/>
            <a:ext cx="24588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b="1" dirty="0"/>
              <a:t>Fundamental frequency</a:t>
            </a:r>
          </a:p>
        </p:txBody>
      </p:sp>
      <p:sp>
        <p:nvSpPr>
          <p:cNvPr id="34" name="ZoneTexte 43"/>
          <p:cNvSpPr txBox="1">
            <a:spLocks noChangeArrowheads="1"/>
          </p:cNvSpPr>
          <p:nvPr/>
        </p:nvSpPr>
        <p:spPr bwMode="auto">
          <a:xfrm>
            <a:off x="4763774" y="5652237"/>
            <a:ext cx="24588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b="1" dirty="0"/>
              <a:t>Fundamental frequency</a:t>
            </a:r>
          </a:p>
        </p:txBody>
      </p:sp>
      <p:cxnSp>
        <p:nvCxnSpPr>
          <p:cNvPr id="35" name="Connecteur droit avec flèche 34"/>
          <p:cNvCxnSpPr>
            <a:cxnSpLocks noChangeShapeType="1"/>
            <a:stCxn id="34" idx="0"/>
          </p:cNvCxnSpPr>
          <p:nvPr/>
        </p:nvCxnSpPr>
        <p:spPr bwMode="auto">
          <a:xfrm flipH="1" flipV="1">
            <a:off x="5228209" y="5121275"/>
            <a:ext cx="764973" cy="530962"/>
          </a:xfrm>
          <a:prstGeom prst="straightConnector1">
            <a:avLst/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Connecteur droit avec flèche 35"/>
          <p:cNvCxnSpPr>
            <a:cxnSpLocks noChangeShapeType="1"/>
            <a:stCxn id="33" idx="0"/>
          </p:cNvCxnSpPr>
          <p:nvPr/>
        </p:nvCxnSpPr>
        <p:spPr bwMode="auto">
          <a:xfrm flipH="1" flipV="1">
            <a:off x="1026972" y="5121275"/>
            <a:ext cx="929462" cy="530962"/>
          </a:xfrm>
          <a:prstGeom prst="straightConnector1">
            <a:avLst/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80538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DD0EE-40CA-4DA4-AB74-0308E86A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fundamental frequency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647222-8E17-4B43-98CC-317B488D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EAD42B-87BB-4BF3-8A98-02630A3B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34BB68-AA50-46A2-AB46-44333F4B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24D8C8-B4F4-42DD-841B-2DBDCA18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62"/>
          <a:stretch/>
        </p:blipFill>
        <p:spPr>
          <a:xfrm>
            <a:off x="2010388" y="1202501"/>
            <a:ext cx="5730262" cy="14276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2672CC-9B11-4737-8110-E829F11A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29" r="19867"/>
          <a:stretch/>
        </p:blipFill>
        <p:spPr>
          <a:xfrm>
            <a:off x="695937" y="3721919"/>
            <a:ext cx="4504544" cy="14276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34B7DF-5795-4DEE-87AE-EC06E2C3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06" b="27228"/>
          <a:stretch/>
        </p:blipFill>
        <p:spPr>
          <a:xfrm>
            <a:off x="5902634" y="3442741"/>
            <a:ext cx="2990538" cy="2312429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5522B75-D6C4-4259-8A2A-7C952C99BB16}"/>
              </a:ext>
            </a:extLst>
          </p:cNvPr>
          <p:cNvCxnSpPr/>
          <p:nvPr/>
        </p:nvCxnSpPr>
        <p:spPr>
          <a:xfrm>
            <a:off x="2632668" y="5379550"/>
            <a:ext cx="12510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F34583A-B533-4DC8-82E3-D9E92A9A0FC8}"/>
                  </a:ext>
                </a:extLst>
              </p:cNvPr>
              <p:cNvSpPr txBox="1"/>
              <p:nvPr/>
            </p:nvSpPr>
            <p:spPr>
              <a:xfrm>
                <a:off x="2632668" y="5409651"/>
                <a:ext cx="1939332" cy="783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7ms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0,007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=144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Hz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F34583A-B533-4DC8-82E3-D9E92A9A0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668" y="5409651"/>
                <a:ext cx="1939332" cy="783163"/>
              </a:xfrm>
              <a:prstGeom prst="rect">
                <a:avLst/>
              </a:prstGeom>
              <a:blipFill>
                <a:blip r:embed="rId5"/>
                <a:stretch>
                  <a:fillRect l="-2830" t="-4651" b="-7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9248BF5-5F9D-4202-AD20-DD731E5DF1CB}"/>
              </a:ext>
            </a:extLst>
          </p:cNvPr>
          <p:cNvCxnSpPr/>
          <p:nvPr/>
        </p:nvCxnSpPr>
        <p:spPr>
          <a:xfrm>
            <a:off x="6385727" y="4041821"/>
            <a:ext cx="0" cy="2039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708F53A-6F3F-4DA0-8D62-9EED645119CC}"/>
              </a:ext>
            </a:extLst>
          </p:cNvPr>
          <p:cNvCxnSpPr/>
          <p:nvPr/>
        </p:nvCxnSpPr>
        <p:spPr>
          <a:xfrm>
            <a:off x="6462767" y="4053549"/>
            <a:ext cx="0" cy="2039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5D0D495-38AB-45A2-81CF-4EA1B458F695}"/>
              </a:ext>
            </a:extLst>
          </p:cNvPr>
          <p:cNvCxnSpPr/>
          <p:nvPr/>
        </p:nvCxnSpPr>
        <p:spPr>
          <a:xfrm>
            <a:off x="6166340" y="5894054"/>
            <a:ext cx="2193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345CEF1-5533-4957-857E-7719C17179D3}"/>
              </a:ext>
            </a:extLst>
          </p:cNvPr>
          <p:cNvCxnSpPr/>
          <p:nvPr/>
        </p:nvCxnSpPr>
        <p:spPr>
          <a:xfrm>
            <a:off x="6166340" y="5894054"/>
            <a:ext cx="1289537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9AC0EA6-6A48-4B59-97C7-F54CE894050D}"/>
              </a:ext>
            </a:extLst>
          </p:cNvPr>
          <p:cNvCxnSpPr>
            <a:cxnSpLocks/>
          </p:cNvCxnSpPr>
          <p:nvPr/>
        </p:nvCxnSpPr>
        <p:spPr>
          <a:xfrm flipH="1">
            <a:off x="6462767" y="5894054"/>
            <a:ext cx="9931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AD707D2-613A-43A8-A967-613292FAAD5F}"/>
                  </a:ext>
                </a:extLst>
              </p:cNvPr>
              <p:cNvSpPr txBox="1"/>
              <p:nvPr/>
            </p:nvSpPr>
            <p:spPr>
              <a:xfrm>
                <a:off x="6530863" y="5900509"/>
                <a:ext cx="1939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ym typeface="Wingdings" panose="05000000000000000000" pitchFamily="2" charset="2"/>
                  </a:rPr>
                  <a:t>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140 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Hz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6AD707D2-613A-43A8-A967-613292FA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863" y="5900509"/>
                <a:ext cx="1939332" cy="369332"/>
              </a:xfrm>
              <a:prstGeom prst="rect">
                <a:avLst/>
              </a:prstGeom>
              <a:blipFill>
                <a:blip r:embed="rId6"/>
                <a:stretch>
                  <a:fillRect l="-251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>
            <a:extLst>
              <a:ext uri="{FF2B5EF4-FFF2-40B4-BE49-F238E27FC236}">
                <a16:creationId xmlns:a16="http://schemas.microsoft.com/office/drawing/2014/main" id="{D5FE42EC-B4C2-4886-A22F-FE75FE0020A5}"/>
              </a:ext>
            </a:extLst>
          </p:cNvPr>
          <p:cNvSpPr/>
          <p:nvPr/>
        </p:nvSpPr>
        <p:spPr>
          <a:xfrm>
            <a:off x="4009869" y="1409075"/>
            <a:ext cx="846944" cy="88442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AFB4FB5-6B38-4F43-8D56-16B4B1CF9BDB}"/>
              </a:ext>
            </a:extLst>
          </p:cNvPr>
          <p:cNvSpPr txBox="1"/>
          <p:nvPr/>
        </p:nvSpPr>
        <p:spPr>
          <a:xfrm>
            <a:off x="1626434" y="3014111"/>
            <a:ext cx="240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temporal domain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BEA9E5F-68DD-45A4-929B-A1A2DC93AA66}"/>
              </a:ext>
            </a:extLst>
          </p:cNvPr>
          <p:cNvSpPr txBox="1"/>
          <p:nvPr/>
        </p:nvSpPr>
        <p:spPr>
          <a:xfrm>
            <a:off x="6227139" y="3014111"/>
            <a:ext cx="229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spectral domain</a:t>
            </a:r>
          </a:p>
        </p:txBody>
      </p:sp>
    </p:spTree>
    <p:extLst>
      <p:ext uri="{BB962C8B-B14F-4D97-AF65-F5344CB8AC3E}">
        <p14:creationId xmlns:p14="http://schemas.microsoft.com/office/powerpoint/2010/main" val="55954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116632"/>
            <a:ext cx="8208961" cy="922114"/>
          </a:xfrm>
        </p:spPr>
        <p:txBody>
          <a:bodyPr>
            <a:normAutofit/>
          </a:bodyPr>
          <a:lstStyle/>
          <a:p>
            <a:r>
              <a:rPr lang="en-US"/>
              <a:t>Fundamental frequency &amp; prosody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4212" y="1268760"/>
            <a:ext cx="8208961" cy="5161656"/>
          </a:xfrm>
        </p:spPr>
        <p:txBody>
          <a:bodyPr/>
          <a:lstStyle/>
          <a:p>
            <a:r>
              <a:rPr lang="en-US" dirty="0"/>
              <a:t>Prosodic parameters</a:t>
            </a:r>
          </a:p>
          <a:p>
            <a:pPr lvl="1"/>
            <a:r>
              <a:rPr lang="en-US" dirty="0"/>
              <a:t>Fundamental frequency (pitch)</a:t>
            </a:r>
          </a:p>
          <a:p>
            <a:pPr lvl="1"/>
            <a:r>
              <a:rPr lang="en-US" dirty="0"/>
              <a:t>Duration of the sounds</a:t>
            </a:r>
          </a:p>
          <a:p>
            <a:pPr lvl="1"/>
            <a:r>
              <a:rPr lang="en-US" dirty="0"/>
              <a:t>Energy of the sounds</a:t>
            </a:r>
          </a:p>
          <a:p>
            <a:r>
              <a:rPr lang="en-US" dirty="0"/>
              <a:t>Prosody used for</a:t>
            </a:r>
          </a:p>
          <a:p>
            <a:pPr lvl="1"/>
            <a:r>
              <a:rPr lang="en-US" dirty="0"/>
              <a:t>Structuring the spoken signal (like punctuation for written texts)</a:t>
            </a:r>
          </a:p>
          <a:p>
            <a:pPr lvl="1"/>
            <a:r>
              <a:rPr lang="en-US" dirty="0"/>
              <a:t>Setting emphasis on a word (or group of words)</a:t>
            </a:r>
          </a:p>
          <a:p>
            <a:pPr lvl="1"/>
            <a:r>
              <a:rPr lang="en-US" dirty="0"/>
              <a:t>Expressing sentence modality, i.e., question vs. affirmation</a:t>
            </a:r>
          </a:p>
          <a:p>
            <a:pPr lvl="1"/>
            <a:endParaRPr lang="en-US" dirty="0"/>
          </a:p>
          <a:p>
            <a:r>
              <a:rPr lang="en-US" dirty="0"/>
              <a:t>Fundamental frequency also used for</a:t>
            </a:r>
          </a:p>
          <a:p>
            <a:pPr lvl="1"/>
            <a:r>
              <a:rPr lang="en-US" dirty="0"/>
              <a:t>Marking the lexical stress (for example, in English)</a:t>
            </a:r>
          </a:p>
          <a:p>
            <a:pPr lvl="1"/>
            <a:r>
              <a:rPr lang="en-US" dirty="0"/>
              <a:t>Expressing tone in tonal languages (Chinese, Vietnamese, …)</a:t>
            </a:r>
          </a:p>
          <a:p>
            <a:pPr lvl="1"/>
            <a:endParaRPr lang="en-US" dirty="0"/>
          </a:p>
          <a:p>
            <a:r>
              <a:rPr lang="en-US" dirty="0"/>
              <a:t>Remark: for speech recognition, the fundamental frequency is necessary for processing tonal languages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84213" y="6524625"/>
            <a:ext cx="1583531" cy="196850"/>
          </a:xfrm>
        </p:spPr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090057" y="6506936"/>
            <a:ext cx="5584372" cy="214539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308304" y="6524625"/>
            <a:ext cx="1584868" cy="196850"/>
          </a:xfrm>
        </p:spPr>
        <p:txBody>
          <a:bodyPr/>
          <a:lstStyle/>
          <a:p>
            <a:fld id="{F4C132DE-E11E-754E-A510-8E1EC692539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5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Correspond to concentrations of energy at specific frequencies that results from acoustic resonances of the vocal tract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t="58709" r="23273" b="16546"/>
          <a:stretch/>
        </p:blipFill>
        <p:spPr bwMode="auto">
          <a:xfrm>
            <a:off x="171444" y="3113658"/>
            <a:ext cx="2693194" cy="45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8" name="Groupe 7"/>
          <p:cNvGrpSpPr>
            <a:grpSpLocks/>
          </p:cNvGrpSpPr>
          <p:nvPr/>
        </p:nvGrpSpPr>
        <p:grpSpPr bwMode="auto">
          <a:xfrm>
            <a:off x="3261338" y="3347955"/>
            <a:ext cx="1700026" cy="1291848"/>
            <a:chOff x="2148639" y="1990475"/>
            <a:chExt cx="4991100" cy="285825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639" y="1990475"/>
              <a:ext cx="4991100" cy="282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202389" y="1996556"/>
              <a:ext cx="4897036" cy="28521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/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1079500" y="248136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Source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3221550" y="2875276"/>
            <a:ext cx="18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(vocal tract)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4181" y="3563837"/>
            <a:ext cx="20351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Periodic signal</a:t>
            </a:r>
            <a:br>
              <a:rPr lang="en-US" sz="1350" b="1" dirty="0">
                <a:solidFill>
                  <a:srgbClr val="FF0000"/>
                </a:solidFill>
              </a:rPr>
            </a:br>
            <a:r>
              <a:rPr lang="en-US" sz="1350" dirty="0"/>
              <a:t>(when vocal cords vibrate)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5242831" y="3872943"/>
            <a:ext cx="3802063" cy="2302712"/>
            <a:chOff x="4676777" y="4119569"/>
            <a:chExt cx="3802063" cy="2302711"/>
          </a:xfrm>
        </p:grpSpPr>
        <p:sp>
          <p:nvSpPr>
            <p:cNvPr id="14" name="ZoneTexte 6"/>
            <p:cNvSpPr txBox="1">
              <a:spLocks noChangeArrowheads="1"/>
            </p:cNvSpPr>
            <p:nvPr/>
          </p:nvSpPr>
          <p:spPr bwMode="auto">
            <a:xfrm>
              <a:off x="5426076" y="6122198"/>
              <a:ext cx="1790875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/>
                <a:t>Spectrum, phone /</a:t>
              </a:r>
              <a:r>
                <a:rPr lang="en-US" sz="1350" b="1" dirty="0" err="1"/>
                <a:t>i</a:t>
              </a:r>
              <a:r>
                <a:rPr lang="en-US" sz="1350" b="1" dirty="0"/>
                <a:t>/</a:t>
              </a:r>
            </a:p>
          </p:txBody>
        </p:sp>
        <p:grpSp>
          <p:nvGrpSpPr>
            <p:cNvPr id="15" name="Groupe 7"/>
            <p:cNvGrpSpPr>
              <a:grpSpLocks/>
            </p:cNvGrpSpPr>
            <p:nvPr/>
          </p:nvGrpSpPr>
          <p:grpSpPr bwMode="auto">
            <a:xfrm>
              <a:off x="4676777" y="4119569"/>
              <a:ext cx="3802063" cy="1922860"/>
              <a:chOff x="914401" y="2895601"/>
              <a:chExt cx="3802063" cy="2563813"/>
            </a:xfrm>
          </p:grpSpPr>
          <p:graphicFrame>
            <p:nvGraphicFramePr>
              <p:cNvPr id="16" name="Object 3"/>
              <p:cNvGraphicFramePr>
                <a:graphicFrameLocks noChangeAspect="1"/>
              </p:cNvGraphicFramePr>
              <p:nvPr/>
            </p:nvGraphicFramePr>
            <p:xfrm>
              <a:off x="914401" y="2895601"/>
              <a:ext cx="3802063" cy="2563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 bitmap" r:id="rId4" imgW="9123810" imgH="6152381" progId="Paint.Picture">
                      <p:embed/>
                    </p:oleObj>
                  </mc:Choice>
                  <mc:Fallback>
                    <p:oleObj name="Image bitmap" r:id="rId4" imgW="9123810" imgH="6152381" progId="Paint.Picture">
                      <p:embed/>
                      <p:pic>
                        <p:nvPicPr>
                          <p:cNvPr id="16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4401" y="2895601"/>
                            <a:ext cx="3802063" cy="2563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 cap="sq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Ellipse 9"/>
              <p:cNvSpPr>
                <a:spLocks noChangeArrowheads="1"/>
              </p:cNvSpPr>
              <p:nvPr/>
            </p:nvSpPr>
            <p:spPr bwMode="auto">
              <a:xfrm>
                <a:off x="1175656" y="2906486"/>
                <a:ext cx="304800" cy="272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8" name="Ellipse 10"/>
              <p:cNvSpPr>
                <a:spLocks noChangeArrowheads="1"/>
              </p:cNvSpPr>
              <p:nvPr/>
            </p:nvSpPr>
            <p:spPr bwMode="auto">
              <a:xfrm>
                <a:off x="2601684" y="3592286"/>
                <a:ext cx="304800" cy="272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  <p:sp>
            <p:nvSpPr>
              <p:cNvPr id="19" name="Ellipse 11"/>
              <p:cNvSpPr>
                <a:spLocks noChangeArrowheads="1"/>
              </p:cNvSpPr>
              <p:nvPr/>
            </p:nvSpPr>
            <p:spPr bwMode="auto">
              <a:xfrm>
                <a:off x="2993570" y="3646714"/>
                <a:ext cx="304800" cy="272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350" dirty="0"/>
              </a:p>
            </p:txBody>
          </p:sp>
        </p:grpSp>
        <p:sp>
          <p:nvSpPr>
            <p:cNvPr id="20" name="ZoneTexte 2"/>
            <p:cNvSpPr txBox="1">
              <a:spLocks noChangeArrowheads="1"/>
            </p:cNvSpPr>
            <p:nvPr/>
          </p:nvSpPr>
          <p:spPr bwMode="auto">
            <a:xfrm>
              <a:off x="6293407" y="4135521"/>
              <a:ext cx="973343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 dirty="0">
                  <a:solidFill>
                    <a:srgbClr val="C00000"/>
                  </a:solidFill>
                </a:rPr>
                <a:t>Formants</a:t>
              </a:r>
            </a:p>
          </p:txBody>
        </p:sp>
        <p:cxnSp>
          <p:nvCxnSpPr>
            <p:cNvPr id="21" name="Connecteur droit avec flèche 6"/>
            <p:cNvCxnSpPr>
              <a:cxnSpLocks noChangeShapeType="1"/>
            </p:cNvCxnSpPr>
            <p:nvPr/>
          </p:nvCxnSpPr>
          <p:spPr bwMode="auto">
            <a:xfrm flipH="1">
              <a:off x="5242832" y="4412937"/>
              <a:ext cx="1532779" cy="55721"/>
            </a:xfrm>
            <a:prstGeom prst="straightConnector1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Connecteur droit avec flèche 8"/>
            <p:cNvCxnSpPr>
              <a:cxnSpLocks noChangeShapeType="1"/>
              <a:stCxn id="20" idx="2"/>
            </p:cNvCxnSpPr>
            <p:nvPr/>
          </p:nvCxnSpPr>
          <p:spPr bwMode="auto">
            <a:xfrm flipH="1">
              <a:off x="6587492" y="4435603"/>
              <a:ext cx="192587" cy="409531"/>
            </a:xfrm>
            <a:prstGeom prst="straightConnector1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Connecteur droit avec flèche 10"/>
            <p:cNvCxnSpPr>
              <a:cxnSpLocks noChangeShapeType="1"/>
              <a:stCxn id="20" idx="2"/>
              <a:endCxn id="19" idx="3"/>
            </p:cNvCxnSpPr>
            <p:nvPr/>
          </p:nvCxnSpPr>
          <p:spPr bwMode="auto">
            <a:xfrm>
              <a:off x="6780079" y="4435603"/>
              <a:ext cx="20504" cy="421517"/>
            </a:xfrm>
            <a:prstGeom prst="straightConnector1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Connecteur droit avec flèche 13"/>
            <p:cNvCxnSpPr>
              <a:cxnSpLocks noChangeShapeType="1"/>
            </p:cNvCxnSpPr>
            <p:nvPr/>
          </p:nvCxnSpPr>
          <p:spPr bwMode="auto">
            <a:xfrm>
              <a:off x="6758940" y="4412937"/>
              <a:ext cx="1059180" cy="878681"/>
            </a:xfrm>
            <a:prstGeom prst="straightConnector1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9EE743F-6709-422C-BADD-C07F72D5CA36}"/>
                  </a:ext>
                </a:extLst>
              </p:cNvPr>
              <p:cNvSpPr txBox="1"/>
              <p:nvPr/>
            </p:nvSpPr>
            <p:spPr>
              <a:xfrm>
                <a:off x="5456421" y="3598910"/>
                <a:ext cx="418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9EE743F-6709-422C-BADD-C07F72D5C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421" y="3598910"/>
                <a:ext cx="41898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37AB42C5-8649-4E35-9F8F-6AB34A1682E9}"/>
                  </a:ext>
                </a:extLst>
              </p:cNvPr>
              <p:cNvSpPr txBox="1"/>
              <p:nvPr/>
            </p:nvSpPr>
            <p:spPr>
              <a:xfrm>
                <a:off x="6861415" y="3598910"/>
                <a:ext cx="418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37AB42C5-8649-4E35-9F8F-6AB34A16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415" y="3598910"/>
                <a:ext cx="4189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C9A3F534-46F8-4526-BE77-678978C3C77A}"/>
                  </a:ext>
                </a:extLst>
              </p:cNvPr>
              <p:cNvSpPr txBox="1"/>
              <p:nvPr/>
            </p:nvSpPr>
            <p:spPr>
              <a:xfrm>
                <a:off x="7207817" y="3598910"/>
                <a:ext cx="418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C9A3F534-46F8-4526-BE77-678978C3C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817" y="3598910"/>
                <a:ext cx="4189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4CD72613-4711-48A6-938A-06174203CC37}"/>
                  </a:ext>
                </a:extLst>
              </p:cNvPr>
              <p:cNvSpPr txBox="1"/>
              <p:nvPr/>
            </p:nvSpPr>
            <p:spPr>
              <a:xfrm>
                <a:off x="8183508" y="3598910"/>
                <a:ext cx="418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4CD72613-4711-48A6-938A-06174203C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508" y="3598910"/>
                <a:ext cx="4189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240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bandwidth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t="77377" r="18546" b="10583"/>
          <a:stretch>
            <a:fillRect/>
          </a:stretch>
        </p:blipFill>
        <p:spPr bwMode="auto">
          <a:xfrm>
            <a:off x="1054208" y="5728438"/>
            <a:ext cx="7019782" cy="701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5" t="75652" r="18858" b="10849"/>
          <a:stretch>
            <a:fillRect/>
          </a:stretch>
        </p:blipFill>
        <p:spPr bwMode="auto">
          <a:xfrm>
            <a:off x="1091949" y="4645768"/>
            <a:ext cx="6944301" cy="79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7961" r="19405" b="10680"/>
          <a:stretch>
            <a:fillRect/>
          </a:stretch>
        </p:blipFill>
        <p:spPr bwMode="auto">
          <a:xfrm>
            <a:off x="1099497" y="3005572"/>
            <a:ext cx="6929205" cy="124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t="48460" r="18701" b="10577"/>
          <a:stretch>
            <a:fillRect/>
          </a:stretch>
        </p:blipFill>
        <p:spPr bwMode="auto">
          <a:xfrm>
            <a:off x="1137238" y="1371571"/>
            <a:ext cx="6853723" cy="147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2"/>
          <p:cNvSpPr txBox="1">
            <a:spLocks noChangeArrowheads="1"/>
          </p:cNvSpPr>
          <p:nvPr/>
        </p:nvSpPr>
        <p:spPr bwMode="auto">
          <a:xfrm>
            <a:off x="3136791" y="1277362"/>
            <a:ext cx="2854616" cy="30008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350" b="1" dirty="0">
                <a:solidFill>
                  <a:srgbClr val="0017EE"/>
                </a:solidFill>
              </a:rPr>
              <a:t>(8000 Hz) </a:t>
            </a:r>
            <a:r>
              <a:rPr lang="en-US" sz="1350" b="1" dirty="0">
                <a:solidFill>
                  <a:srgbClr val="0017EE"/>
                </a:solidFill>
                <a:sym typeface="Wingdings" panose="05000000000000000000" pitchFamily="2" charset="2"/>
              </a:rPr>
              <a:t> </a:t>
            </a:r>
            <a:r>
              <a:rPr lang="en-US" sz="1350" b="1" dirty="0">
                <a:solidFill>
                  <a:srgbClr val="0017EE"/>
                </a:solidFill>
              </a:rPr>
              <a:t>5 formants audible</a:t>
            </a:r>
          </a:p>
        </p:txBody>
      </p:sp>
      <p:sp>
        <p:nvSpPr>
          <p:cNvPr id="12" name="ZoneTexte 13"/>
          <p:cNvSpPr txBox="1">
            <a:spLocks noChangeArrowheads="1"/>
          </p:cNvSpPr>
          <p:nvPr/>
        </p:nvSpPr>
        <p:spPr bwMode="auto">
          <a:xfrm>
            <a:off x="3142850" y="5787856"/>
            <a:ext cx="2842499" cy="30008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350" b="1" dirty="0">
                <a:solidFill>
                  <a:srgbClr val="0017EE"/>
                </a:solidFill>
              </a:rPr>
              <a:t>(1000 Hz) </a:t>
            </a:r>
            <a:r>
              <a:rPr lang="en-US" sz="1350" b="1" dirty="0">
                <a:solidFill>
                  <a:srgbClr val="0017EE"/>
                </a:solidFill>
                <a:sym typeface="Wingdings" panose="05000000000000000000" pitchFamily="2" charset="2"/>
              </a:rPr>
              <a:t> </a:t>
            </a:r>
            <a:r>
              <a:rPr lang="en-US" sz="1350" b="1" dirty="0">
                <a:solidFill>
                  <a:srgbClr val="0017EE"/>
                </a:solidFill>
              </a:rPr>
              <a:t>1 formant audible</a:t>
            </a:r>
          </a:p>
        </p:txBody>
      </p:sp>
      <p:sp>
        <p:nvSpPr>
          <p:cNvPr id="13" name="ZoneTexte 14"/>
          <p:cNvSpPr txBox="1">
            <a:spLocks noChangeArrowheads="1"/>
          </p:cNvSpPr>
          <p:nvPr/>
        </p:nvSpPr>
        <p:spPr bwMode="auto">
          <a:xfrm>
            <a:off x="3134977" y="4619570"/>
            <a:ext cx="2858244" cy="30008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350" b="1" dirty="0">
                <a:solidFill>
                  <a:srgbClr val="0017EE"/>
                </a:solidFill>
              </a:rPr>
              <a:t>(1800 Hz) </a:t>
            </a:r>
            <a:r>
              <a:rPr lang="en-US" sz="1350" b="1" dirty="0">
                <a:solidFill>
                  <a:srgbClr val="0017EE"/>
                </a:solidFill>
                <a:sym typeface="Wingdings" panose="05000000000000000000" pitchFamily="2" charset="2"/>
              </a:rPr>
              <a:t> </a:t>
            </a:r>
            <a:r>
              <a:rPr lang="en-US" sz="1350" b="1" dirty="0">
                <a:solidFill>
                  <a:srgbClr val="0017EE"/>
                </a:solidFill>
              </a:rPr>
              <a:t>2 formants audible</a:t>
            </a:r>
          </a:p>
        </p:txBody>
      </p:sp>
      <p:sp>
        <p:nvSpPr>
          <p:cNvPr id="14" name="ZoneTexte 15"/>
          <p:cNvSpPr txBox="1">
            <a:spLocks noChangeArrowheads="1"/>
          </p:cNvSpPr>
          <p:nvPr/>
        </p:nvSpPr>
        <p:spPr bwMode="auto">
          <a:xfrm>
            <a:off x="3122277" y="2973945"/>
            <a:ext cx="2883645" cy="30008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350" b="1" dirty="0">
                <a:solidFill>
                  <a:srgbClr val="0017EE"/>
                </a:solidFill>
              </a:rPr>
              <a:t>(3000 Hz) </a:t>
            </a:r>
            <a:r>
              <a:rPr lang="en-US" sz="1350" b="1" dirty="0">
                <a:solidFill>
                  <a:srgbClr val="0017EE"/>
                </a:solidFill>
                <a:sym typeface="Wingdings" panose="05000000000000000000" pitchFamily="2" charset="2"/>
              </a:rPr>
              <a:t> </a:t>
            </a:r>
            <a:r>
              <a:rPr lang="en-US" sz="1350" b="1" dirty="0">
                <a:solidFill>
                  <a:srgbClr val="0017EE"/>
                </a:solidFill>
              </a:rPr>
              <a:t>3 formants audible</a:t>
            </a:r>
          </a:p>
        </p:txBody>
      </p:sp>
      <p:pic>
        <p:nvPicPr>
          <p:cNvPr id="15" name="Loic276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44" y="2004785"/>
            <a:ext cx="483082" cy="3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Loic2764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44" y="5962481"/>
            <a:ext cx="483082" cy="3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Loic2765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44" y="4926067"/>
            <a:ext cx="483082" cy="3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Loic2766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944" y="3598446"/>
            <a:ext cx="483082" cy="3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0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20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Sounds of the language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78129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Speech</a:t>
            </a:r>
          </a:p>
          <a:p>
            <a:r>
              <a:rPr lang="en-US" dirty="0"/>
              <a:t>    Speech production &amp; perception</a:t>
            </a:r>
          </a:p>
          <a:p>
            <a:r>
              <a:rPr lang="en-US" dirty="0"/>
              <a:t>    Spectral analysis (time-frequency)</a:t>
            </a:r>
          </a:p>
          <a:p>
            <a:r>
              <a:rPr lang="en-US" dirty="0"/>
              <a:t>    Fundamental Frequency &amp; formants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Sounds of the language</a:t>
            </a:r>
          </a:p>
          <a:p>
            <a:r>
              <a:rPr lang="en-US" dirty="0"/>
              <a:t>    Speech signal variability</a:t>
            </a:r>
          </a:p>
          <a:p>
            <a:r>
              <a:rPr lang="en-US" dirty="0"/>
              <a:t>Basics of speech recognition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9288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353F2-ADF2-4DC6-B5AD-DA53EE80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Examples of automatic speech recognition</a:t>
            </a:r>
            <a:br>
              <a:rPr lang="en-US"/>
            </a:br>
            <a:r>
              <a:rPr lang="en-US"/>
              <a:t>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5B31BD-6F02-48A2-A725-7D5DC9BCB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Vocal commands (for environment, voice mail, customer services, …)</a:t>
            </a:r>
          </a:p>
          <a:p>
            <a:endParaRPr lang="en-US" dirty="0"/>
          </a:p>
          <a:p>
            <a:r>
              <a:rPr lang="en-US" dirty="0"/>
              <a:t>Vocal dictation</a:t>
            </a:r>
          </a:p>
          <a:p>
            <a:endParaRPr lang="en-US" dirty="0"/>
          </a:p>
          <a:p>
            <a:r>
              <a:rPr lang="en-US" dirty="0"/>
              <a:t>Automatic transcription of speech data</a:t>
            </a:r>
          </a:p>
          <a:p>
            <a:endParaRPr lang="en-US" dirty="0"/>
          </a:p>
          <a:p>
            <a:r>
              <a:rPr lang="en-US" dirty="0"/>
              <a:t>Vocal assistants</a:t>
            </a:r>
          </a:p>
          <a:p>
            <a:pPr lvl="1"/>
            <a:r>
              <a:rPr lang="en-US" dirty="0"/>
              <a:t>Google assistant, Siri (Apple), Cortana (Microsoft), Alexa (Amazon)</a:t>
            </a:r>
          </a:p>
          <a:p>
            <a:pPr lvl="1"/>
            <a:r>
              <a:rPr lang="en-US" dirty="0"/>
              <a:t>Used on smartphones, or through home devices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5CBB46-D277-427C-895E-3BF07A4A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F4986A-8A16-44CC-A918-3640B21F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97F329-E372-4B17-BED9-412C11FF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0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Phonemes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Phoneme : basic unit of a language’s phonology </a:t>
            </a:r>
          </a:p>
          <a:p>
            <a:pPr lvl="1"/>
            <a:r>
              <a:rPr lang="en-US" dirty="0"/>
              <a:t>Can be defined using minimal pair notion</a:t>
            </a:r>
            <a:br>
              <a:rPr lang="en-US" dirty="0"/>
            </a:br>
            <a:r>
              <a:rPr lang="en-US" dirty="0"/>
              <a:t>(minimal pair </a:t>
            </a:r>
            <a:r>
              <a:rPr lang="en-US" dirty="0">
                <a:sym typeface="Wingdings" panose="05000000000000000000" pitchFamily="2" charset="2"/>
              </a:rPr>
              <a:t> two words that differ by a single phone)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 :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In English: /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f</a:t>
            </a:r>
            <a:r>
              <a:rPr lang="en-US" dirty="0">
                <a:sym typeface="Wingdings" panose="05000000000000000000" pitchFamily="2" charset="2"/>
              </a:rPr>
              <a:t>/ vs. /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v</a:t>
            </a:r>
            <a:r>
              <a:rPr lang="en-US" dirty="0">
                <a:sym typeface="Wingdings" panose="05000000000000000000" pitchFamily="2" charset="2"/>
              </a:rPr>
              <a:t>/ in the pair « fan » / </a:t>
            </a:r>
            <a:r>
              <a:rPr lang="fr-FR" dirty="0">
                <a:solidFill>
                  <a:srgbClr val="C00000"/>
                </a:solidFill>
              </a:rPr>
              <a:t>f</a:t>
            </a:r>
            <a:r>
              <a:rPr lang="fr-FR" dirty="0"/>
              <a:t> æ n</a:t>
            </a:r>
            <a:r>
              <a:rPr lang="en-US" dirty="0">
                <a:sym typeface="Wingdings" panose="05000000000000000000" pitchFamily="2" charset="2"/>
              </a:rPr>
              <a:t> / - « van » / </a:t>
            </a:r>
            <a:r>
              <a:rPr lang="fr-FR" dirty="0">
                <a:solidFill>
                  <a:srgbClr val="C00000"/>
                </a:solidFill>
              </a:rPr>
              <a:t>v</a:t>
            </a:r>
            <a:r>
              <a:rPr lang="fr-FR" dirty="0"/>
              <a:t> æ n</a:t>
            </a:r>
            <a:r>
              <a:rPr lang="en-US" dirty="0">
                <a:sym typeface="Wingdings" panose="05000000000000000000" pitchFamily="2" charset="2"/>
              </a:rPr>
              <a:t>/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In French: /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/ vs. /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d</a:t>
            </a:r>
            <a:r>
              <a:rPr lang="en-US" dirty="0">
                <a:sym typeface="Wingdings" panose="05000000000000000000" pitchFamily="2" charset="2"/>
              </a:rPr>
              <a:t>/ in the pair « six » /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s / - « dix » /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s /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Two main categories of phonemes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Vowels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Consonants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About 35 phonemes in French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and about 44 phonemes in English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09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Vowels and consonants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Vowels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voiced sounds, realized with the mouth fairly opened,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	 are the nucleus of spoken syllables</a:t>
            </a:r>
          </a:p>
          <a:p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Consonants</a:t>
            </a:r>
            <a:r>
              <a:rPr lang="en-US" dirty="0">
                <a:sym typeface="Wingdings" panose="05000000000000000000" pitchFamily="2" charset="2"/>
              </a:rPr>
              <a:t>  sounds pronounced with a local narrowing or a local closure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                        of the vocal tract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Spectrogram: visual representation of speech  energy at different frequencies (vertical axis) at different times (horizontal axis)</a:t>
            </a:r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17369" b="4619"/>
          <a:stretch/>
        </p:blipFill>
        <p:spPr>
          <a:xfrm>
            <a:off x="684212" y="2616324"/>
            <a:ext cx="8386762" cy="2907507"/>
          </a:xfrm>
          <a:prstGeom prst="rect">
            <a:avLst/>
          </a:prstGeom>
        </p:spPr>
      </p:pic>
      <p:sp>
        <p:nvSpPr>
          <p:cNvPr id="8" name="Flèche : courbe vers la droite 7"/>
          <p:cNvSpPr/>
          <p:nvPr/>
        </p:nvSpPr>
        <p:spPr>
          <a:xfrm>
            <a:off x="257181" y="1721644"/>
            <a:ext cx="450056" cy="3392487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150269" y="2871787"/>
            <a:ext cx="535782" cy="24645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5795962" y="2871787"/>
            <a:ext cx="535782" cy="246459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7506885" y="2871787"/>
            <a:ext cx="535782" cy="2464593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4163810" y="2871787"/>
            <a:ext cx="535782" cy="2464593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5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Production of nasal and oral vowels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7826" name="Picture 2" descr="http://flenet.unileon.es/phon/nasOra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54" y="1435895"/>
            <a:ext cx="7514058" cy="482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E60F82C-6D32-482B-956B-90B4ACABBC9F}"/>
              </a:ext>
            </a:extLst>
          </p:cNvPr>
          <p:cNvSpPr txBox="1"/>
          <p:nvPr/>
        </p:nvSpPr>
        <p:spPr>
          <a:xfrm>
            <a:off x="1524000" y="5384997"/>
            <a:ext cx="125976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/>
              <a:t>Nasal</a:t>
            </a:r>
            <a:br>
              <a:rPr lang="en-US"/>
            </a:br>
            <a:r>
              <a:rPr lang="en-US"/>
              <a:t>articulation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3D5A50-DD01-44B6-A7BA-035AB83A5B65}"/>
              </a:ext>
            </a:extLst>
          </p:cNvPr>
          <p:cNvSpPr txBox="1"/>
          <p:nvPr/>
        </p:nvSpPr>
        <p:spPr>
          <a:xfrm>
            <a:off x="5522686" y="5384997"/>
            <a:ext cx="125976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/>
              <a:t>Oral</a:t>
            </a:r>
            <a:br>
              <a:rPr lang="en-US"/>
            </a:br>
            <a:r>
              <a:rPr lang="en-US"/>
              <a:t>articulation</a:t>
            </a:r>
          </a:p>
        </p:txBody>
      </p:sp>
    </p:spTree>
    <p:extLst>
      <p:ext uri="{BB962C8B-B14F-4D97-AF65-F5344CB8AC3E}">
        <p14:creationId xmlns:p14="http://schemas.microsoft.com/office/powerpoint/2010/main" val="3720857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Examples of vowel articulation and spectrums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   vowel /</a:t>
            </a:r>
            <a:r>
              <a:rPr lang="en-US" dirty="0" err="1"/>
              <a:t>i</a:t>
            </a:r>
            <a:r>
              <a:rPr lang="en-US" dirty="0"/>
              <a:t>/ 								 vowel /a/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01" y="1704971"/>
            <a:ext cx="2998661" cy="214369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69" y="1704972"/>
            <a:ext cx="3011234" cy="2024253"/>
          </a:xfrm>
          <a:prstGeom prst="rect">
            <a:avLst/>
          </a:prstGeom>
        </p:spPr>
      </p:pic>
      <p:grpSp>
        <p:nvGrpSpPr>
          <p:cNvPr id="54" name="Groupe 53"/>
          <p:cNvGrpSpPr/>
          <p:nvPr/>
        </p:nvGrpSpPr>
        <p:grpSpPr>
          <a:xfrm>
            <a:off x="5157674" y="3550696"/>
            <a:ext cx="3707729" cy="2849716"/>
            <a:chOff x="4386140" y="3493544"/>
            <a:chExt cx="3707729" cy="2849716"/>
          </a:xfrm>
        </p:grpSpPr>
        <p:grpSp>
          <p:nvGrpSpPr>
            <p:cNvPr id="18" name="Groupe 22"/>
            <p:cNvGrpSpPr>
              <a:grpSpLocks/>
            </p:cNvGrpSpPr>
            <p:nvPr/>
          </p:nvGrpSpPr>
          <p:grpSpPr bwMode="auto">
            <a:xfrm>
              <a:off x="4800600" y="3580460"/>
              <a:ext cx="2971800" cy="2093119"/>
              <a:chOff x="4876800" y="2699656"/>
              <a:chExt cx="3962400" cy="2791507"/>
            </a:xfrm>
          </p:grpSpPr>
          <p:graphicFrame>
            <p:nvGraphicFramePr>
              <p:cNvPr id="19" name="Object 4"/>
              <p:cNvGraphicFramePr>
                <a:graphicFrameLocks noChangeAspect="1"/>
              </p:cNvGraphicFramePr>
              <p:nvPr/>
            </p:nvGraphicFramePr>
            <p:xfrm>
              <a:off x="4876800" y="2743200"/>
              <a:ext cx="3962400" cy="27479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 bitmap" r:id="rId5" imgW="9104762" imgH="6314286" progId="Paint.Picture">
                      <p:embed/>
                    </p:oleObj>
                  </mc:Choice>
                  <mc:Fallback>
                    <p:oleObj name="Image bitmap" r:id="rId5" imgW="9104762" imgH="6314286" progId="Paint.Picture">
                      <p:embed/>
                      <p:pic>
                        <p:nvPicPr>
                          <p:cNvPr id="19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76800" y="2743200"/>
                            <a:ext cx="3962400" cy="27479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 cap="sq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" name="Ellipse 18"/>
              <p:cNvSpPr>
                <a:spLocks noChangeArrowheads="1"/>
              </p:cNvSpPr>
              <p:nvPr/>
            </p:nvSpPr>
            <p:spPr bwMode="auto">
              <a:xfrm>
                <a:off x="5508170" y="2699656"/>
                <a:ext cx="304800" cy="272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21" name="Ellipse 19"/>
              <p:cNvSpPr>
                <a:spLocks noChangeArrowheads="1"/>
              </p:cNvSpPr>
              <p:nvPr/>
            </p:nvSpPr>
            <p:spPr bwMode="auto">
              <a:xfrm>
                <a:off x="5976256" y="3135084"/>
                <a:ext cx="304800" cy="272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22" name="Ellipse 20"/>
              <p:cNvSpPr>
                <a:spLocks noChangeArrowheads="1"/>
              </p:cNvSpPr>
              <p:nvPr/>
            </p:nvSpPr>
            <p:spPr bwMode="auto">
              <a:xfrm>
                <a:off x="7173685" y="3777341"/>
                <a:ext cx="304800" cy="272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sp>
          <p:nvSpPr>
            <p:cNvPr id="26" name="ZoneTexte 25"/>
            <p:cNvSpPr txBox="1">
              <a:spLocks noChangeArrowheads="1"/>
            </p:cNvSpPr>
            <p:nvPr/>
          </p:nvSpPr>
          <p:spPr bwMode="auto">
            <a:xfrm>
              <a:off x="5208985" y="3726906"/>
              <a:ext cx="354584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F</a:t>
              </a:r>
              <a:r>
                <a:rPr lang="en-US" sz="1350" b="1" baseline="-25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7" name="ZoneTexte 26"/>
            <p:cNvSpPr txBox="1">
              <a:spLocks noChangeArrowheads="1"/>
            </p:cNvSpPr>
            <p:nvPr/>
          </p:nvSpPr>
          <p:spPr bwMode="auto">
            <a:xfrm>
              <a:off x="5617370" y="3915024"/>
              <a:ext cx="354584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F</a:t>
              </a:r>
              <a:r>
                <a:rPr lang="en-US" sz="1350" b="1" baseline="-25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8" name="ZoneTexte 27"/>
            <p:cNvSpPr txBox="1">
              <a:spLocks noChangeArrowheads="1"/>
            </p:cNvSpPr>
            <p:nvPr/>
          </p:nvSpPr>
          <p:spPr bwMode="auto">
            <a:xfrm>
              <a:off x="6466285" y="4347221"/>
              <a:ext cx="354584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F</a:t>
              </a:r>
              <a:r>
                <a:rPr lang="en-US" sz="1350" b="1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0" name="Connecteur droit 29"/>
            <p:cNvCxnSpPr>
              <a:cxnSpLocks noChangeShapeType="1"/>
            </p:cNvCxnSpPr>
            <p:nvPr/>
          </p:nvCxnSpPr>
          <p:spPr bwMode="auto">
            <a:xfrm rot="16200000" flipH="1">
              <a:off x="4448771" y="4860976"/>
              <a:ext cx="1079897" cy="0"/>
            </a:xfrm>
            <a:prstGeom prst="line">
              <a:avLst/>
            </a:prstGeom>
            <a:noFill/>
            <a:ln w="571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Forme libre 35"/>
            <p:cNvSpPr>
              <a:spLocks noChangeArrowheads="1"/>
            </p:cNvSpPr>
            <p:nvPr/>
          </p:nvSpPr>
          <p:spPr bwMode="auto">
            <a:xfrm>
              <a:off x="5028011" y="4032897"/>
              <a:ext cx="2526506" cy="1398985"/>
            </a:xfrm>
            <a:custGeom>
              <a:avLst/>
              <a:gdLst>
                <a:gd name="T0" fmla="*/ 14776 w 3369733"/>
                <a:gd name="T1" fmla="*/ 1869021 h 1864783"/>
                <a:gd name="T2" fmla="*/ 21110 w 3369733"/>
                <a:gd name="T3" fmla="*/ 793433 h 1864783"/>
                <a:gd name="T4" fmla="*/ 14776 w 3369733"/>
                <a:gd name="T5" fmla="*/ 583405 h 1864783"/>
                <a:gd name="T6" fmla="*/ 109790 w 3369733"/>
                <a:gd name="T7" fmla="*/ 723424 h 1864783"/>
                <a:gd name="T8" fmla="*/ 204804 w 3369733"/>
                <a:gd name="T9" fmla="*/ 691602 h 1864783"/>
                <a:gd name="T10" fmla="*/ 293480 w 3369733"/>
                <a:gd name="T11" fmla="*/ 653415 h 1864783"/>
                <a:gd name="T12" fmla="*/ 363154 w 3369733"/>
                <a:gd name="T13" fmla="*/ 500669 h 1864783"/>
                <a:gd name="T14" fmla="*/ 445496 w 3369733"/>
                <a:gd name="T15" fmla="*/ 48795 h 1864783"/>
                <a:gd name="T16" fmla="*/ 534172 w 3369733"/>
                <a:gd name="T17" fmla="*/ 207905 h 1864783"/>
                <a:gd name="T18" fmla="*/ 622848 w 3369733"/>
                <a:gd name="T19" fmla="*/ 519761 h 1864783"/>
                <a:gd name="T20" fmla="*/ 705192 w 3369733"/>
                <a:gd name="T21" fmla="*/ 615227 h 1864783"/>
                <a:gd name="T22" fmla="*/ 806540 w 3369733"/>
                <a:gd name="T23" fmla="*/ 608865 h 1864783"/>
                <a:gd name="T24" fmla="*/ 882549 w 3369733"/>
                <a:gd name="T25" fmla="*/ 335193 h 1864783"/>
                <a:gd name="T26" fmla="*/ 939556 w 3369733"/>
                <a:gd name="T27" fmla="*/ 309737 h 1864783"/>
                <a:gd name="T28" fmla="*/ 1066237 w 3369733"/>
                <a:gd name="T29" fmla="*/ 844347 h 1864783"/>
                <a:gd name="T30" fmla="*/ 1142245 w 3369733"/>
                <a:gd name="T31" fmla="*/ 1079833 h 1864783"/>
                <a:gd name="T32" fmla="*/ 1237256 w 3369733"/>
                <a:gd name="T33" fmla="*/ 1258036 h 1864783"/>
                <a:gd name="T34" fmla="*/ 1325934 w 3369733"/>
                <a:gd name="T35" fmla="*/ 1353503 h 1864783"/>
                <a:gd name="T36" fmla="*/ 1414612 w 3369733"/>
                <a:gd name="T37" fmla="*/ 1436241 h 1864783"/>
                <a:gd name="T38" fmla="*/ 1503289 w 3369733"/>
                <a:gd name="T39" fmla="*/ 1480792 h 1864783"/>
                <a:gd name="T40" fmla="*/ 1591966 w 3369733"/>
                <a:gd name="T41" fmla="*/ 1518978 h 1864783"/>
                <a:gd name="T42" fmla="*/ 1667974 w 3369733"/>
                <a:gd name="T43" fmla="*/ 1506250 h 1864783"/>
                <a:gd name="T44" fmla="*/ 1750317 w 3369733"/>
                <a:gd name="T45" fmla="*/ 1487155 h 1864783"/>
                <a:gd name="T46" fmla="*/ 1826325 w 3369733"/>
                <a:gd name="T47" fmla="*/ 1429875 h 1864783"/>
                <a:gd name="T48" fmla="*/ 1908668 w 3369733"/>
                <a:gd name="T49" fmla="*/ 1321681 h 1864783"/>
                <a:gd name="T50" fmla="*/ 1991011 w 3369733"/>
                <a:gd name="T51" fmla="*/ 1156207 h 1864783"/>
                <a:gd name="T52" fmla="*/ 2079689 w 3369733"/>
                <a:gd name="T53" fmla="*/ 876169 h 1864783"/>
                <a:gd name="T54" fmla="*/ 2187366 w 3369733"/>
                <a:gd name="T55" fmla="*/ 907991 h 1864783"/>
                <a:gd name="T56" fmla="*/ 2257040 w 3369733"/>
                <a:gd name="T57" fmla="*/ 1162570 h 1864783"/>
                <a:gd name="T58" fmla="*/ 2352051 w 3369733"/>
                <a:gd name="T59" fmla="*/ 1245309 h 1864783"/>
                <a:gd name="T60" fmla="*/ 2440727 w 3369733"/>
                <a:gd name="T61" fmla="*/ 1308953 h 1864783"/>
                <a:gd name="T62" fmla="*/ 2523072 w 3369733"/>
                <a:gd name="T63" fmla="*/ 1296221 h 1864783"/>
                <a:gd name="T64" fmla="*/ 2605414 w 3369733"/>
                <a:gd name="T65" fmla="*/ 1232577 h 1864783"/>
                <a:gd name="T66" fmla="*/ 2700427 w 3369733"/>
                <a:gd name="T67" fmla="*/ 1086199 h 1864783"/>
                <a:gd name="T68" fmla="*/ 2789103 w 3369733"/>
                <a:gd name="T69" fmla="*/ 1067102 h 1864783"/>
                <a:gd name="T70" fmla="*/ 2865112 w 3369733"/>
                <a:gd name="T71" fmla="*/ 1315318 h 1864783"/>
                <a:gd name="T72" fmla="*/ 2960124 w 3369733"/>
                <a:gd name="T73" fmla="*/ 1525341 h 1864783"/>
                <a:gd name="T74" fmla="*/ 3048801 w 3369733"/>
                <a:gd name="T75" fmla="*/ 1665360 h 1864783"/>
                <a:gd name="T76" fmla="*/ 3137478 w 3369733"/>
                <a:gd name="T77" fmla="*/ 1690817 h 1864783"/>
                <a:gd name="T78" fmla="*/ 3226156 w 3369733"/>
                <a:gd name="T79" fmla="*/ 1773555 h 1864783"/>
                <a:gd name="T80" fmla="*/ 3327501 w 3369733"/>
                <a:gd name="T81" fmla="*/ 1843564 h 1864783"/>
                <a:gd name="T82" fmla="*/ 3023465 w 3369733"/>
                <a:gd name="T83" fmla="*/ 1862656 h 1864783"/>
                <a:gd name="T84" fmla="*/ 1915002 w 3369733"/>
                <a:gd name="T85" fmla="*/ 1849928 h 1864783"/>
                <a:gd name="T86" fmla="*/ 14776 w 3369733"/>
                <a:gd name="T87" fmla="*/ 1869021 h 186478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369733"/>
                <a:gd name="T133" fmla="*/ 0 h 1864783"/>
                <a:gd name="T134" fmla="*/ 3369733 w 3369733"/>
                <a:gd name="T135" fmla="*/ 1864783 h 186478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369733" h="1864783">
                  <a:moveTo>
                    <a:pt x="14816" y="1864783"/>
                  </a:moveTo>
                  <a:cubicBezTo>
                    <a:pt x="17991" y="1435099"/>
                    <a:pt x="21166" y="1005416"/>
                    <a:pt x="21166" y="791633"/>
                  </a:cubicBezTo>
                  <a:cubicBezTo>
                    <a:pt x="21166" y="577850"/>
                    <a:pt x="0" y="593725"/>
                    <a:pt x="14816" y="582083"/>
                  </a:cubicBezTo>
                  <a:cubicBezTo>
                    <a:pt x="29632" y="570441"/>
                    <a:pt x="78316" y="703791"/>
                    <a:pt x="110066" y="721783"/>
                  </a:cubicBezTo>
                  <a:cubicBezTo>
                    <a:pt x="141816" y="739775"/>
                    <a:pt x="174624" y="701675"/>
                    <a:pt x="205316" y="690033"/>
                  </a:cubicBezTo>
                  <a:cubicBezTo>
                    <a:pt x="236008" y="678391"/>
                    <a:pt x="267758" y="683683"/>
                    <a:pt x="294216" y="651933"/>
                  </a:cubicBezTo>
                  <a:cubicBezTo>
                    <a:pt x="320674" y="620183"/>
                    <a:pt x="338666" y="600075"/>
                    <a:pt x="364066" y="499533"/>
                  </a:cubicBezTo>
                  <a:cubicBezTo>
                    <a:pt x="389466" y="398991"/>
                    <a:pt x="418041" y="97366"/>
                    <a:pt x="446616" y="48683"/>
                  </a:cubicBezTo>
                  <a:cubicBezTo>
                    <a:pt x="475191" y="0"/>
                    <a:pt x="505883" y="129116"/>
                    <a:pt x="535516" y="207433"/>
                  </a:cubicBezTo>
                  <a:cubicBezTo>
                    <a:pt x="565149" y="285750"/>
                    <a:pt x="595841" y="450850"/>
                    <a:pt x="624416" y="518583"/>
                  </a:cubicBezTo>
                  <a:cubicBezTo>
                    <a:pt x="652991" y="586316"/>
                    <a:pt x="676274" y="599016"/>
                    <a:pt x="706966" y="613833"/>
                  </a:cubicBezTo>
                  <a:cubicBezTo>
                    <a:pt x="737658" y="628650"/>
                    <a:pt x="778933" y="654050"/>
                    <a:pt x="808566" y="607483"/>
                  </a:cubicBezTo>
                  <a:cubicBezTo>
                    <a:pt x="838199" y="560916"/>
                    <a:pt x="862541" y="384175"/>
                    <a:pt x="884766" y="334433"/>
                  </a:cubicBezTo>
                  <a:cubicBezTo>
                    <a:pt x="906991" y="284691"/>
                    <a:pt x="911224" y="224367"/>
                    <a:pt x="941916" y="309033"/>
                  </a:cubicBezTo>
                  <a:cubicBezTo>
                    <a:pt x="972608" y="393699"/>
                    <a:pt x="1035049" y="714375"/>
                    <a:pt x="1068916" y="842433"/>
                  </a:cubicBezTo>
                  <a:cubicBezTo>
                    <a:pt x="1102783" y="970491"/>
                    <a:pt x="1116541" y="1008591"/>
                    <a:pt x="1145116" y="1077383"/>
                  </a:cubicBezTo>
                  <a:cubicBezTo>
                    <a:pt x="1173691" y="1146175"/>
                    <a:pt x="1209674" y="1209675"/>
                    <a:pt x="1240366" y="1255183"/>
                  </a:cubicBezTo>
                  <a:cubicBezTo>
                    <a:pt x="1271058" y="1300691"/>
                    <a:pt x="1299633" y="1320800"/>
                    <a:pt x="1329266" y="1350433"/>
                  </a:cubicBezTo>
                  <a:cubicBezTo>
                    <a:pt x="1358899" y="1380066"/>
                    <a:pt x="1388533" y="1411816"/>
                    <a:pt x="1418166" y="1432983"/>
                  </a:cubicBezTo>
                  <a:cubicBezTo>
                    <a:pt x="1447799" y="1454150"/>
                    <a:pt x="1477433" y="1463675"/>
                    <a:pt x="1507066" y="1477433"/>
                  </a:cubicBezTo>
                  <a:cubicBezTo>
                    <a:pt x="1536699" y="1491191"/>
                    <a:pt x="1568449" y="1511300"/>
                    <a:pt x="1595966" y="1515533"/>
                  </a:cubicBezTo>
                  <a:cubicBezTo>
                    <a:pt x="1623483" y="1519766"/>
                    <a:pt x="1645708" y="1508125"/>
                    <a:pt x="1672166" y="1502833"/>
                  </a:cubicBezTo>
                  <a:cubicBezTo>
                    <a:pt x="1698624" y="1497541"/>
                    <a:pt x="1728258" y="1496483"/>
                    <a:pt x="1754716" y="1483783"/>
                  </a:cubicBezTo>
                  <a:cubicBezTo>
                    <a:pt x="1781174" y="1471083"/>
                    <a:pt x="1804458" y="1454150"/>
                    <a:pt x="1830916" y="1426633"/>
                  </a:cubicBezTo>
                  <a:cubicBezTo>
                    <a:pt x="1857374" y="1399116"/>
                    <a:pt x="1885949" y="1364191"/>
                    <a:pt x="1913466" y="1318683"/>
                  </a:cubicBezTo>
                  <a:cubicBezTo>
                    <a:pt x="1940983" y="1273175"/>
                    <a:pt x="1967441" y="1227666"/>
                    <a:pt x="1996016" y="1153583"/>
                  </a:cubicBezTo>
                  <a:cubicBezTo>
                    <a:pt x="2024591" y="1079500"/>
                    <a:pt x="2052108" y="915458"/>
                    <a:pt x="2084916" y="874183"/>
                  </a:cubicBezTo>
                  <a:cubicBezTo>
                    <a:pt x="2117724" y="832908"/>
                    <a:pt x="2163233" y="858308"/>
                    <a:pt x="2192866" y="905933"/>
                  </a:cubicBezTo>
                  <a:cubicBezTo>
                    <a:pt x="2222499" y="953558"/>
                    <a:pt x="2235199" y="1103841"/>
                    <a:pt x="2262716" y="1159933"/>
                  </a:cubicBezTo>
                  <a:cubicBezTo>
                    <a:pt x="2290233" y="1216025"/>
                    <a:pt x="2327274" y="1218141"/>
                    <a:pt x="2357966" y="1242483"/>
                  </a:cubicBezTo>
                  <a:cubicBezTo>
                    <a:pt x="2388658" y="1266825"/>
                    <a:pt x="2418291" y="1297516"/>
                    <a:pt x="2446866" y="1305983"/>
                  </a:cubicBezTo>
                  <a:cubicBezTo>
                    <a:pt x="2475441" y="1314450"/>
                    <a:pt x="2501899" y="1305983"/>
                    <a:pt x="2529416" y="1293283"/>
                  </a:cubicBezTo>
                  <a:cubicBezTo>
                    <a:pt x="2556933" y="1280583"/>
                    <a:pt x="2582333" y="1264708"/>
                    <a:pt x="2611966" y="1229783"/>
                  </a:cubicBezTo>
                  <a:cubicBezTo>
                    <a:pt x="2641599" y="1194858"/>
                    <a:pt x="2676524" y="1111250"/>
                    <a:pt x="2707216" y="1083733"/>
                  </a:cubicBezTo>
                  <a:cubicBezTo>
                    <a:pt x="2737908" y="1056216"/>
                    <a:pt x="2768599" y="1026583"/>
                    <a:pt x="2796116" y="1064683"/>
                  </a:cubicBezTo>
                  <a:cubicBezTo>
                    <a:pt x="2823633" y="1102783"/>
                    <a:pt x="2843741" y="1236133"/>
                    <a:pt x="2872316" y="1312333"/>
                  </a:cubicBezTo>
                  <a:cubicBezTo>
                    <a:pt x="2900891" y="1388533"/>
                    <a:pt x="2936874" y="1463675"/>
                    <a:pt x="2967566" y="1521883"/>
                  </a:cubicBezTo>
                  <a:cubicBezTo>
                    <a:pt x="2998258" y="1580091"/>
                    <a:pt x="3026833" y="1634066"/>
                    <a:pt x="3056466" y="1661583"/>
                  </a:cubicBezTo>
                  <a:cubicBezTo>
                    <a:pt x="3086099" y="1689100"/>
                    <a:pt x="3115733" y="1668991"/>
                    <a:pt x="3145366" y="1686983"/>
                  </a:cubicBezTo>
                  <a:cubicBezTo>
                    <a:pt x="3174999" y="1704975"/>
                    <a:pt x="3202516" y="1744133"/>
                    <a:pt x="3234266" y="1769533"/>
                  </a:cubicBezTo>
                  <a:cubicBezTo>
                    <a:pt x="3266016" y="1794933"/>
                    <a:pt x="3369733" y="1824566"/>
                    <a:pt x="3335866" y="1839383"/>
                  </a:cubicBezTo>
                  <a:cubicBezTo>
                    <a:pt x="3301999" y="1854200"/>
                    <a:pt x="3031066" y="1858433"/>
                    <a:pt x="3031066" y="1858433"/>
                  </a:cubicBezTo>
                  <a:lnTo>
                    <a:pt x="1919816" y="1845733"/>
                  </a:lnTo>
                  <a:lnTo>
                    <a:pt x="14816" y="1864783"/>
                  </a:lnTo>
                  <a:close/>
                </a:path>
              </a:pathLst>
            </a:custGeom>
            <a:solidFill>
              <a:srgbClr val="FF0000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4" name="ZoneTexte 33"/>
            <p:cNvSpPr txBox="1">
              <a:spLocks noChangeArrowheads="1"/>
            </p:cNvSpPr>
            <p:nvPr/>
          </p:nvSpPr>
          <p:spPr bwMode="auto">
            <a:xfrm>
              <a:off x="5824539" y="3493544"/>
              <a:ext cx="973343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/>
                <a:t>Formants</a:t>
              </a:r>
            </a:p>
          </p:txBody>
        </p:sp>
        <p:sp>
          <p:nvSpPr>
            <p:cNvPr id="36" name="ZoneTexte 35"/>
            <p:cNvSpPr txBox="1">
              <a:spLocks noChangeArrowheads="1"/>
            </p:cNvSpPr>
            <p:nvPr/>
          </p:nvSpPr>
          <p:spPr bwMode="auto">
            <a:xfrm>
              <a:off x="6937772" y="4511527"/>
              <a:ext cx="354584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F</a:t>
              </a:r>
              <a:r>
                <a:rPr lang="en-US" sz="1350" b="1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7" name="Connecteur droit avec flèche 36"/>
            <p:cNvCxnSpPr>
              <a:cxnSpLocks noChangeShapeType="1"/>
              <a:stCxn id="34" idx="2"/>
              <a:endCxn id="26" idx="3"/>
            </p:cNvCxnSpPr>
            <p:nvPr/>
          </p:nvCxnSpPr>
          <p:spPr bwMode="auto">
            <a:xfrm flipH="1">
              <a:off x="5563569" y="3793626"/>
              <a:ext cx="747642" cy="83321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Connecteur droit avec flèche 37"/>
            <p:cNvCxnSpPr>
              <a:cxnSpLocks noChangeShapeType="1"/>
              <a:stCxn id="34" idx="2"/>
              <a:endCxn id="27" idx="3"/>
            </p:cNvCxnSpPr>
            <p:nvPr/>
          </p:nvCxnSpPr>
          <p:spPr bwMode="auto">
            <a:xfrm flipH="1">
              <a:off x="5971954" y="3793626"/>
              <a:ext cx="339257" cy="271439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Connecteur droit avec flèche 38"/>
            <p:cNvCxnSpPr>
              <a:cxnSpLocks noChangeShapeType="1"/>
              <a:stCxn id="34" idx="2"/>
              <a:endCxn id="28" idx="0"/>
            </p:cNvCxnSpPr>
            <p:nvPr/>
          </p:nvCxnSpPr>
          <p:spPr bwMode="auto">
            <a:xfrm>
              <a:off x="6311211" y="3793626"/>
              <a:ext cx="332366" cy="553595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Connecteur droit avec flèche 39"/>
            <p:cNvCxnSpPr>
              <a:cxnSpLocks noChangeShapeType="1"/>
              <a:stCxn id="34" idx="2"/>
              <a:endCxn id="36" idx="0"/>
            </p:cNvCxnSpPr>
            <p:nvPr/>
          </p:nvCxnSpPr>
          <p:spPr bwMode="auto">
            <a:xfrm>
              <a:off x="6311211" y="3793626"/>
              <a:ext cx="803853" cy="717901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ZoneTexte 8"/>
            <p:cNvSpPr txBox="1">
              <a:spLocks noChangeArrowheads="1"/>
            </p:cNvSpPr>
            <p:nvPr/>
          </p:nvSpPr>
          <p:spPr bwMode="auto">
            <a:xfrm>
              <a:off x="5800726" y="5458074"/>
              <a:ext cx="377026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/a/</a:t>
              </a:r>
            </a:p>
          </p:txBody>
        </p:sp>
        <p:sp>
          <p:nvSpPr>
            <p:cNvPr id="48" name="Rectangle 4"/>
            <p:cNvSpPr>
              <a:spLocks noChangeArrowheads="1"/>
            </p:cNvSpPr>
            <p:nvPr/>
          </p:nvSpPr>
          <p:spPr bwMode="auto">
            <a:xfrm>
              <a:off x="4858942" y="6089344"/>
              <a:ext cx="3234927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050">
                  <a:sym typeface="Wingdings" panose="05000000000000000000" pitchFamily="2" charset="2"/>
                </a:rPr>
                <a:t>F1  1400 Hz, F2  1600 Hz F3  3000 Hz</a:t>
              </a:r>
              <a:endParaRPr lang="en-US" sz="1050"/>
            </a:p>
          </p:txBody>
        </p:sp>
        <p:sp>
          <p:nvSpPr>
            <p:cNvPr id="50" name="ZoneTexte 49"/>
            <p:cNvSpPr txBox="1">
              <a:spLocks noChangeArrowheads="1"/>
            </p:cNvSpPr>
            <p:nvPr/>
          </p:nvSpPr>
          <p:spPr bwMode="auto">
            <a:xfrm>
              <a:off x="4386140" y="5816690"/>
              <a:ext cx="213712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/>
                <a:t>Fundamental frequency</a:t>
              </a:r>
            </a:p>
          </p:txBody>
        </p:sp>
        <p:cxnSp>
          <p:nvCxnSpPr>
            <p:cNvPr id="51" name="Connecteur droit avec flèche 50"/>
            <p:cNvCxnSpPr>
              <a:cxnSpLocks noChangeShapeType="1"/>
              <a:stCxn id="50" idx="0"/>
            </p:cNvCxnSpPr>
            <p:nvPr/>
          </p:nvCxnSpPr>
          <p:spPr bwMode="auto">
            <a:xfrm flipH="1" flipV="1">
              <a:off x="4967287" y="5458074"/>
              <a:ext cx="487415" cy="358616"/>
            </a:xfrm>
            <a:prstGeom prst="straightConnector1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" name="Groupe 52"/>
          <p:cNvGrpSpPr/>
          <p:nvPr/>
        </p:nvGrpSpPr>
        <p:grpSpPr>
          <a:xfrm>
            <a:off x="779063" y="3557840"/>
            <a:ext cx="3365495" cy="2864004"/>
            <a:chOff x="1386290" y="3493544"/>
            <a:chExt cx="3365495" cy="2864004"/>
          </a:xfrm>
        </p:grpSpPr>
        <p:grpSp>
          <p:nvGrpSpPr>
            <p:cNvPr id="13" name="Groupe 21"/>
            <p:cNvGrpSpPr>
              <a:grpSpLocks/>
            </p:cNvGrpSpPr>
            <p:nvPr/>
          </p:nvGrpSpPr>
          <p:grpSpPr bwMode="auto">
            <a:xfrm>
              <a:off x="1828801" y="3726906"/>
              <a:ext cx="2851547" cy="1922859"/>
              <a:chOff x="914400" y="2895600"/>
              <a:chExt cx="3802063" cy="2563813"/>
            </a:xfrm>
          </p:grpSpPr>
          <p:graphicFrame>
            <p:nvGraphicFramePr>
              <p:cNvPr id="14" name="Object 3"/>
              <p:cNvGraphicFramePr>
                <a:graphicFrameLocks noChangeAspect="1"/>
              </p:cNvGraphicFramePr>
              <p:nvPr/>
            </p:nvGraphicFramePr>
            <p:xfrm>
              <a:off x="914400" y="2895600"/>
              <a:ext cx="3802063" cy="2563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 bitmap" r:id="rId7" imgW="9123810" imgH="6152381" progId="Paint.Picture">
                      <p:embed/>
                    </p:oleObj>
                  </mc:Choice>
                  <mc:Fallback>
                    <p:oleObj name="Image bitmap" r:id="rId7" imgW="9123810" imgH="6152381" progId="Paint.Picture">
                      <p:embed/>
                      <p:pic>
                        <p:nvPicPr>
                          <p:cNvPr id="14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4400" y="2895600"/>
                            <a:ext cx="3802063" cy="2563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 cap="sq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Ellipse 15"/>
              <p:cNvSpPr>
                <a:spLocks noChangeArrowheads="1"/>
              </p:cNvSpPr>
              <p:nvPr/>
            </p:nvSpPr>
            <p:spPr bwMode="auto">
              <a:xfrm>
                <a:off x="1175656" y="2906486"/>
                <a:ext cx="304800" cy="272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16" name="Ellipse 16"/>
              <p:cNvSpPr>
                <a:spLocks noChangeArrowheads="1"/>
              </p:cNvSpPr>
              <p:nvPr/>
            </p:nvSpPr>
            <p:spPr bwMode="auto">
              <a:xfrm>
                <a:off x="2601684" y="3592286"/>
                <a:ext cx="304800" cy="272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  <p:sp>
            <p:nvSpPr>
              <p:cNvPr id="17" name="Ellipse 17"/>
              <p:cNvSpPr>
                <a:spLocks noChangeArrowheads="1"/>
              </p:cNvSpPr>
              <p:nvPr/>
            </p:nvSpPr>
            <p:spPr bwMode="auto">
              <a:xfrm>
                <a:off x="2993570" y="3646714"/>
                <a:ext cx="304800" cy="272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sz="1350"/>
              </a:p>
            </p:txBody>
          </p:sp>
        </p:grpSp>
        <p:sp>
          <p:nvSpPr>
            <p:cNvPr id="23" name="ZoneTexte 22"/>
            <p:cNvSpPr txBox="1">
              <a:spLocks noChangeArrowheads="1"/>
            </p:cNvSpPr>
            <p:nvPr/>
          </p:nvSpPr>
          <p:spPr bwMode="auto">
            <a:xfrm>
              <a:off x="2000251" y="3751908"/>
              <a:ext cx="354584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F</a:t>
              </a:r>
              <a:r>
                <a:rPr lang="en-US" sz="1350" b="1" baseline="-25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4" name="ZoneTexte 23"/>
            <p:cNvSpPr txBox="1">
              <a:spLocks noChangeArrowheads="1"/>
            </p:cNvSpPr>
            <p:nvPr/>
          </p:nvSpPr>
          <p:spPr bwMode="auto">
            <a:xfrm>
              <a:off x="3061097" y="4184106"/>
              <a:ext cx="354584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F</a:t>
              </a:r>
              <a:r>
                <a:rPr lang="en-US" sz="1350" b="1" baseline="-25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5" name="ZoneTexte 24"/>
            <p:cNvSpPr txBox="1">
              <a:spLocks noChangeArrowheads="1"/>
            </p:cNvSpPr>
            <p:nvPr/>
          </p:nvSpPr>
          <p:spPr bwMode="auto">
            <a:xfrm>
              <a:off x="3346847" y="4216252"/>
              <a:ext cx="354584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F</a:t>
              </a:r>
              <a:r>
                <a:rPr lang="en-US" sz="1350" b="1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29" name="Connecteur droit 28"/>
            <p:cNvCxnSpPr>
              <a:cxnSpLocks noChangeShapeType="1"/>
            </p:cNvCxnSpPr>
            <p:nvPr/>
          </p:nvCxnSpPr>
          <p:spPr bwMode="auto">
            <a:xfrm rot="16200000" flipH="1">
              <a:off x="1311473" y="4752629"/>
              <a:ext cx="1377554" cy="0"/>
            </a:xfrm>
            <a:prstGeom prst="line">
              <a:avLst/>
            </a:prstGeom>
            <a:noFill/>
            <a:ln w="571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Forme libre 34"/>
            <p:cNvSpPr>
              <a:spLocks noChangeArrowheads="1"/>
            </p:cNvSpPr>
            <p:nvPr/>
          </p:nvSpPr>
          <p:spPr bwMode="auto">
            <a:xfrm>
              <a:off x="2039542" y="3934076"/>
              <a:ext cx="2474119" cy="1725215"/>
            </a:xfrm>
            <a:custGeom>
              <a:avLst/>
              <a:gdLst>
                <a:gd name="T0" fmla="*/ 30692 w 3298825"/>
                <a:gd name="T1" fmla="*/ 2012420 h 2300817"/>
                <a:gd name="T2" fmla="*/ 24342 w 3298825"/>
                <a:gd name="T3" fmla="*/ 307407 h 2300817"/>
                <a:gd name="T4" fmla="*/ 164042 w 3298825"/>
                <a:gd name="T5" fmla="*/ 167963 h 2300817"/>
                <a:gd name="T6" fmla="*/ 214842 w 3298825"/>
                <a:gd name="T7" fmla="*/ 763767 h 2300817"/>
                <a:gd name="T8" fmla="*/ 322792 w 3298825"/>
                <a:gd name="T9" fmla="*/ 1137733 h 2300817"/>
                <a:gd name="T10" fmla="*/ 411692 w 3298825"/>
                <a:gd name="T11" fmla="*/ 1359574 h 2300817"/>
                <a:gd name="T12" fmla="*/ 513292 w 3298825"/>
                <a:gd name="T13" fmla="*/ 1549725 h 2300817"/>
                <a:gd name="T14" fmla="*/ 614892 w 3298825"/>
                <a:gd name="T15" fmla="*/ 1663814 h 2300817"/>
                <a:gd name="T16" fmla="*/ 684742 w 3298825"/>
                <a:gd name="T17" fmla="*/ 1739874 h 2300817"/>
                <a:gd name="T18" fmla="*/ 792692 w 3298825"/>
                <a:gd name="T19" fmla="*/ 1790578 h 2300817"/>
                <a:gd name="T20" fmla="*/ 887942 w 3298825"/>
                <a:gd name="T21" fmla="*/ 1834948 h 2300817"/>
                <a:gd name="T22" fmla="*/ 1002242 w 3298825"/>
                <a:gd name="T23" fmla="*/ 1834948 h 2300817"/>
                <a:gd name="T24" fmla="*/ 1008592 w 3298825"/>
                <a:gd name="T25" fmla="*/ 1758889 h 2300817"/>
                <a:gd name="T26" fmla="*/ 1154648 w 3298825"/>
                <a:gd name="T27" fmla="*/ 1758889 h 2300817"/>
                <a:gd name="T28" fmla="*/ 1256248 w 3298825"/>
                <a:gd name="T29" fmla="*/ 1657476 h 2300817"/>
                <a:gd name="T30" fmla="*/ 1313398 w 3298825"/>
                <a:gd name="T31" fmla="*/ 1518032 h 2300817"/>
                <a:gd name="T32" fmla="*/ 1440398 w 3298825"/>
                <a:gd name="T33" fmla="*/ 1346897 h 2300817"/>
                <a:gd name="T34" fmla="*/ 1516598 w 3298825"/>
                <a:gd name="T35" fmla="*/ 960257 h 2300817"/>
                <a:gd name="T36" fmla="*/ 1611848 w 3298825"/>
                <a:gd name="T37" fmla="*/ 833489 h 2300817"/>
                <a:gd name="T38" fmla="*/ 1713448 w 3298825"/>
                <a:gd name="T39" fmla="*/ 1017303 h 2300817"/>
                <a:gd name="T40" fmla="*/ 1802348 w 3298825"/>
                <a:gd name="T41" fmla="*/ 960257 h 2300817"/>
                <a:gd name="T42" fmla="*/ 1872198 w 3298825"/>
                <a:gd name="T43" fmla="*/ 789123 h 2300817"/>
                <a:gd name="T44" fmla="*/ 1986498 w 3298825"/>
                <a:gd name="T45" fmla="*/ 1029979 h 2300817"/>
                <a:gd name="T46" fmla="*/ 2081748 w 3298825"/>
                <a:gd name="T47" fmla="*/ 1308866 h 2300817"/>
                <a:gd name="T48" fmla="*/ 2176993 w 3298825"/>
                <a:gd name="T49" fmla="*/ 1480003 h 2300817"/>
                <a:gd name="T50" fmla="*/ 2272243 w 3298825"/>
                <a:gd name="T51" fmla="*/ 1600430 h 2300817"/>
                <a:gd name="T52" fmla="*/ 2361143 w 3298825"/>
                <a:gd name="T53" fmla="*/ 1663814 h 2300817"/>
                <a:gd name="T54" fmla="*/ 2462743 w 3298825"/>
                <a:gd name="T55" fmla="*/ 1714522 h 2300817"/>
                <a:gd name="T56" fmla="*/ 2551643 w 3298825"/>
                <a:gd name="T57" fmla="*/ 1714522 h 2300817"/>
                <a:gd name="T58" fmla="*/ 2659593 w 3298825"/>
                <a:gd name="T59" fmla="*/ 1670152 h 2300817"/>
                <a:gd name="T60" fmla="*/ 2735793 w 3298825"/>
                <a:gd name="T61" fmla="*/ 1600430 h 2300817"/>
                <a:gd name="T62" fmla="*/ 2837393 w 3298825"/>
                <a:gd name="T63" fmla="*/ 1480003 h 2300817"/>
                <a:gd name="T64" fmla="*/ 2951693 w 3298825"/>
                <a:gd name="T65" fmla="*/ 1397605 h 2300817"/>
                <a:gd name="T66" fmla="*/ 3027893 w 3298825"/>
                <a:gd name="T67" fmla="*/ 1581415 h 2300817"/>
                <a:gd name="T68" fmla="*/ 3129493 w 3298825"/>
                <a:gd name="T69" fmla="*/ 1727198 h 2300817"/>
                <a:gd name="T70" fmla="*/ 3212043 w 3298825"/>
                <a:gd name="T71" fmla="*/ 1872976 h 2300817"/>
                <a:gd name="T72" fmla="*/ 3237443 w 3298825"/>
                <a:gd name="T73" fmla="*/ 2006084 h 2300817"/>
                <a:gd name="T74" fmla="*/ 2843743 w 3298825"/>
                <a:gd name="T75" fmla="*/ 1980730 h 2300817"/>
                <a:gd name="T76" fmla="*/ 2335743 w 3298825"/>
                <a:gd name="T77" fmla="*/ 2006084 h 2300817"/>
                <a:gd name="T78" fmla="*/ 1567398 w 3298825"/>
                <a:gd name="T79" fmla="*/ 2006084 h 2300817"/>
                <a:gd name="T80" fmla="*/ 640292 w 3298825"/>
                <a:gd name="T81" fmla="*/ 2012420 h 2300817"/>
                <a:gd name="T82" fmla="*/ 100542 w 3298825"/>
                <a:gd name="T83" fmla="*/ 2012420 h 2300817"/>
                <a:gd name="T84" fmla="*/ 30692 w 3298825"/>
                <a:gd name="T85" fmla="*/ 2012420 h 230081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298825"/>
                <a:gd name="T130" fmla="*/ 0 h 2300817"/>
                <a:gd name="T131" fmla="*/ 3298825 w 3298825"/>
                <a:gd name="T132" fmla="*/ 2300817 h 230081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298825" h="2300817">
                  <a:moveTo>
                    <a:pt x="30692" y="2016125"/>
                  </a:moveTo>
                  <a:cubicBezTo>
                    <a:pt x="17992" y="1731433"/>
                    <a:pt x="2117" y="615950"/>
                    <a:pt x="24342" y="307975"/>
                  </a:cubicBezTo>
                  <a:cubicBezTo>
                    <a:pt x="46567" y="0"/>
                    <a:pt x="132292" y="92075"/>
                    <a:pt x="164042" y="168275"/>
                  </a:cubicBezTo>
                  <a:cubicBezTo>
                    <a:pt x="195792" y="244475"/>
                    <a:pt x="188384" y="603250"/>
                    <a:pt x="214842" y="765175"/>
                  </a:cubicBezTo>
                  <a:cubicBezTo>
                    <a:pt x="241300" y="927100"/>
                    <a:pt x="289984" y="1040342"/>
                    <a:pt x="322792" y="1139825"/>
                  </a:cubicBezTo>
                  <a:cubicBezTo>
                    <a:pt x="355600" y="1239308"/>
                    <a:pt x="379942" y="1293283"/>
                    <a:pt x="411692" y="1362075"/>
                  </a:cubicBezTo>
                  <a:cubicBezTo>
                    <a:pt x="443442" y="1430867"/>
                    <a:pt x="479425" y="1501775"/>
                    <a:pt x="513292" y="1552575"/>
                  </a:cubicBezTo>
                  <a:cubicBezTo>
                    <a:pt x="547159" y="1603375"/>
                    <a:pt x="586317" y="1635125"/>
                    <a:pt x="614892" y="1666875"/>
                  </a:cubicBezTo>
                  <a:cubicBezTo>
                    <a:pt x="643467" y="1698625"/>
                    <a:pt x="655109" y="1721908"/>
                    <a:pt x="684742" y="1743075"/>
                  </a:cubicBezTo>
                  <a:cubicBezTo>
                    <a:pt x="714375" y="1764242"/>
                    <a:pt x="792692" y="1793875"/>
                    <a:pt x="792692" y="1793875"/>
                  </a:cubicBezTo>
                  <a:cubicBezTo>
                    <a:pt x="826559" y="1809750"/>
                    <a:pt x="853017" y="1830917"/>
                    <a:pt x="887942" y="1838325"/>
                  </a:cubicBezTo>
                  <a:cubicBezTo>
                    <a:pt x="922867" y="1845733"/>
                    <a:pt x="982134" y="1851025"/>
                    <a:pt x="1002242" y="1838325"/>
                  </a:cubicBezTo>
                  <a:cubicBezTo>
                    <a:pt x="1022350" y="1825625"/>
                    <a:pt x="983192" y="1774825"/>
                    <a:pt x="1008592" y="1762125"/>
                  </a:cubicBezTo>
                  <a:cubicBezTo>
                    <a:pt x="1033992" y="1749425"/>
                    <a:pt x="1113367" y="1779058"/>
                    <a:pt x="1154642" y="1762125"/>
                  </a:cubicBezTo>
                  <a:cubicBezTo>
                    <a:pt x="1195917" y="1745192"/>
                    <a:pt x="1229784" y="1700742"/>
                    <a:pt x="1256242" y="1660525"/>
                  </a:cubicBezTo>
                  <a:cubicBezTo>
                    <a:pt x="1282700" y="1620308"/>
                    <a:pt x="1282700" y="1572683"/>
                    <a:pt x="1313392" y="1520825"/>
                  </a:cubicBezTo>
                  <a:cubicBezTo>
                    <a:pt x="1344084" y="1468967"/>
                    <a:pt x="1406525" y="1442508"/>
                    <a:pt x="1440392" y="1349375"/>
                  </a:cubicBezTo>
                  <a:cubicBezTo>
                    <a:pt x="1474259" y="1256242"/>
                    <a:pt x="1488017" y="1047750"/>
                    <a:pt x="1516592" y="962025"/>
                  </a:cubicBezTo>
                  <a:cubicBezTo>
                    <a:pt x="1545167" y="876300"/>
                    <a:pt x="1579034" y="825500"/>
                    <a:pt x="1611842" y="835025"/>
                  </a:cubicBezTo>
                  <a:cubicBezTo>
                    <a:pt x="1644650" y="844550"/>
                    <a:pt x="1681692" y="998008"/>
                    <a:pt x="1713442" y="1019175"/>
                  </a:cubicBezTo>
                  <a:cubicBezTo>
                    <a:pt x="1745192" y="1040342"/>
                    <a:pt x="1775884" y="1000125"/>
                    <a:pt x="1802342" y="962025"/>
                  </a:cubicBezTo>
                  <a:cubicBezTo>
                    <a:pt x="1828800" y="923925"/>
                    <a:pt x="1841500" y="778933"/>
                    <a:pt x="1872192" y="790575"/>
                  </a:cubicBezTo>
                  <a:cubicBezTo>
                    <a:pt x="1902884" y="802217"/>
                    <a:pt x="1951567" y="945092"/>
                    <a:pt x="1986492" y="1031875"/>
                  </a:cubicBezTo>
                  <a:cubicBezTo>
                    <a:pt x="2021417" y="1118658"/>
                    <a:pt x="2049992" y="1236133"/>
                    <a:pt x="2081742" y="1311275"/>
                  </a:cubicBezTo>
                  <a:cubicBezTo>
                    <a:pt x="2113492" y="1386417"/>
                    <a:pt x="2145242" y="1434042"/>
                    <a:pt x="2176992" y="1482725"/>
                  </a:cubicBezTo>
                  <a:cubicBezTo>
                    <a:pt x="2208742" y="1531408"/>
                    <a:pt x="2241550" y="1572683"/>
                    <a:pt x="2272242" y="1603375"/>
                  </a:cubicBezTo>
                  <a:cubicBezTo>
                    <a:pt x="2302934" y="1634067"/>
                    <a:pt x="2329392" y="1647825"/>
                    <a:pt x="2361142" y="1666875"/>
                  </a:cubicBezTo>
                  <a:cubicBezTo>
                    <a:pt x="2392892" y="1685925"/>
                    <a:pt x="2430992" y="1709208"/>
                    <a:pt x="2462742" y="1717675"/>
                  </a:cubicBezTo>
                  <a:cubicBezTo>
                    <a:pt x="2494492" y="1726142"/>
                    <a:pt x="2518834" y="1725083"/>
                    <a:pt x="2551642" y="1717675"/>
                  </a:cubicBezTo>
                  <a:cubicBezTo>
                    <a:pt x="2584450" y="1710267"/>
                    <a:pt x="2628900" y="1692275"/>
                    <a:pt x="2659592" y="1673225"/>
                  </a:cubicBezTo>
                  <a:cubicBezTo>
                    <a:pt x="2690284" y="1654175"/>
                    <a:pt x="2706159" y="1635125"/>
                    <a:pt x="2735792" y="1603375"/>
                  </a:cubicBezTo>
                  <a:cubicBezTo>
                    <a:pt x="2765425" y="1571625"/>
                    <a:pt x="2801409" y="1516592"/>
                    <a:pt x="2837392" y="1482725"/>
                  </a:cubicBezTo>
                  <a:cubicBezTo>
                    <a:pt x="2873375" y="1448858"/>
                    <a:pt x="2919942" y="1383242"/>
                    <a:pt x="2951692" y="1400175"/>
                  </a:cubicBezTo>
                  <a:cubicBezTo>
                    <a:pt x="2983442" y="1417108"/>
                    <a:pt x="2998259" y="1529292"/>
                    <a:pt x="3027892" y="1584325"/>
                  </a:cubicBezTo>
                  <a:cubicBezTo>
                    <a:pt x="3057525" y="1639358"/>
                    <a:pt x="3098800" y="1681692"/>
                    <a:pt x="3129492" y="1730375"/>
                  </a:cubicBezTo>
                  <a:cubicBezTo>
                    <a:pt x="3160184" y="1779058"/>
                    <a:pt x="3194050" y="1829858"/>
                    <a:pt x="3212042" y="1876425"/>
                  </a:cubicBezTo>
                  <a:cubicBezTo>
                    <a:pt x="3230034" y="1922992"/>
                    <a:pt x="3298825" y="1991783"/>
                    <a:pt x="3237442" y="2009775"/>
                  </a:cubicBezTo>
                  <a:cubicBezTo>
                    <a:pt x="3176059" y="2027767"/>
                    <a:pt x="2994025" y="1984375"/>
                    <a:pt x="2843742" y="1984375"/>
                  </a:cubicBezTo>
                  <a:cubicBezTo>
                    <a:pt x="2693459" y="1984375"/>
                    <a:pt x="2548467" y="2005542"/>
                    <a:pt x="2335742" y="2009775"/>
                  </a:cubicBezTo>
                  <a:cubicBezTo>
                    <a:pt x="2123017" y="2014008"/>
                    <a:pt x="1567392" y="2009775"/>
                    <a:pt x="1567392" y="2009775"/>
                  </a:cubicBezTo>
                  <a:lnTo>
                    <a:pt x="640292" y="2016125"/>
                  </a:lnTo>
                  <a:lnTo>
                    <a:pt x="100542" y="2016125"/>
                  </a:lnTo>
                  <a:cubicBezTo>
                    <a:pt x="0" y="2015067"/>
                    <a:pt x="43392" y="2300817"/>
                    <a:pt x="30692" y="2016125"/>
                  </a:cubicBezTo>
                  <a:close/>
                </a:path>
              </a:pathLst>
            </a:custGeom>
            <a:solidFill>
              <a:srgbClr val="FF0000">
                <a:alpha val="1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3" name="ZoneTexte 32"/>
            <p:cNvSpPr txBox="1">
              <a:spLocks noChangeArrowheads="1"/>
            </p:cNvSpPr>
            <p:nvPr/>
          </p:nvSpPr>
          <p:spPr bwMode="auto">
            <a:xfrm>
              <a:off x="2728914" y="3493544"/>
              <a:ext cx="973343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/>
                <a:t>Formants</a:t>
              </a:r>
            </a:p>
          </p:txBody>
        </p:sp>
        <p:sp>
          <p:nvSpPr>
            <p:cNvPr id="35" name="ZoneTexte 34"/>
            <p:cNvSpPr txBox="1">
              <a:spLocks noChangeArrowheads="1"/>
            </p:cNvSpPr>
            <p:nvPr/>
          </p:nvSpPr>
          <p:spPr bwMode="auto">
            <a:xfrm>
              <a:off x="4087416" y="4568677"/>
              <a:ext cx="354584" cy="300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F</a:t>
              </a:r>
              <a:r>
                <a:rPr lang="en-US" sz="1350" b="1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41" name="Connecteur droit avec flèche 40"/>
            <p:cNvCxnSpPr>
              <a:cxnSpLocks noChangeShapeType="1"/>
              <a:stCxn id="33" idx="2"/>
              <a:endCxn id="23" idx="3"/>
            </p:cNvCxnSpPr>
            <p:nvPr/>
          </p:nvCxnSpPr>
          <p:spPr bwMode="auto">
            <a:xfrm flipH="1">
              <a:off x="2354835" y="3793626"/>
              <a:ext cx="860751" cy="108323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Connecteur droit avec flèche 41"/>
            <p:cNvCxnSpPr>
              <a:cxnSpLocks noChangeShapeType="1"/>
              <a:stCxn id="33" idx="2"/>
              <a:endCxn id="24" idx="0"/>
            </p:cNvCxnSpPr>
            <p:nvPr/>
          </p:nvCxnSpPr>
          <p:spPr bwMode="auto">
            <a:xfrm>
              <a:off x="3215586" y="3793626"/>
              <a:ext cx="22803" cy="390480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Connecteur droit avec flèche 42"/>
            <p:cNvCxnSpPr>
              <a:cxnSpLocks noChangeShapeType="1"/>
              <a:stCxn id="33" idx="2"/>
              <a:endCxn id="25" idx="0"/>
            </p:cNvCxnSpPr>
            <p:nvPr/>
          </p:nvCxnSpPr>
          <p:spPr bwMode="auto">
            <a:xfrm>
              <a:off x="3215586" y="3793626"/>
              <a:ext cx="308553" cy="422626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Connecteur droit avec flèche 43"/>
            <p:cNvCxnSpPr>
              <a:cxnSpLocks noChangeShapeType="1"/>
              <a:stCxn id="33" idx="2"/>
              <a:endCxn id="35" idx="0"/>
            </p:cNvCxnSpPr>
            <p:nvPr/>
          </p:nvCxnSpPr>
          <p:spPr bwMode="auto">
            <a:xfrm>
              <a:off x="3215586" y="3793626"/>
              <a:ext cx="1049122" cy="775051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" name="ZoneTexte 7"/>
            <p:cNvSpPr txBox="1">
              <a:spLocks noChangeArrowheads="1"/>
            </p:cNvSpPr>
            <p:nvPr/>
          </p:nvSpPr>
          <p:spPr bwMode="auto">
            <a:xfrm>
              <a:off x="2826544" y="5521177"/>
              <a:ext cx="328936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rgbClr val="FF0000"/>
                  </a:solidFill>
                </a:rPr>
                <a:t>/i/</a:t>
              </a:r>
            </a:p>
          </p:txBody>
        </p:sp>
        <p:sp>
          <p:nvSpPr>
            <p:cNvPr id="47" name="Rectangle 3"/>
            <p:cNvSpPr>
              <a:spLocks noChangeArrowheads="1"/>
            </p:cNvSpPr>
            <p:nvPr/>
          </p:nvSpPr>
          <p:spPr bwMode="auto">
            <a:xfrm>
              <a:off x="1908572" y="6103632"/>
              <a:ext cx="2843213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050"/>
                <a:t>F1 </a:t>
              </a:r>
              <a:r>
                <a:rPr lang="en-US" sz="1050">
                  <a:sym typeface="Wingdings" panose="05000000000000000000" pitchFamily="2" charset="2"/>
                </a:rPr>
                <a:t> </a:t>
              </a:r>
              <a:r>
                <a:rPr lang="en-US" sz="1050"/>
                <a:t>250 Hz F2 </a:t>
              </a:r>
              <a:r>
                <a:rPr lang="en-US" sz="1050">
                  <a:sym typeface="Wingdings" panose="05000000000000000000" pitchFamily="2" charset="2"/>
                </a:rPr>
                <a:t> 2000 Hz F3  3000 Hz</a:t>
              </a:r>
              <a:endParaRPr lang="en-US" sz="1050"/>
            </a:p>
          </p:txBody>
        </p:sp>
        <p:sp>
          <p:nvSpPr>
            <p:cNvPr id="49" name="ZoneTexte 48"/>
            <p:cNvSpPr txBox="1">
              <a:spLocks noChangeArrowheads="1"/>
            </p:cNvSpPr>
            <p:nvPr/>
          </p:nvSpPr>
          <p:spPr bwMode="auto">
            <a:xfrm>
              <a:off x="1386290" y="5776513"/>
              <a:ext cx="2137124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 dirty="0"/>
                <a:t>Fundamental frequency</a:t>
              </a:r>
            </a:p>
          </p:txBody>
        </p:sp>
        <p:cxnSp>
          <p:nvCxnSpPr>
            <p:cNvPr id="52" name="Connecteur droit avec flèche 51"/>
            <p:cNvCxnSpPr>
              <a:cxnSpLocks noChangeShapeType="1"/>
              <a:stCxn id="49" idx="0"/>
            </p:cNvCxnSpPr>
            <p:nvPr/>
          </p:nvCxnSpPr>
          <p:spPr bwMode="auto">
            <a:xfrm flipH="1" flipV="1">
              <a:off x="2000250" y="5468443"/>
              <a:ext cx="454602" cy="308070"/>
            </a:xfrm>
            <a:prstGeom prst="straightConnector1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87710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Articulation of vowels and formants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7" name="Groupe 40"/>
          <p:cNvGrpSpPr>
            <a:grpSpLocks/>
          </p:cNvGrpSpPr>
          <p:nvPr/>
        </p:nvGrpSpPr>
        <p:grpSpPr bwMode="auto">
          <a:xfrm>
            <a:off x="1379577" y="2125898"/>
            <a:ext cx="2903097" cy="2923844"/>
            <a:chOff x="890933" y="2171700"/>
            <a:chExt cx="1745673" cy="2057400"/>
          </a:xfrm>
        </p:grpSpPr>
        <p:pic>
          <p:nvPicPr>
            <p:cNvPr id="8" name="Picture 2" descr="http://cache-media.britannica.com/eb-media/48/4348-004-D2944AF5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" t="2980" r="75670" b="53632"/>
            <a:stretch>
              <a:fillRect/>
            </a:stretch>
          </p:blipFill>
          <p:spPr bwMode="auto">
            <a:xfrm>
              <a:off x="890933" y="2171700"/>
              <a:ext cx="1745673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035143" y="3978275"/>
              <a:ext cx="579246" cy="228600"/>
            </a:xfrm>
            <a:prstGeom prst="rect">
              <a:avLst/>
            </a:prstGeom>
            <a:solidFill>
              <a:srgbClr val="A52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" name="ZoneTexte 4"/>
            <p:cNvSpPr txBox="1">
              <a:spLocks noChangeArrowheads="1"/>
            </p:cNvSpPr>
            <p:nvPr/>
          </p:nvSpPr>
          <p:spPr bwMode="auto">
            <a:xfrm>
              <a:off x="2110740" y="3840480"/>
              <a:ext cx="498158" cy="211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</a:rPr>
                <a:t>   i</a:t>
              </a:r>
            </a:p>
          </p:txBody>
        </p:sp>
      </p:grpSp>
      <p:grpSp>
        <p:nvGrpSpPr>
          <p:cNvPr id="11" name="Groupe 42"/>
          <p:cNvGrpSpPr>
            <a:grpSpLocks/>
          </p:cNvGrpSpPr>
          <p:nvPr/>
        </p:nvGrpSpPr>
        <p:grpSpPr bwMode="auto">
          <a:xfrm>
            <a:off x="1358764" y="2125898"/>
            <a:ext cx="2934766" cy="2923844"/>
            <a:chOff x="6356465" y="2247900"/>
            <a:chExt cx="1766455" cy="2057400"/>
          </a:xfrm>
        </p:grpSpPr>
        <p:pic>
          <p:nvPicPr>
            <p:cNvPr id="12" name="Picture 2" descr="http://cache-media.britannica.com/eb-media/48/4348-004-D2944AF5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2" t="2980" r="51231" b="53632"/>
            <a:stretch>
              <a:fillRect/>
            </a:stretch>
          </p:blipFill>
          <p:spPr bwMode="auto">
            <a:xfrm>
              <a:off x="6356465" y="2247900"/>
              <a:ext cx="1766455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ZoneTexte 5"/>
            <p:cNvSpPr txBox="1">
              <a:spLocks noChangeArrowheads="1"/>
            </p:cNvSpPr>
            <p:nvPr/>
          </p:nvSpPr>
          <p:spPr bwMode="auto">
            <a:xfrm>
              <a:off x="7726680" y="3971829"/>
              <a:ext cx="383858" cy="211157"/>
            </a:xfrm>
            <a:prstGeom prst="rect">
              <a:avLst/>
            </a:prstGeom>
            <a:solidFill>
              <a:srgbClr val="AB3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</a:rPr>
                <a:t>e</a:t>
              </a:r>
            </a:p>
          </p:txBody>
        </p:sp>
      </p:grpSp>
      <p:grpSp>
        <p:nvGrpSpPr>
          <p:cNvPr id="14" name="Groupe 37"/>
          <p:cNvGrpSpPr>
            <a:grpSpLocks/>
          </p:cNvGrpSpPr>
          <p:nvPr/>
        </p:nvGrpSpPr>
        <p:grpSpPr bwMode="auto">
          <a:xfrm>
            <a:off x="1334480" y="2125898"/>
            <a:ext cx="2971716" cy="2923844"/>
            <a:chOff x="793951" y="3124200"/>
            <a:chExt cx="1787237" cy="2057400"/>
          </a:xfrm>
        </p:grpSpPr>
        <p:pic>
          <p:nvPicPr>
            <p:cNvPr id="15" name="Picture 2" descr="http://cache-media.britannica.com/eb-media/48/4348-004-D2944AF5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0" t="2980" r="26529" b="53632"/>
            <a:stretch>
              <a:fillRect/>
            </a:stretch>
          </p:blipFill>
          <p:spPr bwMode="auto">
            <a:xfrm>
              <a:off x="793951" y="3124200"/>
              <a:ext cx="1787237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ZoneTexte 6"/>
            <p:cNvSpPr txBox="1">
              <a:spLocks noChangeArrowheads="1"/>
            </p:cNvSpPr>
            <p:nvPr/>
          </p:nvSpPr>
          <p:spPr bwMode="auto">
            <a:xfrm>
              <a:off x="2027855" y="4811588"/>
              <a:ext cx="467678" cy="227399"/>
            </a:xfrm>
            <a:prstGeom prst="rect">
              <a:avLst/>
            </a:prstGeom>
            <a:solidFill>
              <a:srgbClr val="AB3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5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ILManuscript IPA93" pitchFamily="2" charset="2"/>
                </a:rPr>
                <a:t>ɛ</a:t>
              </a:r>
              <a:endParaRPr lang="en-US" sz="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e 34"/>
          <p:cNvGrpSpPr>
            <a:grpSpLocks/>
          </p:cNvGrpSpPr>
          <p:nvPr/>
        </p:nvGrpSpPr>
        <p:grpSpPr bwMode="auto">
          <a:xfrm>
            <a:off x="1369171" y="2125898"/>
            <a:ext cx="2918931" cy="2923844"/>
            <a:chOff x="3133638" y="3810000"/>
            <a:chExt cx="1756063" cy="2057400"/>
          </a:xfrm>
        </p:grpSpPr>
        <p:pic>
          <p:nvPicPr>
            <p:cNvPr id="18" name="Picture 2" descr="http://cache-media.britannica.com/eb-media/48/4348-004-D2944AF5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62" t="2980" r="2354" b="53632"/>
            <a:stretch>
              <a:fillRect/>
            </a:stretch>
          </p:blipFill>
          <p:spPr bwMode="auto">
            <a:xfrm>
              <a:off x="3133638" y="3810000"/>
              <a:ext cx="1756063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ZoneTexte 7"/>
            <p:cNvSpPr txBox="1">
              <a:spLocks noChangeArrowheads="1"/>
            </p:cNvSpPr>
            <p:nvPr/>
          </p:nvSpPr>
          <p:spPr bwMode="auto">
            <a:xfrm>
              <a:off x="4451497" y="5505530"/>
              <a:ext cx="403860" cy="227399"/>
            </a:xfrm>
            <a:prstGeom prst="rect">
              <a:avLst/>
            </a:prstGeom>
            <a:solidFill>
              <a:srgbClr val="AB3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500" b="1">
                  <a:solidFill>
                    <a:schemeClr val="bg1"/>
                  </a:solidFill>
                  <a:sym typeface="SILManuscript IPA93" pitchFamily="2" charset="2"/>
                </a:rPr>
                <a:t>a</a:t>
              </a:r>
              <a:endParaRPr lang="en-US" sz="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e 32"/>
          <p:cNvGrpSpPr>
            <a:grpSpLocks/>
          </p:cNvGrpSpPr>
          <p:nvPr/>
        </p:nvGrpSpPr>
        <p:grpSpPr bwMode="auto">
          <a:xfrm>
            <a:off x="1379578" y="2125125"/>
            <a:ext cx="2903096" cy="2926100"/>
            <a:chOff x="860539" y="3297660"/>
            <a:chExt cx="1745501" cy="2059200"/>
          </a:xfrm>
        </p:grpSpPr>
        <p:pic>
          <p:nvPicPr>
            <p:cNvPr id="21" name="Picture 2" descr="http://cache-media.britannica.com/eb-media/48/4348-004-D2944AF5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" t="50327" r="75938" b="6767"/>
            <a:stretch>
              <a:fillRect/>
            </a:stretch>
          </p:blipFill>
          <p:spPr bwMode="auto">
            <a:xfrm>
              <a:off x="860539" y="3297660"/>
              <a:ext cx="1745501" cy="205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ZoneTexte 12"/>
            <p:cNvSpPr txBox="1">
              <a:spLocks noChangeArrowheads="1"/>
            </p:cNvSpPr>
            <p:nvPr/>
          </p:nvSpPr>
          <p:spPr bwMode="auto">
            <a:xfrm>
              <a:off x="2172012" y="4982342"/>
              <a:ext cx="406400" cy="227423"/>
            </a:xfrm>
            <a:prstGeom prst="rect">
              <a:avLst/>
            </a:prstGeom>
            <a:solidFill>
              <a:srgbClr val="AB3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5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ILManuscript IPA93" pitchFamily="2" charset="2"/>
                </a:rPr>
                <a:t>ɑ</a:t>
              </a:r>
              <a:endParaRPr lang="en-US" sz="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e 30"/>
          <p:cNvGrpSpPr>
            <a:grpSpLocks/>
          </p:cNvGrpSpPr>
          <p:nvPr/>
        </p:nvGrpSpPr>
        <p:grpSpPr bwMode="auto">
          <a:xfrm>
            <a:off x="1381313" y="2125125"/>
            <a:ext cx="2900456" cy="2926100"/>
            <a:chOff x="4672155" y="4108344"/>
            <a:chExt cx="1744980" cy="2059200"/>
          </a:xfrm>
        </p:grpSpPr>
        <p:pic>
          <p:nvPicPr>
            <p:cNvPr id="24" name="Picture 2" descr="http://cache-media.britannica.com/eb-media/48/4348-004-D2944AF5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42" t="50327" r="51480" b="6767"/>
            <a:stretch>
              <a:fillRect/>
            </a:stretch>
          </p:blipFill>
          <p:spPr bwMode="auto">
            <a:xfrm>
              <a:off x="4672155" y="4108344"/>
              <a:ext cx="1744980" cy="205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ZoneTexte 8"/>
            <p:cNvSpPr txBox="1">
              <a:spLocks noChangeArrowheads="1"/>
            </p:cNvSpPr>
            <p:nvPr/>
          </p:nvSpPr>
          <p:spPr bwMode="auto">
            <a:xfrm>
              <a:off x="5653164" y="5798602"/>
              <a:ext cx="723900" cy="227423"/>
            </a:xfrm>
            <a:prstGeom prst="rect">
              <a:avLst/>
            </a:prstGeom>
            <a:solidFill>
              <a:srgbClr val="AB3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500" b="1">
                  <a:solidFill>
                    <a:schemeClr val="bg1"/>
                  </a:solidFill>
                  <a:sym typeface="SILManuscript IPA93" pitchFamily="2" charset="2"/>
                </a:rPr>
                <a:t>   </a:t>
              </a:r>
              <a:r>
                <a:rPr lang="en-US" sz="15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ILManuscript IPA93" pitchFamily="2" charset="2"/>
                </a:rPr>
                <a:t>ɔ</a:t>
              </a:r>
              <a:endParaRPr lang="en-US" sz="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e 43"/>
          <p:cNvGrpSpPr>
            <a:grpSpLocks/>
          </p:cNvGrpSpPr>
          <p:nvPr/>
        </p:nvGrpSpPr>
        <p:grpSpPr bwMode="auto">
          <a:xfrm>
            <a:off x="1381312" y="2124970"/>
            <a:ext cx="2900457" cy="2926553"/>
            <a:chOff x="5827991" y="2284238"/>
            <a:chExt cx="1744980" cy="2059200"/>
          </a:xfrm>
        </p:grpSpPr>
        <p:pic>
          <p:nvPicPr>
            <p:cNvPr id="27" name="Picture 2" descr="http://cache-media.britannica.com/eb-media/48/4348-004-D2944AF5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99" t="50327" r="27023" b="6767"/>
            <a:stretch>
              <a:fillRect/>
            </a:stretch>
          </p:blipFill>
          <p:spPr bwMode="auto">
            <a:xfrm>
              <a:off x="5827991" y="2284238"/>
              <a:ext cx="1744980" cy="205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ZoneTexte 9"/>
            <p:cNvSpPr txBox="1">
              <a:spLocks noChangeArrowheads="1"/>
            </p:cNvSpPr>
            <p:nvPr/>
          </p:nvSpPr>
          <p:spPr bwMode="auto">
            <a:xfrm>
              <a:off x="6841048" y="3977105"/>
              <a:ext cx="701040" cy="227387"/>
            </a:xfrm>
            <a:prstGeom prst="rect">
              <a:avLst/>
            </a:prstGeom>
            <a:solidFill>
              <a:srgbClr val="AB3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500" b="1">
                  <a:solidFill>
                    <a:schemeClr val="bg1"/>
                  </a:solidFill>
                  <a:sym typeface="SILManuscript IPA93" pitchFamily="2" charset="2"/>
                </a:rPr>
                <a:t>   o</a:t>
              </a:r>
              <a:endParaRPr lang="en-US" sz="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e 25"/>
          <p:cNvGrpSpPr>
            <a:grpSpLocks/>
          </p:cNvGrpSpPr>
          <p:nvPr/>
        </p:nvGrpSpPr>
        <p:grpSpPr bwMode="auto">
          <a:xfrm>
            <a:off x="1381312" y="2125898"/>
            <a:ext cx="2900457" cy="2923844"/>
            <a:chOff x="6620647" y="3760533"/>
            <a:chExt cx="1744980" cy="2057400"/>
          </a:xfrm>
        </p:grpSpPr>
        <p:pic>
          <p:nvPicPr>
            <p:cNvPr id="30" name="Picture 2" descr="http://cache-media.britannica.com/eb-media/48/4348-004-D2944AF5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31" t="49844" r="2325" b="5803"/>
            <a:stretch>
              <a:fillRect/>
            </a:stretch>
          </p:blipFill>
          <p:spPr bwMode="auto">
            <a:xfrm>
              <a:off x="6620647" y="3760533"/>
              <a:ext cx="1744980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ZoneTexte 11"/>
            <p:cNvSpPr txBox="1">
              <a:spLocks noChangeArrowheads="1"/>
            </p:cNvSpPr>
            <p:nvPr/>
          </p:nvSpPr>
          <p:spPr bwMode="auto">
            <a:xfrm>
              <a:off x="7645024" y="5410272"/>
              <a:ext cx="670560" cy="227399"/>
            </a:xfrm>
            <a:prstGeom prst="rect">
              <a:avLst/>
            </a:prstGeom>
            <a:solidFill>
              <a:srgbClr val="AB37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500" b="1">
                  <a:solidFill>
                    <a:schemeClr val="bg1"/>
                  </a:solidFill>
                  <a:sym typeface="SILManuscript IPA93" pitchFamily="2" charset="2"/>
                </a:rPr>
                <a:t>   u</a:t>
              </a:r>
              <a:endParaRPr lang="en-US" sz="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e 68"/>
          <p:cNvGrpSpPr>
            <a:grpSpLocks/>
          </p:cNvGrpSpPr>
          <p:nvPr/>
        </p:nvGrpSpPr>
        <p:grpSpPr bwMode="auto">
          <a:xfrm>
            <a:off x="5154983" y="2123304"/>
            <a:ext cx="482600" cy="3052122"/>
            <a:chOff x="3663243" y="1503420"/>
            <a:chExt cx="481734" cy="4070798"/>
          </a:xfrm>
        </p:grpSpPr>
        <p:pic>
          <p:nvPicPr>
            <p:cNvPr id="33" name="Picture 4" descr="http://cache-media.britannica.com/eb-media/50/4350-004-669B8CF8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14" r="72192" b="6029"/>
            <a:stretch>
              <a:fillRect/>
            </a:stretch>
          </p:blipFill>
          <p:spPr bwMode="auto">
            <a:xfrm>
              <a:off x="3663243" y="1503420"/>
              <a:ext cx="481734" cy="396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3680675" y="5287642"/>
              <a:ext cx="450041" cy="160389"/>
            </a:xfrm>
            <a:prstGeom prst="rect">
              <a:avLst/>
            </a:prstGeom>
            <a:solidFill>
              <a:srgbClr val="420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5" name="ZoneTexte 66"/>
            <p:cNvSpPr txBox="1">
              <a:spLocks noChangeArrowheads="1"/>
            </p:cNvSpPr>
            <p:nvPr/>
          </p:nvSpPr>
          <p:spPr bwMode="auto">
            <a:xfrm>
              <a:off x="3779520" y="5173981"/>
              <a:ext cx="232338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  <a:sym typeface="SILManuscript IPA93" pitchFamily="2" charset="2"/>
                </a:rPr>
                <a:t>i</a:t>
              </a:r>
              <a:endParaRPr lang="en-US" sz="13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e 69"/>
          <p:cNvGrpSpPr>
            <a:grpSpLocks/>
          </p:cNvGrpSpPr>
          <p:nvPr/>
        </p:nvGrpSpPr>
        <p:grpSpPr bwMode="auto">
          <a:xfrm>
            <a:off x="5158158" y="2128154"/>
            <a:ext cx="476250" cy="3047272"/>
            <a:chOff x="1540005" y="1884420"/>
            <a:chExt cx="476250" cy="4063052"/>
          </a:xfrm>
        </p:grpSpPr>
        <p:grpSp>
          <p:nvGrpSpPr>
            <p:cNvPr id="37" name="Groupe 67"/>
            <p:cNvGrpSpPr>
              <a:grpSpLocks/>
            </p:cNvGrpSpPr>
            <p:nvPr/>
          </p:nvGrpSpPr>
          <p:grpSpPr bwMode="auto">
            <a:xfrm>
              <a:off x="1540005" y="1884420"/>
              <a:ext cx="476250" cy="3963987"/>
              <a:chOff x="1494285" y="1869180"/>
              <a:chExt cx="476250" cy="3963987"/>
            </a:xfrm>
          </p:grpSpPr>
          <p:pic>
            <p:nvPicPr>
              <p:cNvPr id="39" name="Picture 4" descr="http://cache-media.britannica.com/eb-media/50/4350-004-669B8CF8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54" r="62459" b="6029"/>
              <a:stretch>
                <a:fillRect/>
              </a:stretch>
            </p:blipFill>
            <p:spPr bwMode="auto">
              <a:xfrm>
                <a:off x="1494285" y="1869180"/>
                <a:ext cx="476250" cy="3963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1500635" y="5661738"/>
                <a:ext cx="450850" cy="160339"/>
              </a:xfrm>
              <a:prstGeom prst="rect">
                <a:avLst/>
              </a:prstGeom>
              <a:solidFill>
                <a:srgbClr val="4200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38" name="ZoneTexte 63"/>
            <p:cNvSpPr txBox="1">
              <a:spLocks noChangeArrowheads="1"/>
            </p:cNvSpPr>
            <p:nvPr/>
          </p:nvSpPr>
          <p:spPr bwMode="auto">
            <a:xfrm>
              <a:off x="1600200" y="5547360"/>
              <a:ext cx="280846" cy="4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  <a:sym typeface="SILManuscript IPA93" pitchFamily="2" charset="2"/>
                </a:rPr>
                <a:t>e</a:t>
              </a:r>
              <a:endParaRPr lang="en-US" sz="13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e 64"/>
          <p:cNvGrpSpPr>
            <a:grpSpLocks/>
          </p:cNvGrpSpPr>
          <p:nvPr/>
        </p:nvGrpSpPr>
        <p:grpSpPr bwMode="auto">
          <a:xfrm>
            <a:off x="5153396" y="2128154"/>
            <a:ext cx="485775" cy="3047272"/>
            <a:chOff x="551685" y="1792980"/>
            <a:chExt cx="486930" cy="4063052"/>
          </a:xfrm>
        </p:grpSpPr>
        <p:pic>
          <p:nvPicPr>
            <p:cNvPr id="42" name="Picture 4" descr="http://cache-media.britannica.com/eb-media/50/4350-004-669B8CF8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10" r="52293" b="6029"/>
            <a:stretch>
              <a:fillRect/>
            </a:stretch>
          </p:blipFill>
          <p:spPr bwMode="auto">
            <a:xfrm>
              <a:off x="551685" y="1792980"/>
              <a:ext cx="486930" cy="396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Rectangle 42"/>
            <p:cNvSpPr/>
            <p:nvPr/>
          </p:nvSpPr>
          <p:spPr>
            <a:xfrm>
              <a:off x="564415" y="5585538"/>
              <a:ext cx="448739" cy="160339"/>
            </a:xfrm>
            <a:prstGeom prst="rect">
              <a:avLst/>
            </a:prstGeom>
            <a:solidFill>
              <a:srgbClr val="420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4" name="ZoneTexte 60"/>
            <p:cNvSpPr txBox="1">
              <a:spLocks noChangeArrowheads="1"/>
            </p:cNvSpPr>
            <p:nvPr/>
          </p:nvSpPr>
          <p:spPr bwMode="auto">
            <a:xfrm>
              <a:off x="640080" y="5455920"/>
              <a:ext cx="271873" cy="4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ILManuscript IPA93" pitchFamily="2" charset="2"/>
                </a:rPr>
                <a:t>ɛ</a:t>
              </a:r>
              <a:endParaRPr lang="en-US" sz="13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e 61"/>
          <p:cNvGrpSpPr>
            <a:grpSpLocks/>
          </p:cNvGrpSpPr>
          <p:nvPr/>
        </p:nvGrpSpPr>
        <p:grpSpPr bwMode="auto">
          <a:xfrm>
            <a:off x="5156571" y="2123304"/>
            <a:ext cx="479425" cy="3052122"/>
            <a:chOff x="5782758" y="1678680"/>
            <a:chExt cx="479425" cy="4070798"/>
          </a:xfrm>
        </p:grpSpPr>
        <p:pic>
          <p:nvPicPr>
            <p:cNvPr id="46" name="Picture 4" descr="http://cache-media.britannica.com/eb-media/50/4350-004-669B8CF8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22" r="42430" b="6029"/>
            <a:stretch>
              <a:fillRect/>
            </a:stretch>
          </p:blipFill>
          <p:spPr bwMode="auto">
            <a:xfrm>
              <a:off x="5782758" y="1678680"/>
              <a:ext cx="479425" cy="396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790695" y="5462902"/>
              <a:ext cx="450850" cy="160389"/>
            </a:xfrm>
            <a:prstGeom prst="rect">
              <a:avLst/>
            </a:prstGeom>
            <a:solidFill>
              <a:srgbClr val="420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8" name="ZoneTexte 57"/>
            <p:cNvSpPr txBox="1">
              <a:spLocks noChangeArrowheads="1"/>
            </p:cNvSpPr>
            <p:nvPr/>
          </p:nvSpPr>
          <p:spPr bwMode="auto">
            <a:xfrm>
              <a:off x="5875020" y="5349241"/>
              <a:ext cx="280846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  <a:sym typeface="SILManuscript IPA93" pitchFamily="2" charset="2"/>
                </a:rPr>
                <a:t>a</a:t>
              </a:r>
              <a:endParaRPr lang="en-US" sz="13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e 58"/>
          <p:cNvGrpSpPr>
            <a:grpSpLocks/>
          </p:cNvGrpSpPr>
          <p:nvPr/>
        </p:nvGrpSpPr>
        <p:grpSpPr bwMode="auto">
          <a:xfrm>
            <a:off x="5151808" y="2123304"/>
            <a:ext cx="488950" cy="3052122"/>
            <a:chOff x="2753490" y="1831080"/>
            <a:chExt cx="487680" cy="4070798"/>
          </a:xfrm>
        </p:grpSpPr>
        <p:pic>
          <p:nvPicPr>
            <p:cNvPr id="50" name="Picture 4" descr="http://cache-media.britannica.com/eb-media/50/4350-004-669B8CF8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89" r="32700" b="6029"/>
            <a:stretch>
              <a:fillRect/>
            </a:stretch>
          </p:blipFill>
          <p:spPr bwMode="auto">
            <a:xfrm>
              <a:off x="2753490" y="1831080"/>
              <a:ext cx="487680" cy="396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Rectangle 50"/>
            <p:cNvSpPr/>
            <p:nvPr/>
          </p:nvSpPr>
          <p:spPr>
            <a:xfrm>
              <a:off x="2766157" y="5615302"/>
              <a:ext cx="449679" cy="160389"/>
            </a:xfrm>
            <a:prstGeom prst="rect">
              <a:avLst/>
            </a:prstGeom>
            <a:solidFill>
              <a:srgbClr val="420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2" name="ZoneTexte 53"/>
            <p:cNvSpPr txBox="1">
              <a:spLocks noChangeArrowheads="1"/>
            </p:cNvSpPr>
            <p:nvPr/>
          </p:nvSpPr>
          <p:spPr bwMode="auto">
            <a:xfrm>
              <a:off x="2849880" y="5501641"/>
              <a:ext cx="289710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ILManuscript IPA93" pitchFamily="2" charset="2"/>
                </a:rPr>
                <a:t>ɑ</a:t>
              </a:r>
              <a:endParaRPr lang="en-US" sz="13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e 54"/>
          <p:cNvGrpSpPr>
            <a:grpSpLocks/>
          </p:cNvGrpSpPr>
          <p:nvPr/>
        </p:nvGrpSpPr>
        <p:grpSpPr bwMode="auto">
          <a:xfrm>
            <a:off x="5170858" y="2128154"/>
            <a:ext cx="450850" cy="3047272"/>
            <a:chOff x="3214500" y="1792980"/>
            <a:chExt cx="451140" cy="4063052"/>
          </a:xfrm>
        </p:grpSpPr>
        <p:pic>
          <p:nvPicPr>
            <p:cNvPr id="54" name="Picture 4" descr="http://cache-media.britannica.com/eb-media/50/4350-004-669B8CF8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03" r="22636" b="6029"/>
            <a:stretch>
              <a:fillRect/>
            </a:stretch>
          </p:blipFill>
          <p:spPr bwMode="auto">
            <a:xfrm>
              <a:off x="3214500" y="1792980"/>
              <a:ext cx="449580" cy="396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3216089" y="5577601"/>
              <a:ext cx="449551" cy="160338"/>
            </a:xfrm>
            <a:prstGeom prst="rect">
              <a:avLst/>
            </a:prstGeom>
            <a:solidFill>
              <a:srgbClr val="420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6" name="ZoneTexte 50"/>
            <p:cNvSpPr txBox="1">
              <a:spLocks noChangeArrowheads="1"/>
            </p:cNvSpPr>
            <p:nvPr/>
          </p:nvSpPr>
          <p:spPr bwMode="auto">
            <a:xfrm>
              <a:off x="3299460" y="5455920"/>
              <a:ext cx="281027" cy="4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ILManuscript IPA93" pitchFamily="2" charset="2"/>
                </a:rPr>
                <a:t>ɔ</a:t>
              </a:r>
              <a:endParaRPr lang="en-US" sz="13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e 51"/>
          <p:cNvGrpSpPr>
            <a:grpSpLocks/>
          </p:cNvGrpSpPr>
          <p:nvPr/>
        </p:nvGrpSpPr>
        <p:grpSpPr bwMode="auto">
          <a:xfrm>
            <a:off x="5159746" y="2128154"/>
            <a:ext cx="473075" cy="3047272"/>
            <a:chOff x="4696590" y="1678680"/>
            <a:chExt cx="472950" cy="4063052"/>
          </a:xfrm>
        </p:grpSpPr>
        <p:pic>
          <p:nvPicPr>
            <p:cNvPr id="58" name="Picture 4" descr="http://cache-media.britannica.com/eb-media/50/4350-004-669B8CF8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14" r="12874" b="6029"/>
            <a:stretch>
              <a:fillRect/>
            </a:stretch>
          </p:blipFill>
          <p:spPr bwMode="auto">
            <a:xfrm>
              <a:off x="4696590" y="1678680"/>
              <a:ext cx="472440" cy="396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4701351" y="5463301"/>
              <a:ext cx="468189" cy="160338"/>
            </a:xfrm>
            <a:prstGeom prst="rect">
              <a:avLst/>
            </a:prstGeom>
            <a:solidFill>
              <a:srgbClr val="420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0" name="ZoneTexte 47"/>
            <p:cNvSpPr txBox="1">
              <a:spLocks noChangeArrowheads="1"/>
            </p:cNvSpPr>
            <p:nvPr/>
          </p:nvSpPr>
          <p:spPr bwMode="auto">
            <a:xfrm>
              <a:off x="4792980" y="5341620"/>
              <a:ext cx="290387" cy="4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</a:rPr>
                <a:t>o</a:t>
              </a:r>
            </a:p>
          </p:txBody>
        </p:sp>
      </p:grpSp>
      <p:grpSp>
        <p:nvGrpSpPr>
          <p:cNvPr id="61" name="Groupe 48"/>
          <p:cNvGrpSpPr>
            <a:grpSpLocks/>
          </p:cNvGrpSpPr>
          <p:nvPr/>
        </p:nvGrpSpPr>
        <p:grpSpPr bwMode="auto">
          <a:xfrm>
            <a:off x="5159746" y="2123304"/>
            <a:ext cx="473075" cy="3052122"/>
            <a:chOff x="5169030" y="1815840"/>
            <a:chExt cx="472950" cy="4070798"/>
          </a:xfrm>
        </p:grpSpPr>
        <p:pic>
          <p:nvPicPr>
            <p:cNvPr id="62" name="Picture 4" descr="http://cache-media.britannica.com/eb-media/50/4350-004-669B8CF8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26" r="2661" b="6029"/>
            <a:stretch>
              <a:fillRect/>
            </a:stretch>
          </p:blipFill>
          <p:spPr bwMode="auto">
            <a:xfrm>
              <a:off x="5169030" y="1815840"/>
              <a:ext cx="472440" cy="396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Rectangle 62"/>
            <p:cNvSpPr/>
            <p:nvPr/>
          </p:nvSpPr>
          <p:spPr>
            <a:xfrm>
              <a:off x="5173791" y="5608003"/>
              <a:ext cx="468189" cy="160388"/>
            </a:xfrm>
            <a:prstGeom prst="rect">
              <a:avLst/>
            </a:prstGeom>
            <a:solidFill>
              <a:srgbClr val="420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4" name="ZoneTexte 44"/>
            <p:cNvSpPr txBox="1">
              <a:spLocks noChangeArrowheads="1"/>
            </p:cNvSpPr>
            <p:nvPr/>
          </p:nvSpPr>
          <p:spPr bwMode="auto">
            <a:xfrm>
              <a:off x="5265420" y="5486401"/>
              <a:ext cx="290387" cy="400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</a:rPr>
                <a:t>u</a:t>
              </a:r>
            </a:p>
          </p:txBody>
        </p:sp>
      </p:grpSp>
      <p:sp>
        <p:nvSpPr>
          <p:cNvPr id="65" name="ZoneTexte 64"/>
          <p:cNvSpPr txBox="1"/>
          <p:nvPr/>
        </p:nvSpPr>
        <p:spPr>
          <a:xfrm>
            <a:off x="5877784" y="3348498"/>
            <a:ext cx="286104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/>
              <a:t>Yellow lines</a:t>
            </a:r>
            <a:br>
              <a:rPr lang="en-US" sz="1600" b="1" dirty="0"/>
            </a:br>
            <a:r>
              <a:rPr lang="en-US" sz="1600" b="1" dirty="0">
                <a:sym typeface="Wingdings" panose="05000000000000000000" pitchFamily="2" charset="2"/>
              </a:rPr>
              <a:t></a:t>
            </a:r>
            <a:br>
              <a:rPr lang="en-US" sz="1600" b="1" dirty="0">
                <a:sym typeface="Wingdings" panose="05000000000000000000" pitchFamily="2" charset="2"/>
              </a:rPr>
            </a:br>
            <a:r>
              <a:rPr lang="en-US" sz="1600" b="1" dirty="0"/>
              <a:t>Formants (F1, F2,F3)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61269769-D328-4EAC-A162-D863A9CC3375}"/>
              </a:ext>
            </a:extLst>
          </p:cNvPr>
          <p:cNvSpPr txBox="1"/>
          <p:nvPr/>
        </p:nvSpPr>
        <p:spPr>
          <a:xfrm rot="16200000">
            <a:off x="5389653" y="174097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Hz</a:t>
            </a:r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D5AF5F54-2CF4-40B4-A84E-6E0901B262C8}"/>
              </a:ext>
            </a:extLst>
          </p:cNvPr>
          <p:cNvCxnSpPr>
            <a:cxnSpLocks/>
          </p:cNvCxnSpPr>
          <p:nvPr/>
        </p:nvCxnSpPr>
        <p:spPr>
          <a:xfrm flipV="1">
            <a:off x="5784473" y="1715482"/>
            <a:ext cx="0" cy="73357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5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articulation of sounds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English sounds:  </a:t>
            </a:r>
            <a:r>
              <a:rPr lang="en-US" sz="1400" dirty="0">
                <a:hlinkClick r:id="rId2"/>
              </a:rPr>
              <a:t>http://soundsofspeech.uiowa.edu/resources/english/english.html</a:t>
            </a:r>
            <a:r>
              <a:rPr lang="en-US" sz="1400" dirty="0"/>
              <a:t> </a:t>
            </a:r>
            <a:endParaRPr lang="en-US" sz="1600" dirty="0"/>
          </a:p>
          <a:p>
            <a:r>
              <a:rPr lang="en-US" sz="1600" dirty="0"/>
              <a:t>Spanish sounds: </a:t>
            </a:r>
            <a:r>
              <a:rPr lang="en-US" sz="1400" dirty="0">
                <a:hlinkClick r:id="rId3"/>
              </a:rPr>
              <a:t>http://soundsofspeech.uiowa.edu/resources/spanish/spanish.html</a:t>
            </a:r>
            <a:r>
              <a:rPr lang="en-US" sz="1400" dirty="0"/>
              <a:t> </a:t>
            </a:r>
          </a:p>
          <a:p>
            <a:r>
              <a:rPr lang="en-US" sz="1600" dirty="0"/>
              <a:t>German sounds: </a:t>
            </a:r>
            <a:r>
              <a:rPr lang="en-US" sz="1400" dirty="0">
                <a:hlinkClick r:id="rId4"/>
              </a:rPr>
              <a:t>http://soundsofspeech.uiowa.edu/resources/german/german.html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t="20807"/>
          <a:stretch/>
        </p:blipFill>
        <p:spPr>
          <a:xfrm>
            <a:off x="1097037" y="2236609"/>
            <a:ext cx="7068064" cy="44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7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French vowels</a:t>
            </a:r>
            <a:br>
              <a:rPr lang="en-US" dirty="0"/>
            </a:br>
            <a:r>
              <a:rPr lang="en-US" dirty="0"/>
              <a:t>acoustic and articulatory spaces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5" name="Groupe 64"/>
          <p:cNvGrpSpPr/>
          <p:nvPr/>
        </p:nvGrpSpPr>
        <p:grpSpPr>
          <a:xfrm>
            <a:off x="648493" y="1726022"/>
            <a:ext cx="3602039" cy="2731577"/>
            <a:chOff x="566737" y="2431923"/>
            <a:chExt cx="3602039" cy="2483251"/>
          </a:xfrm>
        </p:grpSpPr>
        <p:grpSp>
          <p:nvGrpSpPr>
            <p:cNvPr id="7" name="Group 75"/>
            <p:cNvGrpSpPr>
              <a:grpSpLocks/>
            </p:cNvGrpSpPr>
            <p:nvPr/>
          </p:nvGrpSpPr>
          <p:grpSpPr bwMode="auto">
            <a:xfrm>
              <a:off x="566737" y="2648224"/>
              <a:ext cx="3602039" cy="2266950"/>
              <a:chOff x="176" y="2073"/>
              <a:chExt cx="2269" cy="1904"/>
            </a:xfrm>
          </p:grpSpPr>
          <p:sp>
            <p:nvSpPr>
              <p:cNvPr id="8" name="Line 10"/>
              <p:cNvSpPr>
                <a:spLocks noChangeShapeType="1"/>
              </p:cNvSpPr>
              <p:nvPr/>
            </p:nvSpPr>
            <p:spPr bwMode="auto">
              <a:xfrm>
                <a:off x="462" y="2160"/>
                <a:ext cx="0" cy="15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" name="Line 11"/>
              <p:cNvSpPr>
                <a:spLocks noChangeShapeType="1"/>
              </p:cNvSpPr>
              <p:nvPr/>
            </p:nvSpPr>
            <p:spPr bwMode="auto">
              <a:xfrm>
                <a:off x="462" y="3744"/>
                <a:ext cx="16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0" name="Oval 13"/>
              <p:cNvSpPr>
                <a:spLocks noChangeArrowheads="1"/>
              </p:cNvSpPr>
              <p:nvPr/>
            </p:nvSpPr>
            <p:spPr bwMode="auto">
              <a:xfrm>
                <a:off x="1002" y="3210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1" name="Oval 15"/>
              <p:cNvSpPr>
                <a:spLocks noChangeArrowheads="1"/>
              </p:cNvSpPr>
              <p:nvPr/>
            </p:nvSpPr>
            <p:spPr bwMode="auto">
              <a:xfrm>
                <a:off x="664" y="2400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2" name="Oval 17"/>
              <p:cNvSpPr>
                <a:spLocks noChangeArrowheads="1"/>
              </p:cNvSpPr>
              <p:nvPr/>
            </p:nvSpPr>
            <p:spPr bwMode="auto">
              <a:xfrm>
                <a:off x="1428" y="3534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" name="Line 19"/>
              <p:cNvSpPr>
                <a:spLocks noChangeShapeType="1"/>
              </p:cNvSpPr>
              <p:nvPr/>
            </p:nvSpPr>
            <p:spPr bwMode="auto">
              <a:xfrm>
                <a:off x="808" y="2466"/>
                <a:ext cx="12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" name="Oval 21"/>
              <p:cNvSpPr>
                <a:spLocks noChangeArrowheads="1"/>
              </p:cNvSpPr>
              <p:nvPr/>
            </p:nvSpPr>
            <p:spPr bwMode="auto">
              <a:xfrm>
                <a:off x="1110" y="2400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" name="Line 24"/>
              <p:cNvSpPr>
                <a:spLocks noChangeShapeType="1"/>
              </p:cNvSpPr>
              <p:nvPr/>
            </p:nvSpPr>
            <p:spPr bwMode="auto">
              <a:xfrm rot="254350">
                <a:off x="1146" y="2550"/>
                <a:ext cx="354" cy="9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" name="Line 25"/>
              <p:cNvSpPr>
                <a:spLocks noChangeShapeType="1"/>
              </p:cNvSpPr>
              <p:nvPr/>
            </p:nvSpPr>
            <p:spPr bwMode="auto">
              <a:xfrm>
                <a:off x="1008" y="2922"/>
                <a:ext cx="8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7" name="Line 27"/>
              <p:cNvSpPr>
                <a:spLocks noChangeShapeType="1"/>
              </p:cNvSpPr>
              <p:nvPr/>
            </p:nvSpPr>
            <p:spPr bwMode="auto">
              <a:xfrm>
                <a:off x="1146" y="3288"/>
                <a:ext cx="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8" name="Oval 26"/>
              <p:cNvSpPr>
                <a:spLocks noChangeArrowheads="1"/>
              </p:cNvSpPr>
              <p:nvPr/>
            </p:nvSpPr>
            <p:spPr bwMode="auto">
              <a:xfrm>
                <a:off x="1332" y="3216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9" name="Oval 28"/>
              <p:cNvSpPr>
                <a:spLocks noChangeArrowheads="1"/>
              </p:cNvSpPr>
              <p:nvPr/>
            </p:nvSpPr>
            <p:spPr bwMode="auto">
              <a:xfrm>
                <a:off x="1218" y="2850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0" name="Line 31"/>
              <p:cNvSpPr>
                <a:spLocks noChangeShapeType="1"/>
              </p:cNvSpPr>
              <p:nvPr/>
            </p:nvSpPr>
            <p:spPr bwMode="auto">
              <a:xfrm>
                <a:off x="754" y="2538"/>
                <a:ext cx="302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864" y="2844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2" name="Line 32"/>
              <p:cNvSpPr>
                <a:spLocks noChangeShapeType="1"/>
              </p:cNvSpPr>
              <p:nvPr/>
            </p:nvSpPr>
            <p:spPr bwMode="auto">
              <a:xfrm rot="590409">
                <a:off x="1104" y="3378"/>
                <a:ext cx="351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3" name="Line 33"/>
              <p:cNvSpPr>
                <a:spLocks noChangeShapeType="1"/>
              </p:cNvSpPr>
              <p:nvPr/>
            </p:nvSpPr>
            <p:spPr bwMode="auto">
              <a:xfrm flipV="1">
                <a:off x="1572" y="2478"/>
                <a:ext cx="610" cy="10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24" name="Oval 12"/>
              <p:cNvSpPr>
                <a:spLocks noChangeArrowheads="1"/>
              </p:cNvSpPr>
              <p:nvPr/>
            </p:nvSpPr>
            <p:spPr bwMode="auto">
              <a:xfrm>
                <a:off x="2092" y="2400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5" name="Oval 16"/>
              <p:cNvSpPr>
                <a:spLocks noChangeArrowheads="1"/>
              </p:cNvSpPr>
              <p:nvPr/>
            </p:nvSpPr>
            <p:spPr bwMode="auto">
              <a:xfrm>
                <a:off x="1843" y="2856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6" name="Oval 18"/>
              <p:cNvSpPr>
                <a:spLocks noChangeArrowheads="1"/>
              </p:cNvSpPr>
              <p:nvPr/>
            </p:nvSpPr>
            <p:spPr bwMode="auto">
              <a:xfrm>
                <a:off x="1654" y="3198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7" name="Rectangle 34"/>
              <p:cNvSpPr>
                <a:spLocks noChangeArrowheads="1"/>
              </p:cNvSpPr>
              <p:nvPr/>
            </p:nvSpPr>
            <p:spPr bwMode="auto">
              <a:xfrm>
                <a:off x="673" y="2318"/>
                <a:ext cx="154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</p:txBody>
          </p:sp>
          <p:sp>
            <p:nvSpPr>
              <p:cNvPr id="28" name="Rectangle 35"/>
              <p:cNvSpPr>
                <a:spLocks noChangeArrowheads="1"/>
              </p:cNvSpPr>
              <p:nvPr/>
            </p:nvSpPr>
            <p:spPr bwMode="auto">
              <a:xfrm>
                <a:off x="846" y="2757"/>
                <a:ext cx="19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29" name="Rectangle 36"/>
              <p:cNvSpPr>
                <a:spLocks noChangeArrowheads="1"/>
              </p:cNvSpPr>
              <p:nvPr/>
            </p:nvSpPr>
            <p:spPr bwMode="auto">
              <a:xfrm>
                <a:off x="989" y="3123"/>
                <a:ext cx="18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ɛ</a:t>
                </a:r>
              </a:p>
            </p:txBody>
          </p:sp>
          <p:sp>
            <p:nvSpPr>
              <p:cNvPr id="30" name="Rectangle 37"/>
              <p:cNvSpPr>
                <a:spLocks noChangeArrowheads="1"/>
              </p:cNvSpPr>
              <p:nvPr/>
            </p:nvSpPr>
            <p:spPr bwMode="auto">
              <a:xfrm>
                <a:off x="1412" y="3445"/>
                <a:ext cx="19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1" name="Rectangle 38"/>
              <p:cNvSpPr>
                <a:spLocks noChangeArrowheads="1"/>
              </p:cNvSpPr>
              <p:nvPr/>
            </p:nvSpPr>
            <p:spPr bwMode="auto">
              <a:xfrm>
                <a:off x="1640" y="3151"/>
                <a:ext cx="11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1650" b="1">
                  <a:solidFill>
                    <a:srgbClr val="CC66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39"/>
              <p:cNvSpPr>
                <a:spLocks noChangeArrowheads="1"/>
              </p:cNvSpPr>
              <p:nvPr/>
            </p:nvSpPr>
            <p:spPr bwMode="auto">
              <a:xfrm>
                <a:off x="1832" y="2769"/>
                <a:ext cx="198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</a:p>
            </p:txBody>
          </p:sp>
          <p:sp>
            <p:nvSpPr>
              <p:cNvPr id="33" name="Rectangle 40"/>
              <p:cNvSpPr>
                <a:spLocks noChangeArrowheads="1"/>
              </p:cNvSpPr>
              <p:nvPr/>
            </p:nvSpPr>
            <p:spPr bwMode="auto">
              <a:xfrm>
                <a:off x="2078" y="2313"/>
                <a:ext cx="198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</a:t>
                </a:r>
              </a:p>
            </p:txBody>
          </p:sp>
          <p:sp>
            <p:nvSpPr>
              <p:cNvPr id="34" name="Rectangle 41"/>
              <p:cNvSpPr>
                <a:spLocks noChangeArrowheads="1"/>
              </p:cNvSpPr>
              <p:nvPr/>
            </p:nvSpPr>
            <p:spPr bwMode="auto">
              <a:xfrm>
                <a:off x="1095" y="2322"/>
                <a:ext cx="184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35" name="Rectangle 42"/>
              <p:cNvSpPr>
                <a:spLocks noChangeArrowheads="1"/>
              </p:cNvSpPr>
              <p:nvPr/>
            </p:nvSpPr>
            <p:spPr bwMode="auto">
              <a:xfrm>
                <a:off x="1201" y="2768"/>
                <a:ext cx="195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ø</a:t>
                </a:r>
              </a:p>
            </p:txBody>
          </p:sp>
          <p:sp>
            <p:nvSpPr>
              <p:cNvPr id="36" name="Rectangle 43"/>
              <p:cNvSpPr>
                <a:spLocks noChangeArrowheads="1"/>
              </p:cNvSpPr>
              <p:nvPr/>
            </p:nvSpPr>
            <p:spPr bwMode="auto">
              <a:xfrm>
                <a:off x="1291" y="3129"/>
                <a:ext cx="24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œ</a:t>
                </a:r>
              </a:p>
            </p:txBody>
          </p:sp>
          <p:sp>
            <p:nvSpPr>
              <p:cNvPr id="37" name="Text Box 59"/>
              <p:cNvSpPr txBox="1">
                <a:spLocks noChangeArrowheads="1"/>
              </p:cNvSpPr>
              <p:nvPr/>
            </p:nvSpPr>
            <p:spPr bwMode="auto">
              <a:xfrm>
                <a:off x="176" y="2073"/>
                <a:ext cx="267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solidFill>
                      <a:srgbClr val="C00000"/>
                    </a:solidFill>
                  </a:rPr>
                  <a:t>F1</a:t>
                </a:r>
              </a:p>
            </p:txBody>
          </p:sp>
          <p:sp>
            <p:nvSpPr>
              <p:cNvPr id="38" name="Text Box 60"/>
              <p:cNvSpPr txBox="1">
                <a:spLocks noChangeArrowheads="1"/>
              </p:cNvSpPr>
              <p:nvPr/>
            </p:nvSpPr>
            <p:spPr bwMode="auto">
              <a:xfrm>
                <a:off x="2178" y="3584"/>
                <a:ext cx="267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solidFill>
                      <a:srgbClr val="C00000"/>
                    </a:solidFill>
                  </a:rPr>
                  <a:t>F2</a:t>
                </a:r>
              </a:p>
            </p:txBody>
          </p:sp>
          <p:sp>
            <p:nvSpPr>
              <p:cNvPr id="39" name="Text Box 61"/>
              <p:cNvSpPr txBox="1">
                <a:spLocks noChangeArrowheads="1"/>
              </p:cNvSpPr>
              <p:nvPr/>
            </p:nvSpPr>
            <p:spPr bwMode="auto">
              <a:xfrm>
                <a:off x="503" y="3743"/>
                <a:ext cx="476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200" b="1"/>
                  <a:t>3000 Hz</a:t>
                </a:r>
              </a:p>
            </p:txBody>
          </p:sp>
          <p:sp>
            <p:nvSpPr>
              <p:cNvPr id="40" name="Text Box 62"/>
              <p:cNvSpPr txBox="1">
                <a:spLocks noChangeArrowheads="1"/>
              </p:cNvSpPr>
              <p:nvPr/>
            </p:nvSpPr>
            <p:spPr bwMode="auto">
              <a:xfrm>
                <a:off x="1720" y="3766"/>
                <a:ext cx="42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200" b="1"/>
                  <a:t>800 Hz</a:t>
                </a:r>
              </a:p>
            </p:txBody>
          </p:sp>
          <p:sp>
            <p:nvSpPr>
              <p:cNvPr id="41" name="Text Box 63"/>
              <p:cNvSpPr txBox="1">
                <a:spLocks noChangeArrowheads="1"/>
              </p:cNvSpPr>
              <p:nvPr/>
            </p:nvSpPr>
            <p:spPr bwMode="auto">
              <a:xfrm>
                <a:off x="178" y="3464"/>
                <a:ext cx="277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200" b="1"/>
                  <a:t>800</a:t>
                </a:r>
              </a:p>
              <a:p>
                <a:pPr eaLnBrk="1" hangingPunct="1"/>
                <a:r>
                  <a:rPr lang="en-US" sz="1200" b="1"/>
                  <a:t> Hz</a:t>
                </a:r>
              </a:p>
            </p:txBody>
          </p:sp>
          <p:sp>
            <p:nvSpPr>
              <p:cNvPr id="42" name="Text Box 64"/>
              <p:cNvSpPr txBox="1">
                <a:spLocks noChangeArrowheads="1"/>
              </p:cNvSpPr>
              <p:nvPr/>
            </p:nvSpPr>
            <p:spPr bwMode="auto">
              <a:xfrm>
                <a:off x="184" y="2337"/>
                <a:ext cx="277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200" b="1"/>
                  <a:t>250</a:t>
                </a:r>
              </a:p>
              <a:p>
                <a:pPr eaLnBrk="1" hangingPunct="1"/>
                <a:r>
                  <a:rPr lang="en-US" sz="1200" b="1"/>
                  <a:t> Hz</a:t>
                </a:r>
              </a:p>
            </p:txBody>
          </p:sp>
          <p:sp>
            <p:nvSpPr>
              <p:cNvPr id="43" name="Line 68"/>
              <p:cNvSpPr>
                <a:spLocks noChangeShapeType="1"/>
              </p:cNvSpPr>
              <p:nvPr/>
            </p:nvSpPr>
            <p:spPr bwMode="auto">
              <a:xfrm>
                <a:off x="2054" y="3738"/>
                <a:ext cx="2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4" name="Line 70"/>
              <p:cNvSpPr>
                <a:spLocks noChangeShapeType="1"/>
              </p:cNvSpPr>
              <p:nvPr/>
            </p:nvSpPr>
            <p:spPr bwMode="auto">
              <a:xfrm flipV="1">
                <a:off x="462" y="2160"/>
                <a:ext cx="0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5" name="Rectangle 36"/>
              <p:cNvSpPr>
                <a:spLocks noChangeArrowheads="1"/>
              </p:cNvSpPr>
              <p:nvPr/>
            </p:nvSpPr>
            <p:spPr bwMode="auto">
              <a:xfrm>
                <a:off x="1628" y="3107"/>
                <a:ext cx="19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ɔ</a:t>
                </a:r>
              </a:p>
            </p:txBody>
          </p:sp>
        </p:grpSp>
        <p:sp>
          <p:nvSpPr>
            <p:cNvPr id="63" name="ZoneTexte 62"/>
            <p:cNvSpPr txBox="1"/>
            <p:nvPr/>
          </p:nvSpPr>
          <p:spPr>
            <a:xfrm>
              <a:off x="1690095" y="2431923"/>
              <a:ext cx="158036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Acoustic space</a:t>
              </a: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4686300" y="2955682"/>
            <a:ext cx="4002090" cy="3041218"/>
            <a:chOff x="4446597" y="2567821"/>
            <a:chExt cx="4002090" cy="3041218"/>
          </a:xfrm>
        </p:grpSpPr>
        <p:grpSp>
          <p:nvGrpSpPr>
            <p:cNvPr id="46" name="Group 76"/>
            <p:cNvGrpSpPr>
              <a:grpSpLocks/>
            </p:cNvGrpSpPr>
            <p:nvPr/>
          </p:nvGrpSpPr>
          <p:grpSpPr bwMode="auto">
            <a:xfrm>
              <a:off x="4446597" y="3071812"/>
              <a:ext cx="4002090" cy="2537227"/>
              <a:chOff x="2882" y="2160"/>
              <a:chExt cx="2521" cy="2131"/>
            </a:xfrm>
          </p:grpSpPr>
          <p:sp>
            <p:nvSpPr>
              <p:cNvPr id="47" name="Line 44"/>
              <p:cNvSpPr>
                <a:spLocks noChangeShapeType="1"/>
              </p:cNvSpPr>
              <p:nvPr/>
            </p:nvSpPr>
            <p:spPr bwMode="auto">
              <a:xfrm>
                <a:off x="3090" y="2160"/>
                <a:ext cx="0" cy="15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8" name="Line 45"/>
              <p:cNvSpPr>
                <a:spLocks noChangeShapeType="1"/>
              </p:cNvSpPr>
              <p:nvPr/>
            </p:nvSpPr>
            <p:spPr bwMode="auto">
              <a:xfrm>
                <a:off x="3084" y="3744"/>
                <a:ext cx="16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3930" y="2255"/>
                <a:ext cx="1059" cy="529"/>
              </a:xfrm>
              <a:custGeom>
                <a:avLst/>
                <a:gdLst>
                  <a:gd name="T0" fmla="*/ 0 w 1011"/>
                  <a:gd name="T1" fmla="*/ 232 h 607"/>
                  <a:gd name="T2" fmla="*/ 340 w 1011"/>
                  <a:gd name="T3" fmla="*/ 179 h 607"/>
                  <a:gd name="T4" fmla="*/ 855 w 1011"/>
                  <a:gd name="T5" fmla="*/ 25 h 607"/>
                  <a:gd name="T6" fmla="*/ 1278 w 1011"/>
                  <a:gd name="T7" fmla="*/ 25 h 607"/>
                  <a:gd name="T8" fmla="*/ 1395 w 1011"/>
                  <a:gd name="T9" fmla="*/ 126 h 607"/>
                  <a:gd name="T10" fmla="*/ 1253 w 1011"/>
                  <a:gd name="T11" fmla="*/ 202 h 60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1"/>
                  <a:gd name="T19" fmla="*/ 0 h 607"/>
                  <a:gd name="T20" fmla="*/ 1011 w 1011"/>
                  <a:gd name="T21" fmla="*/ 607 h 60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1" h="607">
                    <a:moveTo>
                      <a:pt x="0" y="607"/>
                    </a:moveTo>
                    <a:cubicBezTo>
                      <a:pt x="71" y="583"/>
                      <a:pt x="143" y="559"/>
                      <a:pt x="246" y="469"/>
                    </a:cubicBezTo>
                    <a:cubicBezTo>
                      <a:pt x="349" y="379"/>
                      <a:pt x="505" y="134"/>
                      <a:pt x="618" y="67"/>
                    </a:cubicBezTo>
                    <a:cubicBezTo>
                      <a:pt x="731" y="0"/>
                      <a:pt x="859" y="23"/>
                      <a:pt x="924" y="67"/>
                    </a:cubicBezTo>
                    <a:cubicBezTo>
                      <a:pt x="989" y="111"/>
                      <a:pt x="1011" y="254"/>
                      <a:pt x="1008" y="331"/>
                    </a:cubicBezTo>
                    <a:cubicBezTo>
                      <a:pt x="1005" y="408"/>
                      <a:pt x="955" y="468"/>
                      <a:pt x="906" y="529"/>
                    </a:cubicBezTo>
                  </a:path>
                </a:pathLst>
              </a:custGeom>
              <a:noFill/>
              <a:ln w="25400">
                <a:solidFill>
                  <a:srgbClr val="339966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0" name="Freeform 51"/>
              <p:cNvSpPr>
                <a:spLocks/>
              </p:cNvSpPr>
              <p:nvPr/>
            </p:nvSpPr>
            <p:spPr bwMode="auto">
              <a:xfrm>
                <a:off x="3618" y="3581"/>
                <a:ext cx="990" cy="157"/>
              </a:xfrm>
              <a:custGeom>
                <a:avLst/>
                <a:gdLst>
                  <a:gd name="T0" fmla="*/ 0 w 990"/>
                  <a:gd name="T1" fmla="*/ 157 h 157"/>
                  <a:gd name="T2" fmla="*/ 132 w 990"/>
                  <a:gd name="T3" fmla="*/ 55 h 157"/>
                  <a:gd name="T4" fmla="*/ 276 w 990"/>
                  <a:gd name="T5" fmla="*/ 13 h 157"/>
                  <a:gd name="T6" fmla="*/ 432 w 990"/>
                  <a:gd name="T7" fmla="*/ 1 h 157"/>
                  <a:gd name="T8" fmla="*/ 534 w 990"/>
                  <a:gd name="T9" fmla="*/ 7 h 157"/>
                  <a:gd name="T10" fmla="*/ 624 w 990"/>
                  <a:gd name="T11" fmla="*/ 19 h 157"/>
                  <a:gd name="T12" fmla="*/ 696 w 990"/>
                  <a:gd name="T13" fmla="*/ 31 h 157"/>
                  <a:gd name="T14" fmla="*/ 780 w 990"/>
                  <a:gd name="T15" fmla="*/ 49 h 157"/>
                  <a:gd name="T16" fmla="*/ 852 w 990"/>
                  <a:gd name="T17" fmla="*/ 79 h 157"/>
                  <a:gd name="T18" fmla="*/ 918 w 990"/>
                  <a:gd name="T19" fmla="*/ 109 h 157"/>
                  <a:gd name="T20" fmla="*/ 990 w 990"/>
                  <a:gd name="T21" fmla="*/ 157 h 15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90"/>
                  <a:gd name="T34" fmla="*/ 0 h 157"/>
                  <a:gd name="T35" fmla="*/ 990 w 990"/>
                  <a:gd name="T36" fmla="*/ 157 h 15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90" h="157">
                    <a:moveTo>
                      <a:pt x="0" y="157"/>
                    </a:moveTo>
                    <a:cubicBezTo>
                      <a:pt x="43" y="118"/>
                      <a:pt x="86" y="79"/>
                      <a:pt x="132" y="55"/>
                    </a:cubicBezTo>
                    <a:cubicBezTo>
                      <a:pt x="178" y="31"/>
                      <a:pt x="226" y="22"/>
                      <a:pt x="276" y="13"/>
                    </a:cubicBezTo>
                    <a:cubicBezTo>
                      <a:pt x="326" y="4"/>
                      <a:pt x="389" y="2"/>
                      <a:pt x="432" y="1"/>
                    </a:cubicBezTo>
                    <a:cubicBezTo>
                      <a:pt x="475" y="0"/>
                      <a:pt x="502" y="4"/>
                      <a:pt x="534" y="7"/>
                    </a:cubicBezTo>
                    <a:cubicBezTo>
                      <a:pt x="566" y="10"/>
                      <a:pt x="597" y="15"/>
                      <a:pt x="624" y="19"/>
                    </a:cubicBezTo>
                    <a:cubicBezTo>
                      <a:pt x="651" y="23"/>
                      <a:pt x="670" y="26"/>
                      <a:pt x="696" y="31"/>
                    </a:cubicBezTo>
                    <a:cubicBezTo>
                      <a:pt x="722" y="36"/>
                      <a:pt x="754" y="41"/>
                      <a:pt x="780" y="49"/>
                    </a:cubicBezTo>
                    <a:cubicBezTo>
                      <a:pt x="806" y="57"/>
                      <a:pt x="829" y="69"/>
                      <a:pt x="852" y="79"/>
                    </a:cubicBezTo>
                    <a:cubicBezTo>
                      <a:pt x="875" y="89"/>
                      <a:pt x="895" y="96"/>
                      <a:pt x="918" y="109"/>
                    </a:cubicBezTo>
                    <a:cubicBezTo>
                      <a:pt x="941" y="122"/>
                      <a:pt x="976" y="147"/>
                      <a:pt x="990" y="157"/>
                    </a:cubicBezTo>
                  </a:path>
                </a:pathLst>
              </a:custGeom>
              <a:noFill/>
              <a:ln w="25400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1" name="Freeform 52"/>
              <p:cNvSpPr>
                <a:spLocks/>
              </p:cNvSpPr>
              <p:nvPr/>
            </p:nvSpPr>
            <p:spPr bwMode="auto">
              <a:xfrm flipH="1">
                <a:off x="3102" y="2243"/>
                <a:ext cx="1083" cy="517"/>
              </a:xfrm>
              <a:custGeom>
                <a:avLst/>
                <a:gdLst>
                  <a:gd name="T0" fmla="*/ 0 w 1011"/>
                  <a:gd name="T1" fmla="*/ 198 h 607"/>
                  <a:gd name="T2" fmla="*/ 400 w 1011"/>
                  <a:gd name="T3" fmla="*/ 152 h 607"/>
                  <a:gd name="T4" fmla="*/ 999 w 1011"/>
                  <a:gd name="T5" fmla="*/ 22 h 607"/>
                  <a:gd name="T6" fmla="*/ 1498 w 1011"/>
                  <a:gd name="T7" fmla="*/ 22 h 607"/>
                  <a:gd name="T8" fmla="*/ 1631 w 1011"/>
                  <a:gd name="T9" fmla="*/ 107 h 607"/>
                  <a:gd name="T10" fmla="*/ 1466 w 1011"/>
                  <a:gd name="T11" fmla="*/ 173 h 60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11"/>
                  <a:gd name="T19" fmla="*/ 0 h 607"/>
                  <a:gd name="T20" fmla="*/ 1011 w 1011"/>
                  <a:gd name="T21" fmla="*/ 607 h 60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11" h="607">
                    <a:moveTo>
                      <a:pt x="0" y="607"/>
                    </a:moveTo>
                    <a:cubicBezTo>
                      <a:pt x="71" y="583"/>
                      <a:pt x="143" y="559"/>
                      <a:pt x="246" y="469"/>
                    </a:cubicBezTo>
                    <a:cubicBezTo>
                      <a:pt x="349" y="379"/>
                      <a:pt x="505" y="134"/>
                      <a:pt x="618" y="67"/>
                    </a:cubicBezTo>
                    <a:cubicBezTo>
                      <a:pt x="731" y="0"/>
                      <a:pt x="859" y="23"/>
                      <a:pt x="924" y="67"/>
                    </a:cubicBezTo>
                    <a:cubicBezTo>
                      <a:pt x="989" y="111"/>
                      <a:pt x="1011" y="254"/>
                      <a:pt x="1008" y="331"/>
                    </a:cubicBezTo>
                    <a:cubicBezTo>
                      <a:pt x="1005" y="408"/>
                      <a:pt x="955" y="468"/>
                      <a:pt x="906" y="529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2" name="Rectangle 53"/>
              <p:cNvSpPr>
                <a:spLocks noChangeArrowheads="1"/>
              </p:cNvSpPr>
              <p:nvPr/>
            </p:nvSpPr>
            <p:spPr bwMode="auto">
              <a:xfrm>
                <a:off x="3945" y="3535"/>
                <a:ext cx="19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53" name="Rectangle 54"/>
              <p:cNvSpPr>
                <a:spLocks noChangeArrowheads="1"/>
              </p:cNvSpPr>
              <p:nvPr/>
            </p:nvSpPr>
            <p:spPr bwMode="auto">
              <a:xfrm>
                <a:off x="4652" y="2301"/>
                <a:ext cx="19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</a:t>
                </a:r>
              </a:p>
            </p:txBody>
          </p:sp>
          <p:sp>
            <p:nvSpPr>
              <p:cNvPr id="54" name="Rectangle 55"/>
              <p:cNvSpPr>
                <a:spLocks noChangeArrowheads="1"/>
              </p:cNvSpPr>
              <p:nvPr/>
            </p:nvSpPr>
            <p:spPr bwMode="auto">
              <a:xfrm>
                <a:off x="3303" y="2306"/>
                <a:ext cx="15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50" b="1">
                    <a:solidFill>
                      <a:srgbClr val="CC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</p:txBody>
          </p:sp>
          <p:sp>
            <p:nvSpPr>
              <p:cNvPr id="55" name="Line 56"/>
              <p:cNvSpPr>
                <a:spLocks noChangeShapeType="1"/>
              </p:cNvSpPr>
              <p:nvPr/>
            </p:nvSpPr>
            <p:spPr bwMode="auto">
              <a:xfrm>
                <a:off x="3231" y="2301"/>
                <a:ext cx="1474" cy="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6" name="Line 57"/>
              <p:cNvSpPr>
                <a:spLocks noChangeShapeType="1"/>
              </p:cNvSpPr>
              <p:nvPr/>
            </p:nvSpPr>
            <p:spPr bwMode="auto">
              <a:xfrm>
                <a:off x="3231" y="2301"/>
                <a:ext cx="819" cy="1280"/>
              </a:xfrm>
              <a:prstGeom prst="line">
                <a:avLst/>
              </a:prstGeom>
              <a:noFill/>
              <a:ln w="28575">
                <a:solidFill>
                  <a:srgbClr val="99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7" name="Line 58"/>
              <p:cNvSpPr>
                <a:spLocks noChangeShapeType="1"/>
              </p:cNvSpPr>
              <p:nvPr/>
            </p:nvSpPr>
            <p:spPr bwMode="auto">
              <a:xfrm flipH="1">
                <a:off x="4050" y="2301"/>
                <a:ext cx="655" cy="1280"/>
              </a:xfrm>
              <a:prstGeom prst="line">
                <a:avLst/>
              </a:prstGeom>
              <a:noFill/>
              <a:ln w="28575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58" name="Text Box 65"/>
              <p:cNvSpPr txBox="1">
                <a:spLocks noChangeArrowheads="1"/>
              </p:cNvSpPr>
              <p:nvPr/>
            </p:nvSpPr>
            <p:spPr bwMode="auto">
              <a:xfrm>
                <a:off x="3151" y="3843"/>
                <a:ext cx="392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500" b="1" dirty="0"/>
                  <a:t>front</a:t>
                </a:r>
              </a:p>
            </p:txBody>
          </p:sp>
          <p:sp>
            <p:nvSpPr>
              <p:cNvPr id="59" name="Text Box 66"/>
              <p:cNvSpPr txBox="1">
                <a:spLocks noChangeArrowheads="1"/>
              </p:cNvSpPr>
              <p:nvPr/>
            </p:nvSpPr>
            <p:spPr bwMode="auto">
              <a:xfrm>
                <a:off x="4363" y="3834"/>
                <a:ext cx="39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500" b="1" dirty="0"/>
                  <a:t>back</a:t>
                </a:r>
              </a:p>
            </p:txBody>
          </p:sp>
          <p:sp>
            <p:nvSpPr>
              <p:cNvPr id="60" name="Text Box 67"/>
              <p:cNvSpPr txBox="1">
                <a:spLocks noChangeArrowheads="1"/>
              </p:cNvSpPr>
              <p:nvPr/>
            </p:nvSpPr>
            <p:spPr bwMode="auto">
              <a:xfrm>
                <a:off x="4977" y="2214"/>
                <a:ext cx="426" cy="1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sz="1500" b="1" dirty="0"/>
                  <a:t>close</a:t>
                </a:r>
              </a:p>
              <a:p>
                <a:pPr algn="ctr" eaLnBrk="1" hangingPunct="1"/>
                <a:endParaRPr lang="en-US" sz="1500" b="1" dirty="0"/>
              </a:p>
              <a:p>
                <a:pPr algn="ctr" eaLnBrk="1" hangingPunct="1"/>
                <a:endParaRPr lang="en-US" sz="1500" b="1" dirty="0"/>
              </a:p>
              <a:p>
                <a:pPr algn="ctr" eaLnBrk="1" hangingPunct="1"/>
                <a:r>
                  <a:rPr lang="en-US" sz="1500" b="1" dirty="0"/>
                  <a:t>mid</a:t>
                </a:r>
              </a:p>
              <a:p>
                <a:pPr algn="ctr" eaLnBrk="1" hangingPunct="1"/>
                <a:endParaRPr lang="en-US" sz="1500" b="1" dirty="0"/>
              </a:p>
              <a:p>
                <a:pPr algn="ctr" eaLnBrk="1" hangingPunct="1"/>
                <a:endParaRPr lang="en-US" sz="1500" b="1" dirty="0"/>
              </a:p>
              <a:p>
                <a:pPr algn="ctr" eaLnBrk="1" hangingPunct="1"/>
                <a:r>
                  <a:rPr lang="en-US" sz="1500" b="1" dirty="0"/>
                  <a:t>open</a:t>
                </a:r>
              </a:p>
            </p:txBody>
          </p:sp>
          <p:sp>
            <p:nvSpPr>
              <p:cNvPr id="61" name="Line 71"/>
              <p:cNvSpPr>
                <a:spLocks noChangeShapeType="1"/>
              </p:cNvSpPr>
              <p:nvPr/>
            </p:nvSpPr>
            <p:spPr bwMode="auto">
              <a:xfrm flipV="1">
                <a:off x="3090" y="2160"/>
                <a:ext cx="0" cy="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2" name="Line 74"/>
              <p:cNvSpPr>
                <a:spLocks noChangeShapeType="1"/>
              </p:cNvSpPr>
              <p:nvPr/>
            </p:nvSpPr>
            <p:spPr bwMode="auto">
              <a:xfrm flipV="1">
                <a:off x="4580" y="3747"/>
                <a:ext cx="222" cy="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9" name="Text Box 66">
                <a:extLst>
                  <a:ext uri="{FF2B5EF4-FFF2-40B4-BE49-F238E27FC236}">
                    <a16:creationId xmlns:a16="http://schemas.microsoft.com/office/drawing/2014/main" id="{D268BD14-ECAF-46AE-9972-0E1ACBCE1B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2" y="4033"/>
                <a:ext cx="2177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n-US" sz="1400" dirty="0"/>
                  <a:t>position of the highest point of the tongue</a:t>
                </a:r>
              </a:p>
            </p:txBody>
          </p:sp>
        </p:grpSp>
        <p:sp>
          <p:nvSpPr>
            <p:cNvPr id="64" name="ZoneTexte 63"/>
            <p:cNvSpPr txBox="1"/>
            <p:nvPr/>
          </p:nvSpPr>
          <p:spPr>
            <a:xfrm>
              <a:off x="5127984" y="2567821"/>
              <a:ext cx="1915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Articulatory space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4745A057-A1A5-4E1F-B61C-EF416A26EE6E}"/>
              </a:ext>
            </a:extLst>
          </p:cNvPr>
          <p:cNvSpPr txBox="1"/>
          <p:nvPr/>
        </p:nvSpPr>
        <p:spPr>
          <a:xfrm>
            <a:off x="8458202" y="3665803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(high)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47E72A1-75EF-463F-B15A-E06FA24BD1EC}"/>
              </a:ext>
            </a:extLst>
          </p:cNvPr>
          <p:cNvSpPr txBox="1"/>
          <p:nvPr/>
        </p:nvSpPr>
        <p:spPr>
          <a:xfrm>
            <a:off x="8493710" y="5063240"/>
            <a:ext cx="611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</a:t>
            </a:r>
            <a:r>
              <a:rPr lang="fr-FR" sz="1600" dirty="0" err="1"/>
              <a:t>low</a:t>
            </a:r>
            <a:r>
              <a:rPr lang="fr-F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8178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French consonants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consonants: local closure (blocking the airflow), and then quick opening of the vocal tract</a:t>
            </a:r>
          </a:p>
          <a:p>
            <a:pPr lvl="1"/>
            <a:r>
              <a:rPr lang="en-US" dirty="0"/>
              <a:t>Unvoiced 		=&gt;  /p/,  /t/,   /k/</a:t>
            </a:r>
          </a:p>
          <a:p>
            <a:pPr lvl="1"/>
            <a:r>
              <a:rPr lang="en-US" dirty="0"/>
              <a:t>Voiced			=&gt;  /b/,  /d/,  /g/</a:t>
            </a:r>
          </a:p>
          <a:p>
            <a:endParaRPr lang="en-US" dirty="0"/>
          </a:p>
          <a:p>
            <a:r>
              <a:rPr lang="en-US" dirty="0"/>
              <a:t>Fricatives : partial occlusion of the vocal tract (air flow is not blocked)</a:t>
            </a:r>
          </a:p>
          <a:p>
            <a:pPr lvl="1"/>
            <a:r>
              <a:rPr lang="en-US" dirty="0"/>
              <a:t>Unvoiced 		=&gt;  /f/,  /s/,   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ʃ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Voiced			=&gt;  /v/,  /z/,  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ʒ</a:t>
            </a:r>
            <a:r>
              <a:rPr lang="en-US" dirty="0"/>
              <a:t>/</a:t>
            </a:r>
          </a:p>
          <a:p>
            <a:pPr lvl="1"/>
            <a:endParaRPr lang="en-US" dirty="0"/>
          </a:p>
          <a:p>
            <a:r>
              <a:rPr lang="en-US" dirty="0"/>
              <a:t>Liquids</a:t>
            </a:r>
            <a:r>
              <a:rPr lang="en-US" sz="1600" dirty="0"/>
              <a:t>			=&gt; /l/,  /r/</a:t>
            </a:r>
          </a:p>
          <a:p>
            <a:endParaRPr lang="en-US" dirty="0"/>
          </a:p>
          <a:p>
            <a:r>
              <a:rPr lang="en-US" dirty="0"/>
              <a:t>Nasals</a:t>
            </a:r>
            <a:r>
              <a:rPr lang="en-US" sz="1600" dirty="0"/>
              <a:t>			=&gt; /m/,  /n/,  /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ɲ/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Semi-vowels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	=&gt; /j/ as in « 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hier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»,    /w/ as in « 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trois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»,    /ɥ/ as in « 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huit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3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French consonants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Classification with respect to the manner of articulation</a:t>
            </a:r>
          </a:p>
          <a:p>
            <a:pPr lvl="1"/>
            <a:r>
              <a:rPr lang="en-US" dirty="0"/>
              <a:t>Stop consonants, fricatives, nasals, liquids, semi-vowels</a:t>
            </a:r>
          </a:p>
          <a:p>
            <a:pPr lvl="1"/>
            <a:r>
              <a:rPr lang="en-US" dirty="0"/>
              <a:t>Voiced, unvoiced</a:t>
            </a:r>
          </a:p>
          <a:p>
            <a:pPr lvl="1"/>
            <a:endParaRPr lang="en-US" dirty="0"/>
          </a:p>
          <a:p>
            <a:r>
              <a:rPr lang="en-US" dirty="0"/>
              <a:t>Classification with respect to the place of articulation</a:t>
            </a:r>
          </a:p>
          <a:p>
            <a:pPr lvl="1"/>
            <a:r>
              <a:rPr lang="en-US" dirty="0"/>
              <a:t>bilabial		=&gt; /p/,  /b/,  /m/</a:t>
            </a:r>
          </a:p>
          <a:p>
            <a:pPr lvl="1"/>
            <a:r>
              <a:rPr lang="en-US" dirty="0"/>
              <a:t>Dental			=&gt; /t/,  /d/,  /n/,  /f/,  /v/</a:t>
            </a:r>
          </a:p>
          <a:p>
            <a:pPr lvl="1"/>
            <a:r>
              <a:rPr lang="en-US" dirty="0"/>
              <a:t>Alveolar		=&gt; /s/,  /z/,  /l/</a:t>
            </a:r>
          </a:p>
          <a:p>
            <a:pPr lvl="1"/>
            <a:r>
              <a:rPr lang="en-US" dirty="0"/>
              <a:t>Palatal			=&gt; 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ʃ</a:t>
            </a:r>
            <a:r>
              <a:rPr lang="en-US" dirty="0"/>
              <a:t>/,  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ʒ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Velar			=&gt; /k/,  /g/</a:t>
            </a:r>
          </a:p>
          <a:p>
            <a:pPr lvl="1"/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38017-C2DC-4C50-BF50-B932371A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Vocal tract and place of articulation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7E80C3-BE52-493E-A40D-A5C9A231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069FD4-6AA2-4C75-BB15-BABF1716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2784FC-24E0-4333-B293-70DFF896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08546" name="Picture 2">
            <a:extLst>
              <a:ext uri="{FF2B5EF4-FFF2-40B4-BE49-F238E27FC236}">
                <a16:creationId xmlns:a16="http://schemas.microsoft.com/office/drawing/2014/main" id="{C30AED98-C7C6-482F-8F39-6548D9171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" t="1963" r="3156" b="6708"/>
          <a:stretch/>
        </p:blipFill>
        <p:spPr bwMode="auto">
          <a:xfrm>
            <a:off x="1012130" y="1364217"/>
            <a:ext cx="7167463" cy="455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2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Automatic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1945008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B8ED64-FB0A-43A9-8DF9-09047EBD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English phonology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7CDFCE-1827-4BB5-A936-E9D72F27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List of phonemes vary depending on variants:</a:t>
            </a:r>
            <a:br>
              <a:rPr lang="en-US"/>
            </a:br>
            <a:r>
              <a:rPr lang="en-US"/>
              <a:t>British English  vs.  American English  vs.  Australian English …</a:t>
            </a:r>
          </a:p>
          <a:p>
            <a:endParaRPr lang="en-US"/>
          </a:p>
          <a:p>
            <a:r>
              <a:rPr lang="en-US"/>
              <a:t>Vowels</a:t>
            </a:r>
          </a:p>
          <a:p>
            <a:pPr lvl="1"/>
            <a:r>
              <a:rPr lang="en-US"/>
              <a:t>Also include diphtongs such as</a:t>
            </a:r>
          </a:p>
          <a:p>
            <a:pPr lvl="2"/>
            <a:r>
              <a:rPr lang="en-US"/>
              <a:t>/ɑɪ/ in try</a:t>
            </a:r>
          </a:p>
          <a:p>
            <a:pPr lvl="2"/>
            <a:r>
              <a:rPr lang="en-US"/>
              <a:t>/ɑʊ/ in hour</a:t>
            </a:r>
          </a:p>
          <a:p>
            <a:pPr lvl="2"/>
            <a:r>
              <a:rPr lang="en-US"/>
              <a:t>/ɔɪ/ in oil</a:t>
            </a:r>
          </a:p>
          <a:p>
            <a:endParaRPr lang="en-US"/>
          </a:p>
          <a:p>
            <a:r>
              <a:rPr lang="en-US"/>
              <a:t>Consonants</a:t>
            </a:r>
          </a:p>
          <a:p>
            <a:pPr lvl="1"/>
            <a:r>
              <a:rPr lang="en-US"/>
              <a:t>Also include affricates such as</a:t>
            </a:r>
          </a:p>
          <a:p>
            <a:pPr lvl="2"/>
            <a:r>
              <a:rPr lang="en-US"/>
              <a:t>/tʃ/ in watch</a:t>
            </a:r>
          </a:p>
          <a:p>
            <a:pPr lvl="2"/>
            <a:r>
              <a:rPr lang="en-US"/>
              <a:t>/dʒ/ in job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0D983A-0697-414D-9426-4959ABA9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680EA5-9D3B-4915-BA48-3E1713CA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4EAFAF-1A40-4618-8820-DC6F5CA2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90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213" y="116632"/>
            <a:ext cx="8208961" cy="922114"/>
          </a:xfrm>
        </p:spPr>
        <p:txBody>
          <a:bodyPr>
            <a:normAutofit/>
          </a:bodyPr>
          <a:lstStyle/>
          <a:p>
            <a:r>
              <a:rPr lang="en-US"/>
              <a:t>Examples of consonant spectra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84213" y="6524625"/>
            <a:ext cx="1583531" cy="196850"/>
          </a:xfrm>
        </p:spPr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090057" y="6506936"/>
            <a:ext cx="5584372" cy="214539"/>
          </a:xfrm>
        </p:spPr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308304" y="6524625"/>
            <a:ext cx="1584868" cy="196850"/>
          </a:xfrm>
        </p:spPr>
        <p:txBody>
          <a:bodyPr/>
          <a:lstStyle/>
          <a:p>
            <a:fld id="{F4C132DE-E11E-754E-A510-8E1EC6925395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t="17369" b="4619"/>
          <a:stretch/>
        </p:blipFill>
        <p:spPr>
          <a:xfrm>
            <a:off x="658611" y="2581273"/>
            <a:ext cx="8386762" cy="2907507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7512832" y="2770782"/>
            <a:ext cx="535782" cy="2464593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4086225" y="2770782"/>
            <a:ext cx="613367" cy="2464593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6301973" y="2770782"/>
            <a:ext cx="535782" cy="2464593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7049199" y="2770782"/>
            <a:ext cx="338410" cy="2464593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2818416" y="2770782"/>
            <a:ext cx="535782" cy="2464593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2401865" y="5560204"/>
            <a:ext cx="1338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/p/</a:t>
            </a:r>
          </a:p>
          <a:p>
            <a:pPr algn="ctr"/>
            <a:r>
              <a:rPr lang="en-US" sz="1400" dirty="0"/>
              <a:t>stop </a:t>
            </a:r>
            <a:br>
              <a:rPr lang="en-US" sz="1400" dirty="0"/>
            </a:br>
            <a:r>
              <a:rPr lang="en-US" sz="1400" dirty="0"/>
              <a:t>consonant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005655" y="5560204"/>
            <a:ext cx="77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/s/</a:t>
            </a:r>
          </a:p>
          <a:p>
            <a:pPr algn="ctr"/>
            <a:r>
              <a:rPr lang="en-US" sz="1400"/>
              <a:t>fricative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980596" y="5560204"/>
            <a:ext cx="77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/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ʒ</a:t>
            </a:r>
            <a:r>
              <a:rPr lang="en-US" sz="1400"/>
              <a:t>/</a:t>
            </a:r>
          </a:p>
          <a:p>
            <a:pPr algn="ctr"/>
            <a:r>
              <a:rPr lang="en-US" sz="1400"/>
              <a:t>fricative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876804" y="5560204"/>
            <a:ext cx="68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/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400" dirty="0"/>
              <a:t>/</a:t>
            </a:r>
          </a:p>
          <a:p>
            <a:pPr algn="ctr"/>
            <a:r>
              <a:rPr lang="en-US" sz="1400" dirty="0"/>
              <a:t>liquid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7358652" y="5560204"/>
            <a:ext cx="100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/g/</a:t>
            </a:r>
          </a:p>
          <a:p>
            <a:pPr algn="ctr"/>
            <a:r>
              <a:rPr lang="en-US" sz="1400" dirty="0"/>
              <a:t>Stop</a:t>
            </a:r>
            <a:br>
              <a:rPr lang="en-US" sz="1400" dirty="0"/>
            </a:br>
            <a:r>
              <a:rPr lang="en-US" sz="1400" dirty="0"/>
              <a:t>consonant</a:t>
            </a:r>
          </a:p>
        </p:txBody>
      </p:sp>
    </p:spTree>
    <p:extLst>
      <p:ext uri="{BB962C8B-B14F-4D97-AF65-F5344CB8AC3E}">
        <p14:creationId xmlns:p14="http://schemas.microsoft.com/office/powerpoint/2010/main" val="4025897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Speech signal variability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78129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Speech</a:t>
            </a:r>
          </a:p>
          <a:p>
            <a:r>
              <a:rPr lang="en-US" dirty="0"/>
              <a:t>    Speech production &amp; perception</a:t>
            </a:r>
          </a:p>
          <a:p>
            <a:r>
              <a:rPr lang="en-US" dirty="0"/>
              <a:t>    Spectral analysis (time-frequency)</a:t>
            </a:r>
          </a:p>
          <a:p>
            <a:r>
              <a:rPr lang="en-US" dirty="0"/>
              <a:t>    Fundamental Frequency &amp; formants</a:t>
            </a:r>
          </a:p>
          <a:p>
            <a:r>
              <a:rPr lang="en-US" dirty="0"/>
              <a:t>    Sounds of the language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Speech signal variability</a:t>
            </a:r>
          </a:p>
          <a:p>
            <a:r>
              <a:rPr lang="en-US" dirty="0"/>
              <a:t>Basics of speech recognition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060622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Variability of the speech signal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672207" y="1772809"/>
            <a:ext cx="1152795" cy="57429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Acoustic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6402117" y="1243013"/>
            <a:ext cx="1233896" cy="30394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 detection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7155199" y="1772809"/>
            <a:ext cx="1152795" cy="57429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Decoding</a:t>
            </a:r>
          </a:p>
        </p:txBody>
      </p:sp>
      <p:cxnSp>
        <p:nvCxnSpPr>
          <p:cNvPr id="18" name="AutoShape 15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6825002" y="2059957"/>
            <a:ext cx="330198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16"/>
          <p:cNvCxnSpPr>
            <a:cxnSpLocks noChangeShapeType="1"/>
            <a:stCxn id="14" idx="0"/>
            <a:endCxn id="15" idx="1"/>
          </p:cNvCxnSpPr>
          <p:nvPr/>
        </p:nvCxnSpPr>
        <p:spPr bwMode="auto">
          <a:xfrm rot="5400000" flipH="1" flipV="1">
            <a:off x="6136447" y="1507140"/>
            <a:ext cx="377826" cy="153513"/>
          </a:xfrm>
          <a:prstGeom prst="bentConnector2">
            <a:avLst/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0" name="AutoShape 17"/>
          <p:cNvCxnSpPr>
            <a:cxnSpLocks noChangeShapeType="1"/>
            <a:stCxn id="15" idx="3"/>
            <a:endCxn id="16" idx="0"/>
          </p:cNvCxnSpPr>
          <p:nvPr/>
        </p:nvCxnSpPr>
        <p:spPr bwMode="auto">
          <a:xfrm>
            <a:off x="7636014" y="1394983"/>
            <a:ext cx="95584" cy="377826"/>
          </a:xfrm>
          <a:prstGeom prst="bentConnector2">
            <a:avLst/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1" name="AutoShape 18"/>
          <p:cNvCxnSpPr>
            <a:cxnSpLocks noChangeShapeType="1"/>
            <a:stCxn id="56" idx="7"/>
            <a:endCxn id="16" idx="2"/>
          </p:cNvCxnSpPr>
          <p:nvPr/>
        </p:nvCxnSpPr>
        <p:spPr bwMode="auto">
          <a:xfrm flipV="1">
            <a:off x="7537651" y="2347104"/>
            <a:ext cx="193946" cy="301281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graphicFrame>
        <p:nvGraphicFramePr>
          <p:cNvPr id="2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722027"/>
              </p:ext>
            </p:extLst>
          </p:nvPr>
        </p:nvGraphicFramePr>
        <p:xfrm>
          <a:off x="6910448" y="1817308"/>
          <a:ext cx="196960" cy="211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640" imgH="203040" progId="Equation.3">
                  <p:embed/>
                </p:oleObj>
              </mc:Choice>
              <mc:Fallback>
                <p:oleObj name="Equation" r:id="rId2" imgW="215640" imgH="203040" progId="Equation.3">
                  <p:embed/>
                  <p:pic>
                    <p:nvPicPr>
                      <p:cNvPr id="22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448" y="1817308"/>
                        <a:ext cx="196960" cy="2115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215985" y="1772809"/>
            <a:ext cx="700222" cy="574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041479" y="1772809"/>
            <a:ext cx="848667" cy="574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Ambient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noises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036125" y="1772809"/>
            <a:ext cx="835202" cy="574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Sound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recording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28460" y="1772809"/>
            <a:ext cx="826217" cy="574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Trans-</a:t>
            </a:r>
            <a:b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</a:p>
        </p:txBody>
      </p:sp>
      <p:cxnSp>
        <p:nvCxnSpPr>
          <p:cNvPr id="27" name="AutoShape 26"/>
          <p:cNvCxnSpPr>
            <a:cxnSpLocks noChangeShapeType="1"/>
            <a:endCxn id="23" idx="1"/>
          </p:cNvCxnSpPr>
          <p:nvPr/>
        </p:nvCxnSpPr>
        <p:spPr bwMode="auto">
          <a:xfrm>
            <a:off x="801634" y="2057495"/>
            <a:ext cx="414351" cy="2463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27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1916208" y="2059957"/>
            <a:ext cx="125272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29" name="AutoShape 28"/>
          <p:cNvCxnSpPr>
            <a:cxnSpLocks noChangeShapeType="1"/>
            <a:stCxn id="24" idx="3"/>
            <a:endCxn id="25" idx="1"/>
          </p:cNvCxnSpPr>
          <p:nvPr/>
        </p:nvCxnSpPr>
        <p:spPr bwMode="auto">
          <a:xfrm>
            <a:off x="2890146" y="2059957"/>
            <a:ext cx="145979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30" name="AutoShape 29"/>
          <p:cNvCxnSpPr>
            <a:cxnSpLocks noChangeShapeType="1"/>
            <a:stCxn id="25" idx="3"/>
            <a:endCxn id="26" idx="1"/>
          </p:cNvCxnSpPr>
          <p:nvPr/>
        </p:nvCxnSpPr>
        <p:spPr bwMode="auto">
          <a:xfrm>
            <a:off x="3871327" y="2059957"/>
            <a:ext cx="157133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31" name="AutoShape 30"/>
          <p:cNvCxnSpPr>
            <a:cxnSpLocks noChangeShapeType="1"/>
            <a:stCxn id="26" idx="3"/>
            <a:endCxn id="14" idx="1"/>
          </p:cNvCxnSpPr>
          <p:nvPr/>
        </p:nvCxnSpPr>
        <p:spPr bwMode="auto">
          <a:xfrm>
            <a:off x="4854677" y="2059957"/>
            <a:ext cx="81753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32" name="AutoShape 31"/>
          <p:cNvCxnSpPr>
            <a:cxnSpLocks noChangeShapeType="1"/>
          </p:cNvCxnSpPr>
          <p:nvPr/>
        </p:nvCxnSpPr>
        <p:spPr bwMode="auto">
          <a:xfrm>
            <a:off x="8307995" y="2060797"/>
            <a:ext cx="507809" cy="8397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492518"/>
              </p:ext>
            </p:extLst>
          </p:nvPr>
        </p:nvGraphicFramePr>
        <p:xfrm>
          <a:off x="735806" y="1859290"/>
          <a:ext cx="185374" cy="17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03040" progId="Equation.3">
                  <p:embed/>
                </p:oleObj>
              </mc:Choice>
              <mc:Fallback>
                <p:oleObj name="Equation" r:id="rId4" imgW="253800" imgH="203040" progId="Equation.3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" y="1859290"/>
                        <a:ext cx="185374" cy="171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Ellipse 53"/>
          <p:cNvSpPr/>
          <p:nvPr/>
        </p:nvSpPr>
        <p:spPr>
          <a:xfrm>
            <a:off x="7305544" y="3791020"/>
            <a:ext cx="1247496" cy="55922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b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203364"/>
              </p:ext>
            </p:extLst>
          </p:nvPr>
        </p:nvGraphicFramePr>
        <p:xfrm>
          <a:off x="8586983" y="1777008"/>
          <a:ext cx="228821" cy="266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800" imgH="253800" progId="Equation.3">
                  <p:embed/>
                </p:oleObj>
              </mc:Choice>
              <mc:Fallback>
                <p:oleObj name="Equation" r:id="rId6" imgW="253800" imgH="253800" progId="Equation.3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6983" y="1777008"/>
                        <a:ext cx="228821" cy="26699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AutoShape 18"/>
          <p:cNvCxnSpPr>
            <a:cxnSpLocks noChangeShapeType="1"/>
            <a:stCxn id="55" idx="0"/>
            <a:endCxn id="16" idx="2"/>
          </p:cNvCxnSpPr>
          <p:nvPr/>
        </p:nvCxnSpPr>
        <p:spPr bwMode="auto">
          <a:xfrm flipV="1">
            <a:off x="7570626" y="2347103"/>
            <a:ext cx="160972" cy="820039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71" name="AutoShape 18"/>
          <p:cNvCxnSpPr>
            <a:cxnSpLocks noChangeShapeType="1"/>
            <a:stCxn id="54" idx="0"/>
            <a:endCxn id="16" idx="2"/>
          </p:cNvCxnSpPr>
          <p:nvPr/>
        </p:nvCxnSpPr>
        <p:spPr bwMode="auto">
          <a:xfrm flipH="1" flipV="1">
            <a:off x="7731597" y="2347104"/>
            <a:ext cx="197695" cy="144391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sp>
        <p:nvSpPr>
          <p:cNvPr id="55" name="Ellipse 54"/>
          <p:cNvSpPr/>
          <p:nvPr/>
        </p:nvSpPr>
        <p:spPr>
          <a:xfrm>
            <a:off x="6931596" y="3167142"/>
            <a:ext cx="1278061" cy="59679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 &amp;</a:t>
            </a:r>
            <a:b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pronunciations</a:t>
            </a:r>
          </a:p>
        </p:txBody>
      </p:sp>
      <p:sp>
        <p:nvSpPr>
          <p:cNvPr id="56" name="Ellipse 55"/>
          <p:cNvSpPr/>
          <p:nvPr/>
        </p:nvSpPr>
        <p:spPr>
          <a:xfrm>
            <a:off x="6498952" y="2564027"/>
            <a:ext cx="1216912" cy="57603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</a:t>
            </a:r>
            <a:b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8" name="Text Box 71"/>
          <p:cNvSpPr txBox="1">
            <a:spLocks noChangeArrowheads="1"/>
          </p:cNvSpPr>
          <p:nvPr/>
        </p:nvSpPr>
        <p:spPr bwMode="auto">
          <a:xfrm>
            <a:off x="537373" y="4317368"/>
            <a:ext cx="5389296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Gender (man / woman)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Age  (child / adult)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Accent (none, regional, non-native)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Voice level (low, …, loud or even shouting)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Speaking rate (fast, …, slow, over-articulated)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Emotional state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Spontaneous speech (disfluencies: hesitations, restart, …)</a:t>
            </a:r>
          </a:p>
        </p:txBody>
      </p:sp>
      <p:sp>
        <p:nvSpPr>
          <p:cNvPr id="59" name="Text Box 72"/>
          <p:cNvSpPr txBox="1">
            <a:spLocks noChangeArrowheads="1"/>
          </p:cNvSpPr>
          <p:nvPr/>
        </p:nvSpPr>
        <p:spPr bwMode="auto">
          <a:xfrm>
            <a:off x="1653676" y="3019401"/>
            <a:ext cx="21993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Quiet … </a:t>
            </a:r>
            <a:b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or noisy (publics places)</a:t>
            </a:r>
          </a:p>
        </p:txBody>
      </p:sp>
      <p:sp>
        <p:nvSpPr>
          <p:cNvPr id="60" name="Text Box 73"/>
          <p:cNvSpPr txBox="1">
            <a:spLocks noChangeArrowheads="1"/>
          </p:cNvSpPr>
          <p:nvPr/>
        </p:nvSpPr>
        <p:spPr bwMode="auto">
          <a:xfrm>
            <a:off x="4203482" y="3705475"/>
            <a:ext cx="130163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Close-talk</a:t>
            </a:r>
            <a:b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  microphone 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Telephone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Hands free</a:t>
            </a:r>
          </a:p>
        </p:txBody>
      </p:sp>
      <p:sp>
        <p:nvSpPr>
          <p:cNvPr id="61" name="Text Box 74"/>
          <p:cNvSpPr txBox="1">
            <a:spLocks noChangeArrowheads="1"/>
          </p:cNvSpPr>
          <p:nvPr/>
        </p:nvSpPr>
        <p:spPr bwMode="auto">
          <a:xfrm>
            <a:off x="6099355" y="4789579"/>
            <a:ext cx="29011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 Bandwidth</a:t>
            </a:r>
            <a:b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  (telephone vs. wide band)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 Coding</a:t>
            </a:r>
            <a:b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  (analog vs. digital </a:t>
            </a:r>
            <a:r>
              <a:rPr lang="en-US" altLang="fr-FR" sz="1400" dirty="0">
                <a:latin typeface="Arial" panose="020B0604020202020204" pitchFamily="34" charset="0"/>
                <a:cs typeface="Arial" panose="020B0604020202020204" pitchFamily="34" charset="0"/>
              </a:rPr>
              <a:t>(GSM, VoIP)</a:t>
            </a: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>
              <a:buFontTx/>
              <a:buChar char="•"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 Transmission quality</a:t>
            </a:r>
            <a:b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  (mobile networks, IP)</a:t>
            </a:r>
          </a:p>
        </p:txBody>
      </p:sp>
      <p:cxnSp>
        <p:nvCxnSpPr>
          <p:cNvPr id="62" name="Connecteur droit avec flèche 61"/>
          <p:cNvCxnSpPr>
            <a:stCxn id="23" idx="2"/>
          </p:cNvCxnSpPr>
          <p:nvPr/>
        </p:nvCxnSpPr>
        <p:spPr>
          <a:xfrm flipH="1">
            <a:off x="1232713" y="2347104"/>
            <a:ext cx="333383" cy="19702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4891257" y="2461815"/>
            <a:ext cx="1879569" cy="2284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25" idx="2"/>
          </p:cNvCxnSpPr>
          <p:nvPr/>
        </p:nvCxnSpPr>
        <p:spPr>
          <a:xfrm>
            <a:off x="3453726" y="2347104"/>
            <a:ext cx="1157166" cy="1302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>
            <a:stCxn id="24" idx="2"/>
          </p:cNvCxnSpPr>
          <p:nvPr/>
        </p:nvCxnSpPr>
        <p:spPr>
          <a:xfrm>
            <a:off x="2465813" y="2347104"/>
            <a:ext cx="27142" cy="6722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7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Allophone variants</a:t>
            </a:r>
          </a:p>
        </p:txBody>
      </p: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495844" y="1577340"/>
            <a:ext cx="8349916" cy="4318909"/>
            <a:chOff x="221" y="1162"/>
            <a:chExt cx="6361" cy="3111"/>
          </a:xfrm>
        </p:grpSpPr>
        <p:pic>
          <p:nvPicPr>
            <p:cNvPr id="8" name="Picture 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" y="1162"/>
              <a:ext cx="3141" cy="2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" y="1184"/>
              <a:ext cx="3109" cy="26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84" y="3947"/>
              <a:ext cx="26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557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869" y="3947"/>
              <a:ext cx="22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06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767" y="3947"/>
              <a:ext cx="21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7B00E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060" y="3947"/>
              <a:ext cx="22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06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2353" y="3947"/>
              <a:ext cx="31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619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3746" y="3947"/>
              <a:ext cx="26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039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393" y="3947"/>
              <a:ext cx="22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06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5941" y="3947"/>
              <a:ext cx="21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solidFill>
                    <a:srgbClr val="7B00E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1183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</a:rPr>
                <a:t>ã</a:t>
              </a: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4866" y="3947"/>
              <a:ext cx="27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736" tIns="48993" rIns="99736" bIns="48993">
              <a:spAutoFit/>
            </a:bodyPr>
            <a:lstStyle>
              <a:lvl1pPr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03238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008063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511300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16125" defTabSz="10080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4733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305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3877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44925" defTabSz="10080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altLang="fr-FR" sz="2300">
                  <a:latin typeface="Arial" panose="020B0604020202020204" pitchFamily="34" charset="0"/>
                  <a:cs typeface="Arial" panose="020B0604020202020204" pitchFamily="34" charset="0"/>
                  <a:sym typeface="SILManuscript IPA93"/>
                </a:rPr>
                <a:t>ã</a:t>
              </a:r>
              <a:endParaRPr lang="en-US" altLang="fr-FR" sz="2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02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Pronunciation variants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 word may have several pronunciation variants</a:t>
            </a:r>
            <a:br>
              <a:rPr lang="en-US" dirty="0"/>
            </a:br>
            <a:r>
              <a:rPr lang="en-US" dirty="0"/>
              <a:t>in particular, in French, with respect to the schwa /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ə</a:t>
            </a:r>
            <a:r>
              <a:rPr lang="en-US" dirty="0"/>
              <a:t>/ (mute-e), which may be pronounced or not</a:t>
            </a:r>
          </a:p>
          <a:p>
            <a:pPr marL="457200" lvl="1" indent="0">
              <a:buNone/>
              <a:tabLst>
                <a:tab pos="1079500" algn="l"/>
                <a:tab pos="2511425" algn="l"/>
                <a:tab pos="4665663" algn="l"/>
              </a:tabLst>
            </a:pPr>
            <a:r>
              <a:rPr lang="en-US" dirty="0"/>
              <a:t>	</a:t>
            </a:r>
            <a:r>
              <a:rPr lang="en-US" dirty="0" err="1"/>
              <a:t>verte</a:t>
            </a:r>
            <a:r>
              <a:rPr lang="en-US" dirty="0"/>
              <a:t> 	v  e  R  t</a:t>
            </a:r>
          </a:p>
          <a:p>
            <a:pPr marL="457200" lvl="1" indent="0">
              <a:buNone/>
              <a:tabLst>
                <a:tab pos="1079500" algn="l"/>
                <a:tab pos="2511425" algn="l"/>
                <a:tab pos="4665663" algn="l"/>
              </a:tabLst>
            </a:pPr>
            <a:r>
              <a:rPr lang="en-US" dirty="0"/>
              <a:t>	</a:t>
            </a:r>
            <a:r>
              <a:rPr lang="en-US" dirty="0" err="1"/>
              <a:t>verte</a:t>
            </a:r>
            <a:r>
              <a:rPr lang="en-US" dirty="0"/>
              <a:t> 	v  e  R  t  </a:t>
            </a:r>
            <a:r>
              <a:rPr lang="en-US" dirty="0" err="1"/>
              <a:t>swa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Also, in French, the word context may lead to the pronunciation of a liaison consonant (when the following word starts by a vowel)</a:t>
            </a:r>
          </a:p>
          <a:p>
            <a:pPr marL="457200" lvl="1" indent="0">
              <a:buNone/>
              <a:tabLst>
                <a:tab pos="1079500" algn="l"/>
                <a:tab pos="2511425" algn="l"/>
                <a:tab pos="4665663" algn="l"/>
              </a:tabLst>
            </a:pPr>
            <a:r>
              <a:rPr lang="en-US" dirty="0"/>
              <a:t>	</a:t>
            </a:r>
            <a:r>
              <a:rPr lang="en-US" dirty="0" err="1"/>
              <a:t>très</a:t>
            </a:r>
            <a:r>
              <a:rPr lang="en-US" dirty="0"/>
              <a:t> 	t  R  e</a:t>
            </a:r>
          </a:p>
          <a:p>
            <a:pPr marL="457200" lvl="1" indent="0">
              <a:buNone/>
              <a:tabLst>
                <a:tab pos="1079500" algn="l"/>
                <a:tab pos="2511425" algn="l"/>
                <a:tab pos="4665663" algn="l"/>
              </a:tabLst>
            </a:pPr>
            <a:r>
              <a:rPr lang="en-US" dirty="0"/>
              <a:t>	</a:t>
            </a:r>
            <a:r>
              <a:rPr lang="en-US" dirty="0" err="1"/>
              <a:t>très</a:t>
            </a:r>
            <a:r>
              <a:rPr lang="en-US" dirty="0"/>
              <a:t> 	t  R  e  z</a:t>
            </a:r>
          </a:p>
          <a:p>
            <a:pPr marL="457200" lvl="1" indent="0">
              <a:buNone/>
              <a:tabLst>
                <a:tab pos="1079500" algn="l"/>
                <a:tab pos="2511425" algn="l"/>
                <a:tab pos="4665663" algn="l"/>
              </a:tabLst>
            </a:pPr>
            <a:endParaRPr lang="en-US" dirty="0"/>
          </a:p>
          <a:p>
            <a:pPr marL="342900" lvl="1" indent="-342900">
              <a:buFont typeface="Arial"/>
              <a:buChar char="•"/>
              <a:tabLst>
                <a:tab pos="1079500" algn="l"/>
                <a:tab pos="2511425" algn="l"/>
                <a:tab pos="4665663" algn="l"/>
              </a:tabLst>
            </a:pPr>
            <a:r>
              <a:rPr lang="en-US" sz="1800" dirty="0"/>
              <a:t>In English there are less pronunciation variants, but still variants exist, such as</a:t>
            </a:r>
          </a:p>
          <a:p>
            <a:pPr marL="742950" lvl="2" indent="-342900">
              <a:tabLst>
                <a:tab pos="1079500" algn="l"/>
                <a:tab pos="2511425" algn="l"/>
                <a:tab pos="4665663" algn="l"/>
              </a:tabLst>
            </a:pPr>
            <a:r>
              <a:rPr lang="en-US" sz="1800" dirty="0"/>
              <a:t>soften  </a:t>
            </a:r>
            <a:r>
              <a:rPr lang="en-US" sz="1800" dirty="0">
                <a:sym typeface="Wingdings" panose="05000000000000000000" pitchFamily="2" charset="2"/>
              </a:rPr>
              <a:t>  /</a:t>
            </a:r>
            <a:r>
              <a:rPr lang="en-US" sz="1800" dirty="0" err="1">
                <a:sym typeface="Wingdings" panose="05000000000000000000" pitchFamily="2" charset="2"/>
              </a:rPr>
              <a:t>sɒfn</a:t>
            </a:r>
            <a:r>
              <a:rPr lang="en-US" sz="1800" dirty="0">
                <a:sym typeface="Wingdings" panose="05000000000000000000" pitchFamily="2" charset="2"/>
              </a:rPr>
              <a:t>/      /</a:t>
            </a:r>
            <a:r>
              <a:rPr lang="en-US" sz="1800" dirty="0" err="1">
                <a:sym typeface="Wingdings" panose="05000000000000000000" pitchFamily="2" charset="2"/>
              </a:rPr>
              <a:t>sɔːfn</a:t>
            </a:r>
            <a:r>
              <a:rPr lang="en-US" sz="1800" dirty="0">
                <a:sym typeface="Wingdings" panose="05000000000000000000" pitchFamily="2" charset="2"/>
              </a:rPr>
              <a:t>/</a:t>
            </a:r>
            <a:endParaRPr lang="en-US" sz="1800" dirty="0"/>
          </a:p>
          <a:p>
            <a:pPr marL="742950" lvl="2" indent="-342900">
              <a:tabLst>
                <a:tab pos="1079500" algn="l"/>
                <a:tab pos="2511425" algn="l"/>
                <a:tab pos="4665663" algn="l"/>
              </a:tabLst>
            </a:pPr>
            <a:r>
              <a:rPr lang="en-US" sz="1800" dirty="0"/>
              <a:t>sorbet  </a:t>
            </a:r>
            <a:r>
              <a:rPr lang="en-US" sz="1800" dirty="0">
                <a:sym typeface="Wingdings" panose="05000000000000000000" pitchFamily="2" charset="2"/>
              </a:rPr>
              <a:t>  /</a:t>
            </a:r>
            <a:r>
              <a:rPr lang="en-US" sz="1800" dirty="0" err="1">
                <a:sym typeface="Wingdings" panose="05000000000000000000" pitchFamily="2" charset="2"/>
              </a:rPr>
              <a:t>sɔːbeɪ</a:t>
            </a:r>
            <a:r>
              <a:rPr lang="en-US" sz="1800" dirty="0">
                <a:sym typeface="Wingdings" panose="05000000000000000000" pitchFamily="2" charset="2"/>
              </a:rPr>
              <a:t>/   /</a:t>
            </a:r>
            <a:r>
              <a:rPr lang="en-US" sz="1800" dirty="0" err="1">
                <a:sym typeface="Wingdings" panose="05000000000000000000" pitchFamily="2" charset="2"/>
              </a:rPr>
              <a:t>sɔːrbət</a:t>
            </a:r>
            <a:r>
              <a:rPr lang="en-US" sz="1800" dirty="0">
                <a:sym typeface="Wingdings" panose="05000000000000000000" pitchFamily="2" charset="2"/>
              </a:rPr>
              <a:t>/</a:t>
            </a:r>
            <a:endParaRPr lang="en-US" sz="1800" dirty="0"/>
          </a:p>
          <a:p>
            <a:pPr marL="457200" lvl="1" indent="0">
              <a:buNone/>
              <a:tabLst>
                <a:tab pos="1079500" algn="l"/>
                <a:tab pos="2511425" algn="l"/>
                <a:tab pos="4665663" algn="l"/>
              </a:tabLst>
            </a:pP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57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voices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6" t="360" r="6339" b="17668"/>
          <a:stretch>
            <a:fillRect/>
          </a:stretch>
        </p:blipFill>
        <p:spPr bwMode="auto">
          <a:xfrm>
            <a:off x="1059731" y="1329871"/>
            <a:ext cx="3499338" cy="1998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9744" r="4288" b="9746"/>
          <a:stretch>
            <a:fillRect/>
          </a:stretch>
        </p:blipFill>
        <p:spPr bwMode="auto">
          <a:xfrm>
            <a:off x="5752859" y="1329871"/>
            <a:ext cx="3269274" cy="1985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2" t="9999" r="9404" b="13426"/>
          <a:stretch>
            <a:fillRect/>
          </a:stretch>
        </p:blipFill>
        <p:spPr bwMode="auto">
          <a:xfrm>
            <a:off x="1097831" y="3957306"/>
            <a:ext cx="4026877" cy="203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4100" r="9201" b="10771"/>
          <a:stretch>
            <a:fillRect/>
          </a:stretch>
        </p:blipFill>
        <p:spPr bwMode="auto">
          <a:xfrm>
            <a:off x="5746997" y="3991009"/>
            <a:ext cx="3305908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31"/>
          <p:cNvSpPr>
            <a:spLocks noChangeArrowheads="1"/>
          </p:cNvSpPr>
          <p:nvPr/>
        </p:nvSpPr>
        <p:spPr bwMode="auto">
          <a:xfrm rot="16200000">
            <a:off x="514975" y="2106106"/>
            <a:ext cx="567834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pPr algn="r"/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Man</a:t>
            </a: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rot="16200000">
            <a:off x="4980946" y="2070936"/>
            <a:ext cx="875610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pPr algn="r"/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Woman</a:t>
            </a: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rot="16200000">
            <a:off x="331474" y="4614844"/>
            <a:ext cx="1022766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pPr algn="r"/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Teenager</a:t>
            </a: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rot="16200000">
            <a:off x="5134212" y="4771640"/>
            <a:ext cx="633557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pPr algn="r"/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Child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475978" y="3439387"/>
            <a:ext cx="2169233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r      e      z    y   m    e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6002460" y="3439387"/>
            <a:ext cx="2342357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r      e      z      y    m    e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475977" y="6044662"/>
            <a:ext cx="2804022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r       e      z    y       m          e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6157268" y="6044662"/>
            <a:ext cx="2111525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r    e    z    y   m       e</a:t>
            </a:r>
          </a:p>
        </p:txBody>
      </p:sp>
    </p:spTree>
    <p:extLst>
      <p:ext uri="{BB962C8B-B14F-4D97-AF65-F5344CB8AC3E}">
        <p14:creationId xmlns:p14="http://schemas.microsoft.com/office/powerpoint/2010/main" val="3955795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vs. shouting voice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3250" r="6169" b="7542"/>
          <a:stretch>
            <a:fillRect/>
          </a:stretch>
        </p:blipFill>
        <p:spPr bwMode="auto">
          <a:xfrm>
            <a:off x="4376727" y="1198684"/>
            <a:ext cx="2180492" cy="201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11229" r="2776" b="6061"/>
          <a:stretch>
            <a:fillRect/>
          </a:stretch>
        </p:blipFill>
        <p:spPr bwMode="auto">
          <a:xfrm>
            <a:off x="2714981" y="3760177"/>
            <a:ext cx="5445369" cy="2039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488596" y="1890346"/>
            <a:ext cx="829123" cy="57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pPr algn="ctr"/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b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voice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415589" y="4322885"/>
            <a:ext cx="976600" cy="57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pPr algn="ctr"/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Shouting</a:t>
            </a:r>
            <a:b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voice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756263" y="3245497"/>
            <a:ext cx="615924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pPr algn="ctr"/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n    ɔ̃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189142" y="5930623"/>
            <a:ext cx="1423837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pPr algn="ctr"/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n                  ɔ̃</a:t>
            </a:r>
          </a:p>
        </p:txBody>
      </p:sp>
    </p:spTree>
    <p:extLst>
      <p:ext uri="{BB962C8B-B14F-4D97-AF65-F5344CB8AC3E}">
        <p14:creationId xmlns:p14="http://schemas.microsoft.com/office/powerpoint/2010/main" val="1019237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0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/>
              <a:t>Speech &amp; noise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 </a:t>
            </a:r>
            <a:fld id="{CCD8A327-4A42-4F42-8894-A6F43B7F265B}" type="slidenum">
              <a:rPr lang="en-US" smtClean="0"/>
              <a:pPr/>
              <a:t>68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1179668" y="1595302"/>
            <a:ext cx="7820824" cy="5002050"/>
            <a:chOff x="552451" y="1338263"/>
            <a:chExt cx="7995138" cy="5295093"/>
          </a:xfrm>
        </p:grpSpPr>
        <p:grpSp>
          <p:nvGrpSpPr>
            <p:cNvPr id="675842" name="Group 2"/>
            <p:cNvGrpSpPr>
              <a:grpSpLocks/>
            </p:cNvGrpSpPr>
            <p:nvPr/>
          </p:nvGrpSpPr>
          <p:grpSpPr bwMode="auto">
            <a:xfrm>
              <a:off x="552451" y="1338263"/>
              <a:ext cx="7995138" cy="2614613"/>
              <a:chOff x="377" y="699"/>
              <a:chExt cx="5456" cy="1647"/>
            </a:xfrm>
          </p:grpSpPr>
          <p:pic>
            <p:nvPicPr>
              <p:cNvPr id="675843" name="Picture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" t="6467" r="4163" b="7605"/>
              <a:stretch>
                <a:fillRect/>
              </a:stretch>
            </p:blipFill>
            <p:spPr bwMode="auto">
              <a:xfrm>
                <a:off x="377" y="699"/>
                <a:ext cx="5456" cy="14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75844" name="Rectangle 4"/>
              <p:cNvSpPr>
                <a:spLocks noChangeArrowheads="1"/>
              </p:cNvSpPr>
              <p:nvPr/>
            </p:nvSpPr>
            <p:spPr bwMode="auto">
              <a:xfrm>
                <a:off x="1319" y="2101"/>
                <a:ext cx="217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p</a:t>
                </a:r>
              </a:p>
            </p:txBody>
          </p:sp>
          <p:sp>
            <p:nvSpPr>
              <p:cNvPr id="675845" name="Rectangle 5"/>
              <p:cNvSpPr>
                <a:spLocks noChangeArrowheads="1"/>
              </p:cNvSpPr>
              <p:nvPr/>
            </p:nvSpPr>
            <p:spPr bwMode="auto">
              <a:xfrm>
                <a:off x="1532" y="2101"/>
                <a:ext cx="205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a</a:t>
                </a:r>
              </a:p>
            </p:txBody>
          </p:sp>
          <p:sp>
            <p:nvSpPr>
              <p:cNvPr id="675846" name="Rectangle 6"/>
              <p:cNvSpPr>
                <a:spLocks noChangeArrowheads="1"/>
              </p:cNvSpPr>
              <p:nvPr/>
            </p:nvSpPr>
            <p:spPr bwMode="auto">
              <a:xfrm>
                <a:off x="1784" y="2101"/>
                <a:ext cx="183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r</a:t>
                </a:r>
              </a:p>
            </p:txBody>
          </p:sp>
          <p:sp>
            <p:nvSpPr>
              <p:cNvPr id="675847" name="Rectangle 7"/>
              <p:cNvSpPr>
                <a:spLocks noChangeArrowheads="1"/>
              </p:cNvSpPr>
              <p:nvPr/>
            </p:nvSpPr>
            <p:spPr bwMode="auto">
              <a:xfrm>
                <a:off x="2066" y="2101"/>
                <a:ext cx="181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t</a:t>
                </a:r>
              </a:p>
            </p:txBody>
          </p:sp>
          <p:sp>
            <p:nvSpPr>
              <p:cNvPr id="675848" name="Rectangle 8"/>
              <p:cNvSpPr>
                <a:spLocks noChangeArrowheads="1"/>
              </p:cNvSpPr>
              <p:nvPr/>
            </p:nvSpPr>
            <p:spPr bwMode="auto">
              <a:xfrm>
                <a:off x="2392" y="2101"/>
                <a:ext cx="163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i</a:t>
                </a:r>
              </a:p>
            </p:txBody>
          </p:sp>
          <p:sp>
            <p:nvSpPr>
              <p:cNvPr id="675849" name="Rectangle 9"/>
              <p:cNvSpPr>
                <a:spLocks noChangeArrowheads="1"/>
              </p:cNvSpPr>
              <p:nvPr/>
            </p:nvSpPr>
            <p:spPr bwMode="auto">
              <a:xfrm>
                <a:off x="2733" y="2101"/>
                <a:ext cx="208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k</a:t>
                </a:r>
              </a:p>
            </p:txBody>
          </p:sp>
          <p:sp>
            <p:nvSpPr>
              <p:cNvPr id="675850" name="Rectangle 10"/>
              <p:cNvSpPr>
                <a:spLocks noChangeArrowheads="1"/>
              </p:cNvSpPr>
              <p:nvPr/>
            </p:nvSpPr>
            <p:spPr bwMode="auto">
              <a:xfrm>
                <a:off x="3143" y="2101"/>
                <a:ext cx="208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y</a:t>
                </a:r>
              </a:p>
            </p:txBody>
          </p:sp>
          <p:sp>
            <p:nvSpPr>
              <p:cNvPr id="675851" name="Rectangle 11"/>
              <p:cNvSpPr>
                <a:spLocks noChangeArrowheads="1"/>
              </p:cNvSpPr>
              <p:nvPr/>
            </p:nvSpPr>
            <p:spPr bwMode="auto">
              <a:xfrm>
                <a:off x="3419" y="2101"/>
                <a:ext cx="163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l</a:t>
                </a:r>
              </a:p>
            </p:txBody>
          </p:sp>
          <p:sp>
            <p:nvSpPr>
              <p:cNvPr id="675852" name="Rectangle 12"/>
              <p:cNvSpPr>
                <a:spLocks noChangeArrowheads="1"/>
              </p:cNvSpPr>
              <p:nvPr/>
            </p:nvSpPr>
            <p:spPr bwMode="auto">
              <a:xfrm>
                <a:off x="3662" y="2101"/>
                <a:ext cx="166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j</a:t>
                </a:r>
              </a:p>
            </p:txBody>
          </p:sp>
          <p:sp>
            <p:nvSpPr>
              <p:cNvPr id="675853" name="Rectangle 13"/>
              <p:cNvSpPr>
                <a:spLocks noChangeArrowheads="1"/>
              </p:cNvSpPr>
              <p:nvPr/>
            </p:nvSpPr>
            <p:spPr bwMode="auto">
              <a:xfrm>
                <a:off x="3966" y="2101"/>
                <a:ext cx="208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r"/>
                <a:r>
                  <a:rPr lang="en-US" altLang="fr-FR">
                    <a:latin typeface="Stone Sans PhoneticIPA"/>
                  </a:rPr>
                  <a:t>e</a:t>
                </a:r>
              </a:p>
            </p:txBody>
          </p:sp>
        </p:grpSp>
        <p:grpSp>
          <p:nvGrpSpPr>
            <p:cNvPr id="25" name="Group 14"/>
            <p:cNvGrpSpPr>
              <a:grpSpLocks/>
            </p:cNvGrpSpPr>
            <p:nvPr/>
          </p:nvGrpSpPr>
          <p:grpSpPr bwMode="auto">
            <a:xfrm>
              <a:off x="2123728" y="3994931"/>
              <a:ext cx="5486400" cy="2638425"/>
              <a:chOff x="1538" y="2348"/>
              <a:chExt cx="3744" cy="1662"/>
            </a:xfrm>
          </p:grpSpPr>
          <p:pic>
            <p:nvPicPr>
              <p:cNvPr id="26" name="Picture 15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0" t="7100" r="3380" b="6790"/>
              <a:stretch>
                <a:fillRect/>
              </a:stretch>
            </p:blipFill>
            <p:spPr bwMode="auto">
              <a:xfrm>
                <a:off x="1861" y="2348"/>
                <a:ext cx="3421" cy="1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Rectangle 16"/>
              <p:cNvSpPr>
                <a:spLocks noChangeArrowheads="1"/>
              </p:cNvSpPr>
              <p:nvPr/>
            </p:nvSpPr>
            <p:spPr bwMode="auto">
              <a:xfrm>
                <a:off x="1538" y="3722"/>
                <a:ext cx="8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>
                <a:off x="3138" y="3567"/>
                <a:ext cx="166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>
                    <a:latin typeface="Stone Sans PhoneticIPA" pitchFamily="82" charset="0"/>
                  </a:rPr>
                  <a:t>i</a:t>
                </a:r>
              </a:p>
            </p:txBody>
          </p:sp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3269" y="3567"/>
                <a:ext cx="210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>
                    <a:latin typeface="Stone Sans PhoneticIPA" pitchFamily="82" charset="0"/>
                  </a:rPr>
                  <a:t>v</a:t>
                </a:r>
              </a:p>
            </p:txBody>
          </p:sp>
          <p:sp>
            <p:nvSpPr>
              <p:cNvPr id="32" name="Rectangle 21"/>
              <p:cNvSpPr>
                <a:spLocks noChangeArrowheads="1"/>
              </p:cNvSpPr>
              <p:nvPr/>
            </p:nvSpPr>
            <p:spPr bwMode="auto">
              <a:xfrm>
                <a:off x="2737" y="3567"/>
                <a:ext cx="192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>
                    <a:latin typeface="Stone Sans PhoneticIPA" pitchFamily="82" charset="0"/>
                  </a:rPr>
                  <a:t>s</a:t>
                </a:r>
              </a:p>
            </p:txBody>
          </p:sp>
          <p:sp>
            <p:nvSpPr>
              <p:cNvPr id="33" name="Rectangle 22"/>
              <p:cNvSpPr>
                <a:spLocks noChangeArrowheads="1"/>
              </p:cNvSpPr>
              <p:nvPr/>
            </p:nvSpPr>
            <p:spPr bwMode="auto">
              <a:xfrm>
                <a:off x="2936" y="3567"/>
                <a:ext cx="159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r>
                  <a:rPr lang="en-US" altLang="fr-FR">
                    <a:latin typeface="Stone Sans PhoneticIPA" pitchFamily="82" charset="0"/>
                  </a:rPr>
                  <a:t>y</a:t>
                </a:r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4108" y="3586"/>
                <a:ext cx="636" cy="2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 sz="2000" i="1"/>
                  <a:t>breath</a:t>
                </a:r>
              </a:p>
            </p:txBody>
          </p:sp>
          <p:sp>
            <p:nvSpPr>
              <p:cNvPr id="36" name="Rectangle 19"/>
              <p:cNvSpPr>
                <a:spLocks noChangeArrowheads="1"/>
              </p:cNvSpPr>
              <p:nvPr/>
            </p:nvSpPr>
            <p:spPr bwMode="auto">
              <a:xfrm>
                <a:off x="3539" y="3570"/>
                <a:ext cx="219" cy="2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altLang="fr-FR">
                    <a:latin typeface="Arial"/>
                    <a:cs typeface="Arial"/>
                  </a:rPr>
                  <a:t>ã</a:t>
                </a:r>
                <a:endParaRPr lang="en-US" altLang="fr-FR">
                  <a:latin typeface="Stone Sans PhoneticIPA" pitchFamily="82" charset="0"/>
                </a:endParaRPr>
              </a:p>
            </p:txBody>
          </p:sp>
        </p:grpSp>
      </p:grpSp>
      <p:sp>
        <p:nvSpPr>
          <p:cNvPr id="5" name="ZoneTexte 4"/>
          <p:cNvSpPr txBox="1"/>
          <p:nvPr/>
        </p:nvSpPr>
        <p:spPr>
          <a:xfrm>
            <a:off x="191659" y="2548906"/>
            <a:ext cx="1189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72233" y="4622732"/>
            <a:ext cx="14285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Breathing noise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(before and/or </a:t>
            </a:r>
          </a:p>
          <a:p>
            <a:pPr algn="ctr"/>
            <a:r>
              <a:rPr lang="en-US" sz="1400" i="1">
                <a:latin typeface="Arial" panose="020B0604020202020204" pitchFamily="34" charset="0"/>
                <a:cs typeface="Arial" panose="020B0604020202020204" pitchFamily="34" charset="0"/>
              </a:rPr>
              <a:t>after a mot)</a:t>
            </a:r>
          </a:p>
        </p:txBody>
      </p:sp>
    </p:spTree>
    <p:extLst>
      <p:ext uri="{BB962C8B-B14F-4D97-AF65-F5344CB8AC3E}">
        <p14:creationId xmlns:p14="http://schemas.microsoft.com/office/powerpoint/2010/main" val="2711036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Basics of speech recognition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7752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Basics of speech recognition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FF0124-25F9-4DAC-9E16-F7A1B98089CE}"/>
              </a:ext>
            </a:extLst>
          </p:cNvPr>
          <p:cNvSpPr txBox="1"/>
          <p:nvPr/>
        </p:nvSpPr>
        <p:spPr>
          <a:xfrm>
            <a:off x="2199730" y="4583091"/>
            <a:ext cx="672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or, continue </a:t>
            </a:r>
            <a:r>
              <a:rPr lang="fr-FR" dirty="0" err="1"/>
              <a:t>with</a:t>
            </a:r>
            <a:r>
              <a:rPr lang="fr-FR" dirty="0"/>
              <a:t>  « </a:t>
            </a:r>
            <a:r>
              <a:rPr lang="fr-FR" dirty="0" err="1"/>
              <a:t>Automatic</a:t>
            </a:r>
            <a:r>
              <a:rPr lang="fr-FR" dirty="0"/>
              <a:t> speech recognition » : </a:t>
            </a:r>
            <a:r>
              <a:rPr lang="fr-FR" dirty="0" err="1"/>
              <a:t>Lexicon</a:t>
            </a:r>
            <a:r>
              <a:rPr lang="fr-FR" dirty="0"/>
              <a:t>, </a:t>
            </a:r>
            <a:r>
              <a:rPr lang="fr-FR" dirty="0" err="1"/>
              <a:t>LMs</a:t>
            </a:r>
            <a:r>
              <a:rPr lang="fr-FR" dirty="0"/>
              <a:t>, ….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0CE34355-CA1C-417D-A840-DB7A809992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949104"/>
                  </p:ext>
                </p:extLst>
              </p:nvPr>
            </p:nvGraphicFramePr>
            <p:xfrm>
              <a:off x="6565106" y="4952423"/>
              <a:ext cx="2286000" cy="1714500"/>
            </p:xfrm>
            <a:graphic>
              <a:graphicData uri="http://schemas.microsoft.com/office/powerpoint/2016/slidezoom">
                <pslz:sldZm>
                  <pslz:sldZmObj sldId="1107" cId="1347736885">
                    <pslz:zmPr id="{E00D0F73-242F-4125-BB6C-3B7382A64D7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CE34355-CA1C-417D-A840-DB7A809992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5106" y="4952423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52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avec flèche 9"/>
          <p:cNvCxnSpPr>
            <a:cxnSpLocks/>
            <a:stCxn id="7" idx="1"/>
          </p:cNvCxnSpPr>
          <p:nvPr/>
        </p:nvCxnSpPr>
        <p:spPr>
          <a:xfrm>
            <a:off x="3178629" y="3647533"/>
            <a:ext cx="220573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speech recognition (ASR)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Consists in identifying the words that are pronounced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8629" y="3179481"/>
            <a:ext cx="1654627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 recording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384359" y="3179481"/>
            <a:ext cx="1583262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 recognition system</a:t>
            </a:r>
          </a:p>
        </p:txBody>
      </p:sp>
      <p:cxnSp>
        <p:nvCxnSpPr>
          <p:cNvPr id="9" name="Connecteur droit avec flèche 8"/>
          <p:cNvCxnSpPr>
            <a:cxnSpLocks/>
            <a:endCxn id="7" idx="1"/>
          </p:cNvCxnSpPr>
          <p:nvPr/>
        </p:nvCxnSpPr>
        <p:spPr>
          <a:xfrm>
            <a:off x="2710268" y="3637549"/>
            <a:ext cx="468361" cy="998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967621" y="3637549"/>
            <a:ext cx="127315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022909" y="3342656"/>
            <a:ext cx="1265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Recognized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</a:p>
        </p:txBody>
      </p:sp>
      <p:pic>
        <p:nvPicPr>
          <p:cNvPr id="18" name="Image 17" descr="... : Museums and the Web 2009 (MW2009): Speaker: Biography: Kim Glover"/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21389" r="24058"/>
          <a:stretch/>
        </p:blipFill>
        <p:spPr>
          <a:xfrm>
            <a:off x="1392464" y="2963457"/>
            <a:ext cx="1257029" cy="1328217"/>
          </a:xfrm>
          <a:prstGeom prst="rect">
            <a:avLst/>
          </a:prstGeom>
        </p:spPr>
      </p:pic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3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Acoustic analysis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7752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Basics of speech recognition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Acoustic analysis</a:t>
            </a:r>
          </a:p>
          <a:p>
            <a:r>
              <a:rPr lang="en-US" dirty="0"/>
              <a:t>    Acoustic templates</a:t>
            </a:r>
          </a:p>
          <a:p>
            <a:r>
              <a:rPr lang="en-US" dirty="0"/>
              <a:t>    Hidden Markov models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 </a:t>
            </a:r>
          </a:p>
        </p:txBody>
      </p:sp>
    </p:spTree>
    <p:extLst>
      <p:ext uri="{BB962C8B-B14F-4D97-AF65-F5344CB8AC3E}">
        <p14:creationId xmlns:p14="http://schemas.microsoft.com/office/powerpoint/2010/main" val="812528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analysis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on the signal, at regular time intervals</a:t>
            </a:r>
            <a:br>
              <a:rPr lang="en-US" dirty="0"/>
            </a:br>
            <a:r>
              <a:rPr lang="en-US" dirty="0"/>
              <a:t>(typically every 10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1702190" y="2471876"/>
            <a:ext cx="7113614" cy="3885961"/>
            <a:chOff x="179512" y="1629259"/>
            <a:chExt cx="8856984" cy="4838313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424231" y="3767758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Speech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790588" y="3779664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acoustic models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9" idx="6"/>
              <a:endCxn id="43" idx="1"/>
            </p:cNvCxnSpPr>
            <p:nvPr/>
          </p:nvCxnSpPr>
          <p:spPr bwMode="auto">
            <a:xfrm flipV="1">
              <a:off x="1648194" y="4049934"/>
              <a:ext cx="645679" cy="1987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9"/>
            <p:cNvCxnSpPr>
              <a:cxnSpLocks noChangeShapeType="1"/>
              <a:stCxn id="26" idx="3"/>
              <a:endCxn id="9" idx="0"/>
            </p:cNvCxnSpPr>
            <p:nvPr/>
          </p:nvCxnSpPr>
          <p:spPr bwMode="auto">
            <a:xfrm flipH="1">
              <a:off x="1036213" y="2401579"/>
              <a:ext cx="3658247" cy="1366179"/>
            </a:xfrm>
            <a:prstGeom prst="bentConnector4">
              <a:avLst>
                <a:gd name="adj1" fmla="val -6249"/>
                <a:gd name="adj2" fmla="val 59935"/>
              </a:avLst>
            </a:prstGeom>
            <a:noFill/>
            <a:ln w="44450" cmpd="dbl">
              <a:solidFill>
                <a:schemeClr val="tx2"/>
              </a:solidFill>
              <a:prstDash val="sysDash"/>
              <a:miter lim="800000"/>
              <a:headEnd/>
              <a:tailEnd type="triangle" w="med" len="med"/>
            </a:ln>
            <a:effectLst/>
          </p:spPr>
        </p:cxn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590605" y="2130116"/>
              <a:ext cx="1263650" cy="542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390705" y="1629259"/>
              <a:ext cx="1352550" cy="287338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Speech detection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7216205" y="2130116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Decoding</a:t>
              </a:r>
            </a:p>
          </p:txBody>
        </p:sp>
        <p:cxnSp>
          <p:nvCxnSpPr>
            <p:cNvPr id="18" name="AutoShape 15"/>
            <p:cNvCxnSpPr>
              <a:cxnSpLocks noChangeShapeType="1"/>
              <a:stCxn id="14" idx="3"/>
              <a:endCxn id="16" idx="1"/>
            </p:cNvCxnSpPr>
            <p:nvPr/>
          </p:nvCxnSpPr>
          <p:spPr bwMode="auto">
            <a:xfrm>
              <a:off x="6854255" y="2401579"/>
              <a:ext cx="361950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" name="AutoShape 16"/>
            <p:cNvCxnSpPr>
              <a:cxnSpLocks noChangeShapeType="1"/>
              <a:stCxn id="14" idx="0"/>
              <a:endCxn id="15" idx="1"/>
            </p:cNvCxnSpPr>
            <p:nvPr/>
          </p:nvCxnSpPr>
          <p:spPr bwMode="auto">
            <a:xfrm rot="5400000" flipH="1" flipV="1">
              <a:off x="6127973" y="1867385"/>
              <a:ext cx="357188" cy="168275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0" name="AutoShape 17"/>
            <p:cNvCxnSpPr>
              <a:cxnSpLocks noChangeShapeType="1"/>
              <a:stCxn id="15" idx="3"/>
              <a:endCxn id="16" idx="0"/>
            </p:cNvCxnSpPr>
            <p:nvPr/>
          </p:nvCxnSpPr>
          <p:spPr bwMode="auto">
            <a:xfrm>
              <a:off x="7743255" y="1772928"/>
              <a:ext cx="104775" cy="357188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1" name="AutoShape 18"/>
            <p:cNvCxnSpPr>
              <a:cxnSpLocks noChangeShapeType="1"/>
              <a:stCxn id="56" idx="7"/>
              <a:endCxn id="16" idx="2"/>
            </p:cNvCxnSpPr>
            <p:nvPr/>
          </p:nvCxnSpPr>
          <p:spPr bwMode="auto">
            <a:xfrm flipV="1">
              <a:off x="7635434" y="2673041"/>
              <a:ext cx="212596" cy="28482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22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1270258"/>
                </p:ext>
              </p:extLst>
            </p:nvPr>
          </p:nvGraphicFramePr>
          <p:xfrm>
            <a:off x="6947918" y="2172184"/>
            <a:ext cx="21590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5640" imgH="203040" progId="Equation.3">
                    <p:embed/>
                  </p:oleObj>
                </mc:Choice>
                <mc:Fallback>
                  <p:oleObj name="Equation" r:id="rId2" imgW="215640" imgH="203040" progId="Equation.3">
                    <p:embed/>
                    <p:pic>
                      <p:nvPicPr>
                        <p:cNvPr id="2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7918" y="2172184"/>
                          <a:ext cx="215900" cy="200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05866" y="2130116"/>
              <a:ext cx="76755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610741" y="2130116"/>
              <a:ext cx="93027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noises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701034" y="2130116"/>
              <a:ext cx="91551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Sound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recording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788793" y="2130116"/>
              <a:ext cx="90566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Trans-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mission</a:t>
              </a:r>
            </a:p>
          </p:txBody>
        </p:sp>
        <p:cxnSp>
          <p:nvCxnSpPr>
            <p:cNvPr id="27" name="AutoShape 26"/>
            <p:cNvCxnSpPr>
              <a:cxnSpLocks noChangeShapeType="1"/>
              <a:endCxn id="23" idx="1"/>
            </p:cNvCxnSpPr>
            <p:nvPr/>
          </p:nvCxnSpPr>
          <p:spPr bwMode="auto">
            <a:xfrm>
              <a:off x="251670" y="2399251"/>
              <a:ext cx="454196" cy="232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" name="AutoShape 27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>
              <a:off x="1473423" y="2401579"/>
              <a:ext cx="137318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" name="AutoShape 28"/>
            <p:cNvCxnSpPr>
              <a:cxnSpLocks noChangeShapeType="1"/>
              <a:stCxn id="24" idx="3"/>
              <a:endCxn id="25" idx="1"/>
            </p:cNvCxnSpPr>
            <p:nvPr/>
          </p:nvCxnSpPr>
          <p:spPr bwMode="auto">
            <a:xfrm>
              <a:off x="2541017" y="2401579"/>
              <a:ext cx="160017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0" name="AutoShape 29"/>
            <p:cNvCxnSpPr>
              <a:cxnSpLocks noChangeShapeType="1"/>
              <a:stCxn id="25" idx="3"/>
              <a:endCxn id="26" idx="1"/>
            </p:cNvCxnSpPr>
            <p:nvPr/>
          </p:nvCxnSpPr>
          <p:spPr bwMode="auto">
            <a:xfrm>
              <a:off x="3616550" y="2401579"/>
              <a:ext cx="172243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1" name="AutoShape 30"/>
            <p:cNvCxnSpPr>
              <a:cxnSpLocks noChangeShapeType="1"/>
              <a:stCxn id="26" idx="3"/>
              <a:endCxn id="14" idx="1"/>
            </p:cNvCxnSpPr>
            <p:nvPr/>
          </p:nvCxnSpPr>
          <p:spPr bwMode="auto">
            <a:xfrm>
              <a:off x="4694460" y="2401579"/>
              <a:ext cx="896145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2" name="AutoShape 31"/>
            <p:cNvCxnSpPr>
              <a:cxnSpLocks noChangeShapeType="1"/>
            </p:cNvCxnSpPr>
            <p:nvPr/>
          </p:nvCxnSpPr>
          <p:spPr bwMode="auto">
            <a:xfrm>
              <a:off x="8479855" y="2402373"/>
              <a:ext cx="556641" cy="793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6557220"/>
                </p:ext>
              </p:extLst>
            </p:nvPr>
          </p:nvGraphicFramePr>
          <p:xfrm>
            <a:off x="179512" y="2211873"/>
            <a:ext cx="203200" cy="16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3800" imgH="203040" progId="Equation.3">
                    <p:embed/>
                  </p:oleObj>
                </mc:Choice>
                <mc:Fallback>
                  <p:oleObj name="Equation" r:id="rId4" imgW="253800" imgH="203040" progId="Equation.3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12" y="2211873"/>
                          <a:ext cx="203200" cy="1619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2293873" y="3778471"/>
              <a:ext cx="1263650" cy="542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cxnSp>
          <p:nvCxnSpPr>
            <p:cNvPr id="51" name="Connecteur droit avec flèche 50"/>
            <p:cNvCxnSpPr>
              <a:stCxn id="43" idx="3"/>
            </p:cNvCxnSpPr>
            <p:nvPr/>
          </p:nvCxnSpPr>
          <p:spPr>
            <a:xfrm>
              <a:off x="3557523" y="4049934"/>
              <a:ext cx="233065" cy="198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2165673" y="3651654"/>
              <a:ext cx="3826434" cy="785994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2854820" y="3504503"/>
              <a:ext cx="1950662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Training acoustic models</a:t>
              </a:r>
            </a:p>
          </p:txBody>
        </p:sp>
        <p:sp>
          <p:nvSpPr>
            <p:cNvPr id="54" name="Ellipse 53"/>
            <p:cNvSpPr/>
            <p:nvPr/>
          </p:nvSpPr>
          <p:spPr>
            <a:xfrm>
              <a:off x="7381007" y="4038085"/>
              <a:ext cx="1367457" cy="5286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2403917"/>
                </p:ext>
              </p:extLst>
            </p:nvPr>
          </p:nvGraphicFramePr>
          <p:xfrm>
            <a:off x="8785671" y="2134085"/>
            <a:ext cx="2508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3800" imgH="253800" progId="Equation.3">
                    <p:embed/>
                  </p:oleObj>
                </mc:Choice>
                <mc:Fallback>
                  <p:oleObj name="Equation" r:id="rId6" imgW="253800" imgH="253800" progId="Equation.3">
                    <p:embed/>
                    <p:pic>
                      <p:nvPicPr>
                        <p:cNvPr id="35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85671" y="2134085"/>
                          <a:ext cx="250825" cy="252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6" name="AutoShape 18"/>
            <p:cNvCxnSpPr>
              <a:cxnSpLocks noChangeShapeType="1"/>
              <a:stCxn id="55" idx="0"/>
              <a:endCxn id="16" idx="2"/>
            </p:cNvCxnSpPr>
            <p:nvPr/>
          </p:nvCxnSpPr>
          <p:spPr bwMode="auto">
            <a:xfrm flipV="1">
              <a:off x="7671580" y="2673040"/>
              <a:ext cx="176451" cy="775246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1" name="AutoShape 18"/>
            <p:cNvCxnSpPr>
              <a:cxnSpLocks noChangeShapeType="1"/>
              <a:stCxn id="54" idx="0"/>
              <a:endCxn id="16" idx="2"/>
            </p:cNvCxnSpPr>
            <p:nvPr/>
          </p:nvCxnSpPr>
          <p:spPr bwMode="auto">
            <a:xfrm flipH="1" flipV="1">
              <a:off x="7848030" y="2673041"/>
              <a:ext cx="216706" cy="136504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55" name="Ellipse 54"/>
            <p:cNvSpPr/>
            <p:nvPr/>
          </p:nvSpPr>
          <p:spPr>
            <a:xfrm>
              <a:off x="6971099" y="3448286"/>
              <a:ext cx="1400961" cy="5641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Lexicon &amp;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pronunciations</a:t>
              </a:r>
            </a:p>
          </p:txBody>
        </p:sp>
        <p:sp>
          <p:nvSpPr>
            <p:cNvPr id="56" name="Ellipse 55"/>
            <p:cNvSpPr/>
            <p:nvPr/>
          </p:nvSpPr>
          <p:spPr>
            <a:xfrm>
              <a:off x="6496852" y="2878115"/>
              <a:ext cx="1333932" cy="5445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Acoustic model</a:t>
              </a:r>
            </a:p>
          </p:txBody>
        </p:sp>
        <p:cxnSp>
          <p:nvCxnSpPr>
            <p:cNvPr id="87" name="Connecteur droit avec flèche 86"/>
            <p:cNvCxnSpPr>
              <a:stCxn id="10" idx="3"/>
              <a:endCxn id="56" idx="3"/>
            </p:cNvCxnSpPr>
            <p:nvPr/>
          </p:nvCxnSpPr>
          <p:spPr>
            <a:xfrm flipV="1">
              <a:off x="5879515" y="3342931"/>
              <a:ext cx="812687" cy="708990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7"/>
            <p:cNvSpPr>
              <a:spLocks noChangeArrowheads="1"/>
            </p:cNvSpPr>
            <p:nvPr/>
          </p:nvSpPr>
          <p:spPr bwMode="auto">
            <a:xfrm>
              <a:off x="3790588" y="4648448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Selecting vocabulary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&amp; word pronunciations</a:t>
              </a:r>
            </a:p>
          </p:txBody>
        </p:sp>
        <p:sp>
          <p:nvSpPr>
            <p:cNvPr id="89" name="Rectangle 7"/>
            <p:cNvSpPr>
              <a:spLocks noChangeArrowheads="1"/>
            </p:cNvSpPr>
            <p:nvPr/>
          </p:nvSpPr>
          <p:spPr bwMode="auto">
            <a:xfrm>
              <a:off x="3790588" y="5517232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language models</a:t>
              </a:r>
            </a:p>
          </p:txBody>
        </p:sp>
        <p:cxnSp>
          <p:nvCxnSpPr>
            <p:cNvPr id="90" name="Connecteur droit avec flèche 89"/>
            <p:cNvCxnSpPr>
              <a:stCxn id="88" idx="3"/>
              <a:endCxn id="55" idx="3"/>
            </p:cNvCxnSpPr>
            <p:nvPr/>
          </p:nvCxnSpPr>
          <p:spPr>
            <a:xfrm flipV="1">
              <a:off x="5879516" y="3929857"/>
              <a:ext cx="1296750" cy="990848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>
              <a:stCxn id="89" idx="3"/>
              <a:endCxn id="54" idx="3"/>
            </p:cNvCxnSpPr>
            <p:nvPr/>
          </p:nvCxnSpPr>
          <p:spPr>
            <a:xfrm flipV="1">
              <a:off x="5879515" y="4489342"/>
              <a:ext cx="1701751" cy="1300147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1844202" y="5493420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cxnSp>
          <p:nvCxnSpPr>
            <p:cNvPr id="98" name="Connecteur droit avec flèche 97"/>
            <p:cNvCxnSpPr>
              <a:stCxn id="96" idx="6"/>
              <a:endCxn id="89" idx="1"/>
            </p:cNvCxnSpPr>
            <p:nvPr/>
          </p:nvCxnSpPr>
          <p:spPr>
            <a:xfrm>
              <a:off x="3068165" y="5777583"/>
              <a:ext cx="722423" cy="1190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>
              <a:stCxn id="9" idx="4"/>
              <a:endCxn id="96" idx="1"/>
            </p:cNvCxnSpPr>
            <p:nvPr/>
          </p:nvCxnSpPr>
          <p:spPr>
            <a:xfrm>
              <a:off x="1036213" y="4336083"/>
              <a:ext cx="987234" cy="1240566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32"/>
            <p:cNvSpPr txBox="1">
              <a:spLocks noChangeArrowheads="1"/>
            </p:cNvSpPr>
            <p:nvPr/>
          </p:nvSpPr>
          <p:spPr bwMode="auto">
            <a:xfrm>
              <a:off x="1703290" y="6266389"/>
              <a:ext cx="1733113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Newspapers, web, ….</a:t>
              </a:r>
            </a:p>
          </p:txBody>
        </p:sp>
        <p:cxnSp>
          <p:nvCxnSpPr>
            <p:cNvPr id="112" name="Connecteur droit avec flèche 111"/>
            <p:cNvCxnSpPr>
              <a:stCxn id="110" idx="0"/>
              <a:endCxn id="96" idx="4"/>
            </p:cNvCxnSpPr>
            <p:nvPr/>
          </p:nvCxnSpPr>
          <p:spPr>
            <a:xfrm flipH="1" flipV="1">
              <a:off x="2456184" y="6061745"/>
              <a:ext cx="113663" cy="20464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865968" y="4768190"/>
              <a:ext cx="1157479" cy="385864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980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Speech signal … and spectral envelope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signal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Spectral envelope of the central slice</a:t>
            </a:r>
            <a:br>
              <a:rPr lang="en-US" sz="1600" dirty="0"/>
            </a:br>
            <a:r>
              <a:rPr lang="en-US" sz="1600" dirty="0">
                <a:sym typeface="Wingdings" panose="05000000000000000000" pitchFamily="2" charset="2"/>
              </a:rPr>
              <a:t> energy at different frequencies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                         FFT spectrum  </a:t>
            </a:r>
            <a:r>
              <a:rPr lang="en-US" sz="1600" dirty="0">
                <a:sym typeface="Wingdings" panose="05000000000000000000" pitchFamily="2" charset="2"/>
              </a:rPr>
              <a:t></a:t>
            </a:r>
            <a:endParaRPr lang="en-US" sz="1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12987" t="39400" r="19479" b="28716"/>
          <a:stretch/>
        </p:blipFill>
        <p:spPr>
          <a:xfrm>
            <a:off x="1115616" y="1700808"/>
            <a:ext cx="7488832" cy="93234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-4303" t="7336" r="4303" b="27846"/>
          <a:stretch/>
        </p:blipFill>
        <p:spPr>
          <a:xfrm>
            <a:off x="3767402" y="4098570"/>
            <a:ext cx="2733328" cy="1800000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3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 err="1"/>
              <a:t>Cepstrum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fr-FR" sz="1600" dirty="0"/>
              <a:t>Lower rank </a:t>
            </a:r>
            <a:r>
              <a:rPr lang="en-US" altLang="fr-FR" sz="1600" dirty="0" err="1"/>
              <a:t>cepstrum</a:t>
            </a:r>
            <a:r>
              <a:rPr lang="en-US" altLang="fr-FR" sz="1600" dirty="0"/>
              <a:t> coefficients correspond to the vocal tract</a:t>
            </a:r>
          </a:p>
          <a:p>
            <a:r>
              <a:rPr lang="en-US" altLang="fr-FR" sz="1600" dirty="0"/>
              <a:t>Higher rank </a:t>
            </a:r>
            <a:r>
              <a:rPr lang="en-US" altLang="fr-FR" sz="1600" dirty="0" err="1"/>
              <a:t>cepstrum</a:t>
            </a:r>
            <a:r>
              <a:rPr lang="en-US" altLang="fr-FR" sz="1600" dirty="0"/>
              <a:t> coefficients can be use to get an estimate of the fundamental frequency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379178" y="1661746"/>
            <a:ext cx="2102827" cy="4923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fr-FR" sz="1600">
                <a:solidFill>
                  <a:schemeClr val="hlink"/>
                </a:solidFill>
              </a:rPr>
              <a:t>FFT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379178" y="2746131"/>
            <a:ext cx="2102827" cy="4923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fr-FR" sz="1600">
                <a:solidFill>
                  <a:schemeClr val="hlink"/>
                </a:solidFill>
              </a:rPr>
              <a:t>Log(|.|)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379178" y="3788020"/>
            <a:ext cx="2102827" cy="4923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fr-FR" sz="1600">
                <a:solidFill>
                  <a:schemeClr val="hlink"/>
                </a:solidFill>
              </a:rPr>
              <a:t>FFT</a:t>
            </a:r>
            <a:r>
              <a:rPr lang="en-US" altLang="fr-FR" sz="1600" baseline="30000">
                <a:solidFill>
                  <a:schemeClr val="hlink"/>
                </a:solidFill>
              </a:rPr>
              <a:t>-1</a:t>
            </a:r>
            <a:endParaRPr lang="en-US" altLang="fr-FR" sz="1600">
              <a:solidFill>
                <a:schemeClr val="hlink"/>
              </a:solidFill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2403231" y="1888881"/>
            <a:ext cx="98034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rot="5400000">
            <a:off x="4149237" y="2451589"/>
            <a:ext cx="5627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rot="5400000">
            <a:off x="4149237" y="3506666"/>
            <a:ext cx="56270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>
            <a:off x="2403231" y="4069374"/>
            <a:ext cx="98034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6046178" y="1746739"/>
            <a:ext cx="10278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 i="1"/>
              <a:t>Spectrum:</a:t>
            </a:r>
            <a:endParaRPr lang="en-US" altLang="fr-FR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52483" y="1555591"/>
                <a:ext cx="1794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/>
                  <a:t>Signal: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83" y="1555591"/>
                <a:ext cx="1794850" cy="584775"/>
              </a:xfrm>
              <a:prstGeom prst="rect">
                <a:avLst/>
              </a:prstGeom>
              <a:blipFill>
                <a:blip r:embed="rId2"/>
                <a:stretch>
                  <a:fillRect l="-1695" t="-3125"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752483" y="3756248"/>
                <a:ext cx="13059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1600"/>
                  <a:t>Cepstrum:</a:t>
                </a:r>
                <a:br>
                  <a:rPr lang="en-US" sz="160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83" y="3756248"/>
                <a:ext cx="1305999" cy="584775"/>
              </a:xfrm>
              <a:prstGeom prst="rect">
                <a:avLst/>
              </a:prstGeom>
              <a:blipFill>
                <a:blip r:embed="rId3"/>
                <a:stretch>
                  <a:fillRect l="-2326" t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5799780" y="2276872"/>
                <a:ext cx="18557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80" y="2276872"/>
                <a:ext cx="1855764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5262100" y="3329954"/>
                <a:ext cx="32926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⁡|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100" y="3329954"/>
                <a:ext cx="3292632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 flipH="1">
                <a:off x="752482" y="2234575"/>
                <a:ext cx="23089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/>
                  <a:t>Convolution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sz="1400" i="1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i="1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482" y="2234575"/>
                <a:ext cx="2308911" cy="307777"/>
              </a:xfrm>
              <a:prstGeom prst="rect">
                <a:avLst/>
              </a:prstGeom>
              <a:blipFill>
                <a:blip r:embed="rId6"/>
                <a:stretch>
                  <a:fillRect l="-792" t="-4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/>
          <p:cNvSpPr txBox="1"/>
          <p:nvPr/>
        </p:nvSpPr>
        <p:spPr>
          <a:xfrm flipH="1">
            <a:off x="7740650" y="2592242"/>
            <a:ext cx="91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Product</a:t>
            </a:r>
          </a:p>
        </p:txBody>
      </p:sp>
      <p:sp>
        <p:nvSpPr>
          <p:cNvPr id="24" name="ZoneTexte 23"/>
          <p:cNvSpPr txBox="1"/>
          <p:nvPr/>
        </p:nvSpPr>
        <p:spPr>
          <a:xfrm flipH="1">
            <a:off x="7740650" y="3802503"/>
            <a:ext cx="91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Sum</a:t>
            </a:r>
          </a:p>
        </p:txBody>
      </p:sp>
      <p:sp>
        <p:nvSpPr>
          <p:cNvPr id="25" name="ZoneTexte 24"/>
          <p:cNvSpPr txBox="1"/>
          <p:nvPr/>
        </p:nvSpPr>
        <p:spPr>
          <a:xfrm flipH="1">
            <a:off x="752483" y="4351163"/>
            <a:ext cx="91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2309061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/>
              <a:t>Filter bank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fr-FR" dirty="0"/>
          </a:p>
          <a:p>
            <a:r>
              <a:rPr lang="en-US" altLang="fr-FR" dirty="0"/>
              <a:t>Signal energy in a set of frequency bands</a:t>
            </a:r>
          </a:p>
          <a:p>
            <a:endParaRPr lang="en-US" altLang="fr-FR" dirty="0"/>
          </a:p>
          <a:p>
            <a:r>
              <a:rPr lang="en-US" altLang="fr-FR" dirty="0"/>
              <a:t>Characteristics of the filter banks</a:t>
            </a:r>
            <a:br>
              <a:rPr lang="en-US" altLang="fr-FR" dirty="0"/>
            </a:br>
            <a:r>
              <a:rPr lang="en-US" altLang="fr-FR" dirty="0">
                <a:sym typeface="Wingdings" panose="05000000000000000000" pitchFamily="2" charset="2"/>
              </a:rPr>
              <a:t> Central frequency of the filters on a</a:t>
            </a:r>
            <a:endParaRPr lang="en-US" altLang="fr-FR" dirty="0"/>
          </a:p>
          <a:p>
            <a:pPr lvl="1"/>
            <a:r>
              <a:rPr lang="en-US" altLang="fr-FR" dirty="0"/>
              <a:t>Linear scale</a:t>
            </a:r>
          </a:p>
          <a:p>
            <a:pPr lvl="1"/>
            <a:r>
              <a:rPr lang="en-US" altLang="fr-FR" dirty="0"/>
              <a:t>Perceptive scale (Bark </a:t>
            </a:r>
            <a:r>
              <a:rPr lang="en-US" altLang="fr-FR" dirty="0" err="1"/>
              <a:t>ou</a:t>
            </a:r>
            <a:r>
              <a:rPr lang="en-US" altLang="fr-FR" dirty="0"/>
              <a:t> Mel)</a:t>
            </a:r>
          </a:p>
          <a:p>
            <a:pPr lvl="2"/>
            <a:r>
              <a:rPr lang="en-US" altLang="fr-FR" dirty="0"/>
              <a:t>In higher frequencies, filters are larger, and space between central frequencies gets wider</a:t>
            </a:r>
          </a:p>
          <a:p>
            <a:pPr lvl="2"/>
            <a:r>
              <a:rPr lang="en-US" altLang="fr-FR" dirty="0"/>
              <a:t>Corresponds to the frequency sensitivity </a:t>
            </a:r>
            <a:br>
              <a:rPr lang="en-US" altLang="fr-FR" dirty="0"/>
            </a:br>
            <a:r>
              <a:rPr lang="en-US" altLang="fr-FR" dirty="0"/>
              <a:t>of the ear (ability to distinguish small</a:t>
            </a:r>
            <a:br>
              <a:rPr lang="en-US" altLang="fr-FR" dirty="0"/>
            </a:br>
            <a:r>
              <a:rPr lang="en-US" altLang="fr-FR" dirty="0"/>
              <a:t>frequency differences in low frequencies)</a:t>
            </a:r>
          </a:p>
          <a:p>
            <a:pPr marL="457200" lvl="1" indent="0">
              <a:buNone/>
            </a:pPr>
            <a:endParaRPr lang="en-US" altLang="fr-FR" dirty="0"/>
          </a:p>
          <a:p>
            <a:r>
              <a:rPr lang="en-US" altLang="fr-FR" dirty="0"/>
              <a:t>Energy in filters can be computed from the STFT (Short Time Fourier Transform) results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10" name="Groupe 9"/>
          <p:cNvGrpSpPr/>
          <p:nvPr/>
        </p:nvGrpSpPr>
        <p:grpSpPr>
          <a:xfrm>
            <a:off x="5773970" y="3849599"/>
            <a:ext cx="3309950" cy="971579"/>
            <a:chOff x="350021" y="5575481"/>
            <a:chExt cx="2800392" cy="829344"/>
          </a:xfrm>
        </p:grpSpPr>
        <p:grpSp>
          <p:nvGrpSpPr>
            <p:cNvPr id="11" name="Group 53"/>
            <p:cNvGrpSpPr>
              <a:grpSpLocks/>
            </p:cNvGrpSpPr>
            <p:nvPr/>
          </p:nvGrpSpPr>
          <p:grpSpPr bwMode="auto">
            <a:xfrm>
              <a:off x="555110" y="5575481"/>
              <a:ext cx="2595303" cy="829344"/>
              <a:chOff x="309" y="2971"/>
              <a:chExt cx="2655" cy="1155"/>
            </a:xfrm>
          </p:grpSpPr>
          <p:sp>
            <p:nvSpPr>
              <p:cNvPr id="13" name="Rectangle 27"/>
              <p:cNvSpPr>
                <a:spLocks noChangeArrowheads="1"/>
              </p:cNvSpPr>
              <p:nvPr/>
            </p:nvSpPr>
            <p:spPr bwMode="auto">
              <a:xfrm>
                <a:off x="356" y="2971"/>
                <a:ext cx="2467" cy="81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4" name="Text Box 28"/>
              <p:cNvSpPr txBox="1">
                <a:spLocks noChangeArrowheads="1"/>
              </p:cNvSpPr>
              <p:nvPr/>
            </p:nvSpPr>
            <p:spPr bwMode="auto">
              <a:xfrm>
                <a:off x="309" y="3777"/>
                <a:ext cx="14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fr-FR" sz="1200" b="1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5" name="Text Box 29"/>
              <p:cNvSpPr txBox="1">
                <a:spLocks noChangeArrowheads="1"/>
              </p:cNvSpPr>
              <p:nvPr/>
            </p:nvSpPr>
            <p:spPr bwMode="auto">
              <a:xfrm>
                <a:off x="824" y="3797"/>
                <a:ext cx="43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fr-FR" sz="1200" b="1">
                    <a:solidFill>
                      <a:schemeClr val="tx1"/>
                    </a:solidFill>
                  </a:rPr>
                  <a:t>1000</a:t>
                </a:r>
              </a:p>
            </p:txBody>
          </p:sp>
          <p:sp>
            <p:nvSpPr>
              <p:cNvPr id="16" name="Text Box 30"/>
              <p:cNvSpPr txBox="1">
                <a:spLocks noChangeArrowheads="1"/>
              </p:cNvSpPr>
              <p:nvPr/>
            </p:nvSpPr>
            <p:spPr bwMode="auto">
              <a:xfrm>
                <a:off x="1470" y="3796"/>
                <a:ext cx="43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fr-FR" sz="1200" b="1">
                    <a:solidFill>
                      <a:schemeClr val="tx1"/>
                    </a:solidFill>
                  </a:rPr>
                  <a:t>2000</a:t>
                </a:r>
              </a:p>
            </p:txBody>
          </p:sp>
          <p:sp>
            <p:nvSpPr>
              <p:cNvPr id="17" name="Text Box 31"/>
              <p:cNvSpPr txBox="1">
                <a:spLocks noChangeArrowheads="1"/>
              </p:cNvSpPr>
              <p:nvPr/>
            </p:nvSpPr>
            <p:spPr bwMode="auto">
              <a:xfrm>
                <a:off x="2056" y="3794"/>
                <a:ext cx="43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fr-FR" sz="1200" b="1">
                    <a:solidFill>
                      <a:schemeClr val="tx1"/>
                    </a:solidFill>
                  </a:rPr>
                  <a:t>3000</a:t>
                </a:r>
              </a:p>
            </p:txBody>
          </p:sp>
          <p:sp>
            <p:nvSpPr>
              <p:cNvPr id="18" name="Text Box 32"/>
              <p:cNvSpPr txBox="1">
                <a:spLocks noChangeArrowheads="1"/>
              </p:cNvSpPr>
              <p:nvPr/>
            </p:nvSpPr>
            <p:spPr bwMode="auto">
              <a:xfrm>
                <a:off x="2532" y="3786"/>
                <a:ext cx="43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fr-FR" sz="1200" b="1">
                    <a:solidFill>
                      <a:schemeClr val="tx1"/>
                    </a:solidFill>
                  </a:rPr>
                  <a:t>4000</a:t>
                </a:r>
              </a:p>
            </p:txBody>
          </p:sp>
          <p:sp>
            <p:nvSpPr>
              <p:cNvPr id="19" name="AutoShape 35"/>
              <p:cNvSpPr>
                <a:spLocks noChangeArrowheads="1"/>
              </p:cNvSpPr>
              <p:nvPr/>
            </p:nvSpPr>
            <p:spPr bwMode="auto">
              <a:xfrm>
                <a:off x="2244" y="3115"/>
                <a:ext cx="579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0" name="AutoShape 36"/>
              <p:cNvSpPr>
                <a:spLocks noChangeArrowheads="1"/>
              </p:cNvSpPr>
              <p:nvPr/>
            </p:nvSpPr>
            <p:spPr bwMode="auto">
              <a:xfrm>
                <a:off x="1951" y="3112"/>
                <a:ext cx="579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1" name="AutoShape 37"/>
              <p:cNvSpPr>
                <a:spLocks noChangeArrowheads="1"/>
              </p:cNvSpPr>
              <p:nvPr/>
            </p:nvSpPr>
            <p:spPr bwMode="auto">
              <a:xfrm>
                <a:off x="1679" y="3110"/>
                <a:ext cx="50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2" name="AutoShape 38"/>
              <p:cNvSpPr>
                <a:spLocks noChangeArrowheads="1"/>
              </p:cNvSpPr>
              <p:nvPr/>
            </p:nvSpPr>
            <p:spPr bwMode="auto">
              <a:xfrm>
                <a:off x="1528" y="3116"/>
                <a:ext cx="338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3" name="AutoShape 39"/>
              <p:cNvSpPr>
                <a:spLocks noChangeArrowheads="1"/>
              </p:cNvSpPr>
              <p:nvPr/>
            </p:nvSpPr>
            <p:spPr bwMode="auto">
              <a:xfrm>
                <a:off x="1368" y="3114"/>
                <a:ext cx="306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4" name="AutoShape 40"/>
              <p:cNvSpPr>
                <a:spLocks noChangeArrowheads="1"/>
              </p:cNvSpPr>
              <p:nvPr/>
            </p:nvSpPr>
            <p:spPr bwMode="auto">
              <a:xfrm>
                <a:off x="1220" y="3111"/>
                <a:ext cx="306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5" name="AutoShape 41"/>
              <p:cNvSpPr>
                <a:spLocks noChangeArrowheads="1"/>
              </p:cNvSpPr>
              <p:nvPr/>
            </p:nvSpPr>
            <p:spPr bwMode="auto">
              <a:xfrm>
                <a:off x="1105" y="3109"/>
                <a:ext cx="273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6" name="AutoShape 42"/>
              <p:cNvSpPr>
                <a:spLocks noChangeArrowheads="1"/>
              </p:cNvSpPr>
              <p:nvPr/>
            </p:nvSpPr>
            <p:spPr bwMode="auto">
              <a:xfrm>
                <a:off x="968" y="3106"/>
                <a:ext cx="262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7" name="AutoShape 43"/>
              <p:cNvSpPr>
                <a:spLocks noChangeArrowheads="1"/>
              </p:cNvSpPr>
              <p:nvPr/>
            </p:nvSpPr>
            <p:spPr bwMode="auto">
              <a:xfrm>
                <a:off x="864" y="3112"/>
                <a:ext cx="229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8" name="AutoShape 44"/>
              <p:cNvSpPr>
                <a:spLocks noChangeArrowheads="1"/>
              </p:cNvSpPr>
              <p:nvPr/>
            </p:nvSpPr>
            <p:spPr bwMode="auto">
              <a:xfrm>
                <a:off x="795" y="3110"/>
                <a:ext cx="174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29" name="AutoShape 45"/>
              <p:cNvSpPr>
                <a:spLocks noChangeArrowheads="1"/>
              </p:cNvSpPr>
              <p:nvPr/>
            </p:nvSpPr>
            <p:spPr bwMode="auto">
              <a:xfrm>
                <a:off x="715" y="3108"/>
                <a:ext cx="15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0" name="AutoShape 46"/>
              <p:cNvSpPr>
                <a:spLocks noChangeArrowheads="1"/>
              </p:cNvSpPr>
              <p:nvPr/>
            </p:nvSpPr>
            <p:spPr bwMode="auto">
              <a:xfrm>
                <a:off x="631" y="3114"/>
                <a:ext cx="15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1" name="AutoShape 47"/>
              <p:cNvSpPr>
                <a:spLocks noChangeArrowheads="1"/>
              </p:cNvSpPr>
              <p:nvPr/>
            </p:nvSpPr>
            <p:spPr bwMode="auto">
              <a:xfrm>
                <a:off x="561" y="3111"/>
                <a:ext cx="152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2" name="AutoShape 48"/>
              <p:cNvSpPr>
                <a:spLocks noChangeArrowheads="1"/>
              </p:cNvSpPr>
              <p:nvPr/>
            </p:nvSpPr>
            <p:spPr bwMode="auto">
              <a:xfrm>
                <a:off x="491" y="3109"/>
                <a:ext cx="15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3" name="AutoShape 49"/>
              <p:cNvSpPr>
                <a:spLocks noChangeArrowheads="1"/>
              </p:cNvSpPr>
              <p:nvPr/>
            </p:nvSpPr>
            <p:spPr bwMode="auto">
              <a:xfrm>
                <a:off x="432" y="3115"/>
                <a:ext cx="15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34" name="AutoShape 50"/>
              <p:cNvSpPr>
                <a:spLocks noChangeArrowheads="1"/>
              </p:cNvSpPr>
              <p:nvPr/>
            </p:nvSpPr>
            <p:spPr bwMode="auto">
              <a:xfrm>
                <a:off x="373" y="3112"/>
                <a:ext cx="152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12" name="Text Box 51"/>
            <p:cNvSpPr txBox="1">
              <a:spLocks noChangeArrowheads="1"/>
            </p:cNvSpPr>
            <p:nvPr/>
          </p:nvSpPr>
          <p:spPr bwMode="auto">
            <a:xfrm rot="16200000">
              <a:off x="262497" y="5758800"/>
              <a:ext cx="409404" cy="23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fr-FR" sz="1200" b="1"/>
                <a:t>Gain</a:t>
              </a:r>
              <a:endParaRPr lang="en-US" altLang="fr-FR" sz="12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7531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cepstrum analysis</a:t>
            </a:r>
          </a:p>
        </p:txBody>
      </p:sp>
      <p:pic>
        <p:nvPicPr>
          <p:cNvPr id="10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482" y="1820008"/>
            <a:ext cx="6875585" cy="118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982" y="1428750"/>
            <a:ext cx="6157504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Digital signal (</a:t>
            </a:r>
            <a:r>
              <a:rPr lang="en-US" altLang="fr-FR" sz="1400" dirty="0">
                <a:latin typeface="Arial" panose="020B0604020202020204" pitchFamily="34" charset="0"/>
                <a:cs typeface="Arial" panose="020B0604020202020204" pitchFamily="34" charset="0"/>
              </a:rPr>
              <a:t>8000 values/second for telephone speech, or 16000, or …</a:t>
            </a: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81813" y="3380643"/>
            <a:ext cx="1933079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/>
          <a:p>
            <a:pPr>
              <a:buFont typeface="Symbol" panose="05050102010706020507" pitchFamily="18" charset="2"/>
              <a:buChar char="®"/>
            </a:pPr>
            <a:r>
              <a:rPr lang="en-US" altLang="fr-F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FFT spectrum </a:t>
            </a: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710410" y="3380643"/>
            <a:ext cx="3451635" cy="57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...	</a:t>
            </a:r>
            <a:r>
              <a:rPr lang="en-US" altLang="fr-F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logarithm of the energy</a:t>
            </a:r>
            <a:br>
              <a:rPr lang="en-US" altLang="fr-F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for each Mel filter </a:t>
            </a: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(~24 filters) ...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7403179" y="3380643"/>
            <a:ext cx="1575609" cy="57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... 	cepstral</a:t>
            </a:r>
            <a:b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	coefficients</a:t>
            </a: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581813" y="2965938"/>
            <a:ext cx="8311362" cy="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3527" tIns="41031" rIns="83527" bIns="41031">
            <a:spAutoFit/>
          </a:bodyPr>
          <a:lstStyle/>
          <a:p>
            <a:pPr>
              <a:tabLst>
                <a:tab pos="8159750" algn="r"/>
              </a:tabLst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Processing by blocks (25 to 32 </a:t>
            </a:r>
            <a:r>
              <a:rPr lang="en-US" alt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time window) 	</a:t>
            </a:r>
            <a: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One frame every 10 </a:t>
            </a:r>
            <a:r>
              <a:rPr lang="en-US" altLang="fr-F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alt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7566050" y="5544611"/>
            <a:ext cx="1431419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fr-FR">
                <a:cs typeface="Arial" panose="020B0604020202020204" pitchFamily="34" charset="0"/>
              </a:rPr>
              <a:t>C1, C2, ....</a:t>
            </a:r>
            <a:br>
              <a:rPr lang="en-US" altLang="fr-FR">
                <a:cs typeface="Arial" panose="020B0604020202020204" pitchFamily="34" charset="0"/>
              </a:rPr>
            </a:br>
            <a:r>
              <a:rPr lang="en-US" altLang="fr-FR" sz="1400" i="1">
                <a:cs typeface="Arial" panose="020B0604020202020204" pitchFamily="34" charset="0"/>
              </a:rPr>
              <a:t>(10 to 13 coeff.)</a:t>
            </a:r>
            <a:endParaRPr lang="en-US" altLang="fr-FR" i="1">
              <a:cs typeface="Arial" panose="020B0604020202020204" pitchFamily="34" charset="0"/>
            </a:endParaRPr>
          </a:p>
        </p:txBody>
      </p:sp>
      <p:grpSp>
        <p:nvGrpSpPr>
          <p:cNvPr id="43" name="Group 20"/>
          <p:cNvGrpSpPr>
            <a:grpSpLocks/>
          </p:cNvGrpSpPr>
          <p:nvPr/>
        </p:nvGrpSpPr>
        <p:grpSpPr bwMode="auto">
          <a:xfrm>
            <a:off x="826117" y="4079453"/>
            <a:ext cx="2651125" cy="2078038"/>
            <a:chOff x="295" y="2478"/>
            <a:chExt cx="1670" cy="1309"/>
          </a:xfrm>
        </p:grpSpPr>
        <p:grpSp>
          <p:nvGrpSpPr>
            <p:cNvPr id="44" name="Group 2"/>
            <p:cNvGrpSpPr>
              <a:grpSpLocks/>
            </p:cNvGrpSpPr>
            <p:nvPr/>
          </p:nvGrpSpPr>
          <p:grpSpPr bwMode="auto">
            <a:xfrm>
              <a:off x="295" y="2478"/>
              <a:ext cx="1595" cy="1142"/>
              <a:chOff x="298" y="2435"/>
              <a:chExt cx="1595" cy="1142"/>
            </a:xfrm>
          </p:grpSpPr>
          <p:pic>
            <p:nvPicPr>
              <p:cNvPr id="47" name="Picture 3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" y="2435"/>
                <a:ext cx="1595" cy="11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Rectangle 4"/>
              <p:cNvSpPr>
                <a:spLocks noChangeArrowheads="1"/>
              </p:cNvSpPr>
              <p:nvPr/>
            </p:nvSpPr>
            <p:spPr bwMode="auto">
              <a:xfrm>
                <a:off x="356" y="2464"/>
                <a:ext cx="1455" cy="10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 anchorCtr="1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6858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543050" indent="-1714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00250" indent="-1714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457450" indent="-1714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14650" indent="-1714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371850" indent="-1714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29050" indent="-1714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SzPct val="62000"/>
                  <a:buFont typeface="Monotype Sorts"/>
                  <a:buChar char="l"/>
                </a:pPr>
                <a:endParaRPr lang="en-US" altLang="fr-FR" sz="240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Line 12"/>
            <p:cNvSpPr>
              <a:spLocks noChangeShapeType="1"/>
            </p:cNvSpPr>
            <p:nvPr/>
          </p:nvSpPr>
          <p:spPr bwMode="auto">
            <a:xfrm>
              <a:off x="381" y="2636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382" y="3787"/>
              <a:ext cx="158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21"/>
          <p:cNvGrpSpPr>
            <a:grpSpLocks/>
          </p:cNvGrpSpPr>
          <p:nvPr/>
        </p:nvGrpSpPr>
        <p:grpSpPr bwMode="auto">
          <a:xfrm>
            <a:off x="4036387" y="4401716"/>
            <a:ext cx="2676525" cy="1979612"/>
            <a:chOff x="2336" y="2681"/>
            <a:chExt cx="1686" cy="1247"/>
          </a:xfrm>
        </p:grpSpPr>
        <p:pic>
          <p:nvPicPr>
            <p:cNvPr id="50" name="Picture 6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2704"/>
              <a:ext cx="1617" cy="1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2438" y="2681"/>
              <a:ext cx="0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Line 15"/>
            <p:cNvSpPr>
              <a:spLocks noChangeShapeType="1"/>
            </p:cNvSpPr>
            <p:nvPr/>
          </p:nvSpPr>
          <p:spPr bwMode="auto">
            <a:xfrm>
              <a:off x="2439" y="3832"/>
              <a:ext cx="158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694198" y="5575477"/>
            <a:ext cx="2864850" cy="854474"/>
            <a:chOff x="336394" y="5575477"/>
            <a:chExt cx="2864850" cy="854474"/>
          </a:xfrm>
        </p:grpSpPr>
        <p:grpSp>
          <p:nvGrpSpPr>
            <p:cNvPr id="54" name="Group 53"/>
            <p:cNvGrpSpPr>
              <a:grpSpLocks/>
            </p:cNvGrpSpPr>
            <p:nvPr/>
          </p:nvGrpSpPr>
          <p:grpSpPr bwMode="auto">
            <a:xfrm>
              <a:off x="555110" y="5575477"/>
              <a:ext cx="2646134" cy="854474"/>
              <a:chOff x="309" y="2971"/>
              <a:chExt cx="2707" cy="1190"/>
            </a:xfrm>
          </p:grpSpPr>
          <p:sp>
            <p:nvSpPr>
              <p:cNvPr id="56" name="Rectangle 27"/>
              <p:cNvSpPr>
                <a:spLocks noChangeArrowheads="1"/>
              </p:cNvSpPr>
              <p:nvPr/>
            </p:nvSpPr>
            <p:spPr bwMode="auto">
              <a:xfrm>
                <a:off x="356" y="2971"/>
                <a:ext cx="2467" cy="81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7" name="Text Box 28"/>
              <p:cNvSpPr txBox="1">
                <a:spLocks noChangeArrowheads="1"/>
              </p:cNvSpPr>
              <p:nvPr/>
            </p:nvSpPr>
            <p:spPr bwMode="auto">
              <a:xfrm>
                <a:off x="309" y="3777"/>
                <a:ext cx="144" cy="3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fr-FR" sz="1100" b="1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58" name="Text Box 29"/>
              <p:cNvSpPr txBox="1">
                <a:spLocks noChangeArrowheads="1"/>
              </p:cNvSpPr>
              <p:nvPr/>
            </p:nvSpPr>
            <p:spPr bwMode="auto">
              <a:xfrm>
                <a:off x="824" y="3797"/>
                <a:ext cx="484" cy="3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fr-FR" sz="1100" b="1">
                    <a:solidFill>
                      <a:schemeClr val="tx1"/>
                    </a:solidFill>
                  </a:rPr>
                  <a:t>1000</a:t>
                </a:r>
              </a:p>
            </p:txBody>
          </p:sp>
          <p:sp>
            <p:nvSpPr>
              <p:cNvPr id="59" name="Text Box 30"/>
              <p:cNvSpPr txBox="1">
                <a:spLocks noChangeArrowheads="1"/>
              </p:cNvSpPr>
              <p:nvPr/>
            </p:nvSpPr>
            <p:spPr bwMode="auto">
              <a:xfrm>
                <a:off x="1470" y="3796"/>
                <a:ext cx="484" cy="3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fr-FR" sz="1100" b="1">
                    <a:solidFill>
                      <a:schemeClr val="tx1"/>
                    </a:solidFill>
                  </a:rPr>
                  <a:t>2000</a:t>
                </a:r>
              </a:p>
            </p:txBody>
          </p:sp>
          <p:sp>
            <p:nvSpPr>
              <p:cNvPr id="60" name="Text Box 31"/>
              <p:cNvSpPr txBox="1">
                <a:spLocks noChangeArrowheads="1"/>
              </p:cNvSpPr>
              <p:nvPr/>
            </p:nvSpPr>
            <p:spPr bwMode="auto">
              <a:xfrm>
                <a:off x="2056" y="3794"/>
                <a:ext cx="484" cy="3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fr-FR" sz="1100" b="1">
                    <a:solidFill>
                      <a:schemeClr val="tx1"/>
                    </a:solidFill>
                  </a:rPr>
                  <a:t>3000</a:t>
                </a:r>
              </a:p>
            </p:txBody>
          </p:sp>
          <p:sp>
            <p:nvSpPr>
              <p:cNvPr id="61" name="Text Box 32"/>
              <p:cNvSpPr txBox="1">
                <a:spLocks noChangeArrowheads="1"/>
              </p:cNvSpPr>
              <p:nvPr/>
            </p:nvSpPr>
            <p:spPr bwMode="auto">
              <a:xfrm>
                <a:off x="2532" y="3786"/>
                <a:ext cx="484" cy="3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fr-FR" sz="1100" b="1">
                    <a:solidFill>
                      <a:schemeClr val="tx1"/>
                    </a:solidFill>
                  </a:rPr>
                  <a:t>4000</a:t>
                </a:r>
              </a:p>
            </p:txBody>
          </p:sp>
          <p:sp>
            <p:nvSpPr>
              <p:cNvPr id="62" name="AutoShape 35"/>
              <p:cNvSpPr>
                <a:spLocks noChangeArrowheads="1"/>
              </p:cNvSpPr>
              <p:nvPr/>
            </p:nvSpPr>
            <p:spPr bwMode="auto">
              <a:xfrm>
                <a:off x="2244" y="3115"/>
                <a:ext cx="579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3" name="AutoShape 36"/>
              <p:cNvSpPr>
                <a:spLocks noChangeArrowheads="1"/>
              </p:cNvSpPr>
              <p:nvPr/>
            </p:nvSpPr>
            <p:spPr bwMode="auto">
              <a:xfrm>
                <a:off x="1951" y="3112"/>
                <a:ext cx="579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4" name="AutoShape 37"/>
              <p:cNvSpPr>
                <a:spLocks noChangeArrowheads="1"/>
              </p:cNvSpPr>
              <p:nvPr/>
            </p:nvSpPr>
            <p:spPr bwMode="auto">
              <a:xfrm>
                <a:off x="1679" y="3110"/>
                <a:ext cx="50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5" name="AutoShape 38"/>
              <p:cNvSpPr>
                <a:spLocks noChangeArrowheads="1"/>
              </p:cNvSpPr>
              <p:nvPr/>
            </p:nvSpPr>
            <p:spPr bwMode="auto">
              <a:xfrm>
                <a:off x="1528" y="3116"/>
                <a:ext cx="338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6" name="AutoShape 39"/>
              <p:cNvSpPr>
                <a:spLocks noChangeArrowheads="1"/>
              </p:cNvSpPr>
              <p:nvPr/>
            </p:nvSpPr>
            <p:spPr bwMode="auto">
              <a:xfrm>
                <a:off x="1368" y="3114"/>
                <a:ext cx="306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" name="AutoShape 40"/>
              <p:cNvSpPr>
                <a:spLocks noChangeArrowheads="1"/>
              </p:cNvSpPr>
              <p:nvPr/>
            </p:nvSpPr>
            <p:spPr bwMode="auto">
              <a:xfrm>
                <a:off x="1220" y="3111"/>
                <a:ext cx="306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8" name="AutoShape 41"/>
              <p:cNvSpPr>
                <a:spLocks noChangeArrowheads="1"/>
              </p:cNvSpPr>
              <p:nvPr/>
            </p:nvSpPr>
            <p:spPr bwMode="auto">
              <a:xfrm>
                <a:off x="1105" y="3109"/>
                <a:ext cx="273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9" name="AutoShape 42"/>
              <p:cNvSpPr>
                <a:spLocks noChangeArrowheads="1"/>
              </p:cNvSpPr>
              <p:nvPr/>
            </p:nvSpPr>
            <p:spPr bwMode="auto">
              <a:xfrm>
                <a:off x="968" y="3106"/>
                <a:ext cx="262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0" name="AutoShape 43"/>
              <p:cNvSpPr>
                <a:spLocks noChangeArrowheads="1"/>
              </p:cNvSpPr>
              <p:nvPr/>
            </p:nvSpPr>
            <p:spPr bwMode="auto">
              <a:xfrm>
                <a:off x="864" y="3112"/>
                <a:ext cx="229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1" name="AutoShape 44"/>
              <p:cNvSpPr>
                <a:spLocks noChangeArrowheads="1"/>
              </p:cNvSpPr>
              <p:nvPr/>
            </p:nvSpPr>
            <p:spPr bwMode="auto">
              <a:xfrm>
                <a:off x="795" y="3110"/>
                <a:ext cx="174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2" name="AutoShape 45"/>
              <p:cNvSpPr>
                <a:spLocks noChangeArrowheads="1"/>
              </p:cNvSpPr>
              <p:nvPr/>
            </p:nvSpPr>
            <p:spPr bwMode="auto">
              <a:xfrm>
                <a:off x="715" y="3108"/>
                <a:ext cx="15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3" name="AutoShape 46"/>
              <p:cNvSpPr>
                <a:spLocks noChangeArrowheads="1"/>
              </p:cNvSpPr>
              <p:nvPr/>
            </p:nvSpPr>
            <p:spPr bwMode="auto">
              <a:xfrm>
                <a:off x="631" y="3114"/>
                <a:ext cx="15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4" name="AutoShape 47"/>
              <p:cNvSpPr>
                <a:spLocks noChangeArrowheads="1"/>
              </p:cNvSpPr>
              <p:nvPr/>
            </p:nvSpPr>
            <p:spPr bwMode="auto">
              <a:xfrm>
                <a:off x="561" y="3111"/>
                <a:ext cx="152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5" name="AutoShape 48"/>
              <p:cNvSpPr>
                <a:spLocks noChangeArrowheads="1"/>
              </p:cNvSpPr>
              <p:nvPr/>
            </p:nvSpPr>
            <p:spPr bwMode="auto">
              <a:xfrm>
                <a:off x="491" y="3109"/>
                <a:ext cx="15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6" name="AutoShape 49"/>
              <p:cNvSpPr>
                <a:spLocks noChangeArrowheads="1"/>
              </p:cNvSpPr>
              <p:nvPr/>
            </p:nvSpPr>
            <p:spPr bwMode="auto">
              <a:xfrm>
                <a:off x="432" y="3115"/>
                <a:ext cx="152" cy="673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77" name="AutoShape 50"/>
              <p:cNvSpPr>
                <a:spLocks noChangeArrowheads="1"/>
              </p:cNvSpPr>
              <p:nvPr/>
            </p:nvSpPr>
            <p:spPr bwMode="auto">
              <a:xfrm>
                <a:off x="373" y="3112"/>
                <a:ext cx="152" cy="674"/>
              </a:xfrm>
              <a:prstGeom prst="flowChartExtra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</p:grpSp>
        <p:sp>
          <p:nvSpPr>
            <p:cNvPr id="55" name="Text Box 51"/>
            <p:cNvSpPr txBox="1">
              <a:spLocks noChangeArrowheads="1"/>
            </p:cNvSpPr>
            <p:nvPr/>
          </p:nvSpPr>
          <p:spPr bwMode="auto">
            <a:xfrm rot="16200000">
              <a:off x="240214" y="5745174"/>
              <a:ext cx="453970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fr-FR" sz="1100" b="1"/>
                <a:t>Gain</a:t>
              </a:r>
              <a:endParaRPr lang="en-US" altLang="fr-FR" sz="1100" b="1">
                <a:solidFill>
                  <a:schemeClr val="tx1"/>
                </a:solidFill>
              </a:endParaRPr>
            </a:p>
          </p:txBody>
        </p:sp>
      </p:grpSp>
      <p:sp>
        <p:nvSpPr>
          <p:cNvPr id="78" name="Rectangle 11"/>
          <p:cNvSpPr>
            <a:spLocks noChangeArrowheads="1"/>
          </p:cNvSpPr>
          <p:nvPr/>
        </p:nvSpPr>
        <p:spPr bwMode="auto">
          <a:xfrm>
            <a:off x="2504661" y="5320032"/>
            <a:ext cx="948979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fr-FR" sz="1400" dirty="0">
                <a:cs typeface="Arial" panose="020B0604020202020204" pitchFamily="34" charset="0"/>
              </a:rPr>
              <a:t>Mel filters</a:t>
            </a:r>
          </a:p>
        </p:txBody>
      </p:sp>
      <p:sp>
        <p:nvSpPr>
          <p:cNvPr id="79" name="Rectangle 11"/>
          <p:cNvSpPr>
            <a:spLocks noChangeArrowheads="1"/>
          </p:cNvSpPr>
          <p:nvPr/>
        </p:nvSpPr>
        <p:spPr bwMode="auto">
          <a:xfrm>
            <a:off x="6672948" y="4664032"/>
            <a:ext cx="1336905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81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fr-FR" sz="1400" dirty="0">
                <a:solidFill>
                  <a:srgbClr val="C00000"/>
                </a:solidFill>
                <a:cs typeface="Arial" panose="020B0604020202020204" pitchFamily="34" charset="0"/>
              </a:rPr>
              <a:t>Inverse cosine</a:t>
            </a:r>
            <a:br>
              <a:rPr lang="en-US" altLang="fr-FR" sz="1400" dirty="0">
                <a:solidFill>
                  <a:srgbClr val="C00000"/>
                </a:solidFill>
                <a:cs typeface="Arial" panose="020B0604020202020204" pitchFamily="34" charset="0"/>
              </a:rPr>
            </a:br>
            <a:r>
              <a:rPr lang="en-US" altLang="fr-FR" sz="1400" dirty="0">
                <a:solidFill>
                  <a:srgbClr val="C00000"/>
                </a:solidFill>
                <a:cs typeface="Arial" panose="020B0604020202020204" pitchFamily="34" charset="0"/>
              </a:rPr>
              <a:t>transform</a:t>
            </a:r>
          </a:p>
        </p:txBody>
      </p:sp>
      <p:sp>
        <p:nvSpPr>
          <p:cNvPr id="80" name="Flèche droite 79"/>
          <p:cNvSpPr/>
          <p:nvPr/>
        </p:nvSpPr>
        <p:spPr>
          <a:xfrm rot="4239991">
            <a:off x="7566050" y="5307798"/>
            <a:ext cx="319635" cy="1648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lèche droite 80"/>
          <p:cNvSpPr/>
          <p:nvPr/>
        </p:nvSpPr>
        <p:spPr>
          <a:xfrm rot="21226724">
            <a:off x="6353185" y="4948669"/>
            <a:ext cx="319635" cy="1648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8" grpId="0"/>
      <p:bldP spid="79" grpId="0"/>
      <p:bldP spid="80" grpId="0" animBg="1"/>
      <p:bldP spid="8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Spectrogram vs. 10ms Mel spectrum</a:t>
            </a:r>
            <a:br>
              <a:rPr lang="en-US" dirty="0"/>
            </a:br>
            <a:r>
              <a:rPr lang="en-US" dirty="0"/>
              <a:t>French </a:t>
            </a:r>
            <a:r>
              <a:rPr lang="en-US" altLang="fr-FR" dirty="0"/>
              <a:t>word  "</a:t>
            </a:r>
            <a:r>
              <a:rPr lang="en-US" altLang="fr-FR" i="1" dirty="0"/>
              <a:t>trois</a:t>
            </a:r>
            <a:r>
              <a:rPr lang="en-US" altLang="fr-FR" dirty="0"/>
              <a:t>" (three)</a:t>
            </a:r>
            <a:endParaRPr lang="en-US" dirty="0"/>
          </a:p>
        </p:txBody>
      </p:sp>
      <p:sp>
        <p:nvSpPr>
          <p:cNvPr id="25" name="Espace réservé du contenu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Representation of the signal energy with respect to time (horizontal axis) </a:t>
            </a:r>
            <a:br>
              <a:rPr lang="en-US" sz="1600" dirty="0"/>
            </a:br>
            <a:r>
              <a:rPr lang="en-US" sz="1600" dirty="0"/>
              <a:t>and frequency (vertical axis)</a:t>
            </a:r>
          </a:p>
        </p:txBody>
      </p:sp>
      <p:pic>
        <p:nvPicPr>
          <p:cNvPr id="7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8" t="30898" b="8444"/>
          <a:stretch>
            <a:fillRect/>
          </a:stretch>
        </p:blipFill>
        <p:spPr bwMode="auto">
          <a:xfrm>
            <a:off x="1113736" y="2498895"/>
            <a:ext cx="2798763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 descr="troi_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95" y="2465557"/>
            <a:ext cx="4008437" cy="252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751118" y="5436422"/>
            <a:ext cx="1357745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Spectrogram</a:t>
            </a: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770643" y="5445947"/>
            <a:ext cx="3358293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 altLang="fr-FR" sz="1600" dirty="0">
                <a:latin typeface="Arial" panose="020B0604020202020204" pitchFamily="34" charset="0"/>
                <a:cs typeface="Arial" panose="020B0604020202020204" pitchFamily="34" charset="0"/>
              </a:rPr>
              <a:t>Mel spectrum (frames every 10ms)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113736" y="2465556"/>
            <a:ext cx="2755900" cy="24622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1329810" y="4993465"/>
            <a:ext cx="3577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/t/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812472" y="4993465"/>
            <a:ext cx="3690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/r/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2244520" y="4990845"/>
            <a:ext cx="44755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/w/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4716016" y="4993465"/>
            <a:ext cx="3577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/t/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5400092" y="4993465"/>
            <a:ext cx="3690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/r/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6120172" y="4990845"/>
            <a:ext cx="44755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/w/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784580" y="4990845"/>
            <a:ext cx="4138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/a/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7092280" y="4990845"/>
            <a:ext cx="41389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fr-FR" sz="1600">
                <a:latin typeface="Arial" panose="020B0604020202020204" pitchFamily="34" charset="0"/>
                <a:cs typeface="Arial" panose="020B0604020202020204" pitchFamily="34" charset="0"/>
              </a:rPr>
              <a:t>/a/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350051" y="351461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27" name="ZoneTexte 26"/>
          <p:cNvSpPr txBox="1"/>
          <p:nvPr/>
        </p:nvSpPr>
        <p:spPr>
          <a:xfrm rot="16200000">
            <a:off x="3222333" y="3544055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Frequency (Mel filter)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115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fr-FR" dirty="0"/>
              <a:t>Pronunciation of a few French digits</a:t>
            </a:r>
            <a:endParaRPr lang="en-US" dirty="0"/>
          </a:p>
        </p:txBody>
      </p:sp>
      <p:pic>
        <p:nvPicPr>
          <p:cNvPr id="10" name="Picture 6" descr="zero_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42" y="1567984"/>
            <a:ext cx="3569677" cy="13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troi_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42" y="3134480"/>
            <a:ext cx="3437792" cy="13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uit_1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42" y="4693650"/>
            <a:ext cx="4070838" cy="13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946913" y="1745632"/>
            <a:ext cx="803105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b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fr-FR"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zéro</a:t>
            </a:r>
            <a: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1987629" y="2320307"/>
            <a:ext cx="7216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fr-FR" sz="16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  <a:sym typeface="SILManuscript IPA93"/>
              </a:rPr>
              <a:t>zero</a:t>
            </a:r>
            <a:r>
              <a:rPr lang="en-US" altLang="fr-FR" sz="16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1934890" y="3291228"/>
            <a:ext cx="827150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b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fr-FR"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trois</a:t>
            </a:r>
            <a: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1986828" y="3935753"/>
            <a:ext cx="7232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fr-FR" sz="16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  <a:sym typeface="SILManuscript IPA93"/>
              </a:rPr>
              <a:t>trwa</a:t>
            </a:r>
            <a:r>
              <a:rPr lang="en-US" altLang="fr-FR" sz="16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1969355" y="4876893"/>
            <a:ext cx="758221" cy="5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b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fr-FR"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huit</a:t>
            </a:r>
            <a:r>
              <a:rPr lang="en-US" altLang="fr-FR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2070793" y="5502368"/>
            <a:ext cx="5553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fr-FR" sz="16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fr-FR" sz="1600" b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  <a:sym typeface="SILManuscript IPA93"/>
              </a:rPr>
              <a:t>Yit</a:t>
            </a:r>
            <a:r>
              <a:rPr lang="en-US" altLang="fr-FR" sz="16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449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pronunciations of French digit "0"</a:t>
            </a:r>
          </a:p>
        </p:txBody>
      </p:sp>
      <p:pic>
        <p:nvPicPr>
          <p:cNvPr id="7" name="Picture 3" descr="zero_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1" y="1436100"/>
            <a:ext cx="3569677" cy="13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zero_1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1" y="3059746"/>
            <a:ext cx="4554415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zero_1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1" y="4702442"/>
            <a:ext cx="4536831" cy="13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251998" y="3748386"/>
            <a:ext cx="204254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Variability </a:t>
            </a:r>
            <a:b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duration		spectrum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941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Acoustic templates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7752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Basics of speech recognition</a:t>
            </a:r>
          </a:p>
          <a:p>
            <a:r>
              <a:rPr lang="en-US" dirty="0"/>
              <a:t>    Acoustic analysis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Acoustic templates</a:t>
            </a:r>
          </a:p>
          <a:p>
            <a:r>
              <a:rPr lang="en-US" dirty="0"/>
              <a:t>    Hidden Markov models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54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speech recognition</a:t>
            </a:r>
          </a:p>
        </p:txBody>
      </p:sp>
      <p:sp>
        <p:nvSpPr>
          <p:cNvPr id="9" name="Ellipse 8"/>
          <p:cNvSpPr/>
          <p:nvPr/>
        </p:nvSpPr>
        <p:spPr>
          <a:xfrm>
            <a:off x="6508433" y="3808706"/>
            <a:ext cx="1656184" cy="6480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b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0" name="Ellipse 9"/>
          <p:cNvSpPr/>
          <p:nvPr/>
        </p:nvSpPr>
        <p:spPr>
          <a:xfrm>
            <a:off x="4476048" y="3808706"/>
            <a:ext cx="1908424" cy="6480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 &amp;</a:t>
            </a:r>
            <a:b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pronunciations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692009" y="3827000"/>
            <a:ext cx="1655763" cy="6480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</a:t>
            </a:r>
            <a:b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cxnSp>
        <p:nvCxnSpPr>
          <p:cNvPr id="13" name="Connecteur droit avec flèche 12"/>
          <p:cNvCxnSpPr>
            <a:stCxn id="11" idx="0"/>
            <a:endCxn id="8" idx="2"/>
          </p:cNvCxnSpPr>
          <p:nvPr/>
        </p:nvCxnSpPr>
        <p:spPr>
          <a:xfrm flipV="1">
            <a:off x="3519891" y="3017272"/>
            <a:ext cx="3440443" cy="8097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0" idx="0"/>
            <a:endCxn id="8" idx="2"/>
          </p:cNvCxnSpPr>
          <p:nvPr/>
        </p:nvCxnSpPr>
        <p:spPr>
          <a:xfrm flipV="1">
            <a:off x="5430260" y="3017272"/>
            <a:ext cx="1530074" cy="7914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9" idx="0"/>
            <a:endCxn id="8" idx="2"/>
          </p:cNvCxnSpPr>
          <p:nvPr/>
        </p:nvCxnSpPr>
        <p:spPr>
          <a:xfrm flipH="1" flipV="1">
            <a:off x="6960334" y="3017272"/>
            <a:ext cx="376191" cy="7914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816640" y="4578912"/>
            <a:ext cx="3264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Represents how sounds are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pronounced (for one or several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speakers, in a given environment)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242347" y="4578912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List of the words known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by the system, with their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pronunciation variants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742787" y="4702023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Possible sequences</a:t>
            </a:r>
            <a:b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of words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6781" y="2081168"/>
            <a:ext cx="1397820" cy="936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 analysis</a:t>
            </a:r>
          </a:p>
        </p:txBody>
      </p:sp>
      <p:sp>
        <p:nvSpPr>
          <p:cNvPr id="8" name="Rectangle 7"/>
          <p:cNvSpPr/>
          <p:nvPr/>
        </p:nvSpPr>
        <p:spPr>
          <a:xfrm>
            <a:off x="6261424" y="2081168"/>
            <a:ext cx="1397820" cy="936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Decoding</a:t>
            </a:r>
          </a:p>
        </p:txBody>
      </p:sp>
      <p:cxnSp>
        <p:nvCxnSpPr>
          <p:cNvPr id="20" name="Connecteur droit avec flèche 19"/>
          <p:cNvCxnSpPr>
            <a:cxnSpLocks/>
            <a:stCxn id="32" idx="3"/>
            <a:endCxn id="7" idx="1"/>
          </p:cNvCxnSpPr>
          <p:nvPr/>
        </p:nvCxnSpPr>
        <p:spPr>
          <a:xfrm>
            <a:off x="3829957" y="2549220"/>
            <a:ext cx="51682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5771359" y="2549220"/>
            <a:ext cx="49006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8" idx="3"/>
          </p:cNvCxnSpPr>
          <p:nvPr/>
        </p:nvCxnSpPr>
        <p:spPr>
          <a:xfrm>
            <a:off x="7659244" y="2549220"/>
            <a:ext cx="104953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5771359" y="2222213"/>
                <a:ext cx="3804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359" y="2222213"/>
                <a:ext cx="38042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2174195" y="2081168"/>
            <a:ext cx="1655762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 recording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Connecteur droit avec flèche 32"/>
          <p:cNvCxnSpPr>
            <a:cxnSpLocks/>
            <a:stCxn id="50" idx="3"/>
            <a:endCxn id="32" idx="1"/>
          </p:cNvCxnSpPr>
          <p:nvPr/>
        </p:nvCxnSpPr>
        <p:spPr>
          <a:xfrm flipV="1">
            <a:off x="1907032" y="2549220"/>
            <a:ext cx="267163" cy="1154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582049" y="2230185"/>
            <a:ext cx="1265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Recognized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</a:p>
        </p:txBody>
      </p:sp>
      <p:pic>
        <p:nvPicPr>
          <p:cNvPr id="50" name="Image 49" descr="... : Museums and the Web 2009 (MW2009): Speaker: Biography: Kim Glover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21389" r="24058"/>
          <a:stretch/>
        </p:blipFill>
        <p:spPr>
          <a:xfrm>
            <a:off x="650003" y="1896658"/>
            <a:ext cx="1257029" cy="1328217"/>
          </a:xfrm>
          <a:prstGeom prst="rect">
            <a:avLst/>
          </a:prstGeom>
        </p:spPr>
      </p:pic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8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</a:t>
            </a:r>
            <a:br>
              <a:rPr lang="en-US" dirty="0"/>
            </a:br>
            <a:r>
              <a:rPr lang="en-US" dirty="0"/>
              <a:t>based on comparison to acoustic templates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acoustic form (sequence of feature vectors) of the word to recognize, to the reference acoustic templates (acoustic forms) associated to the vocabulary words. Need to take into account</a:t>
            </a:r>
          </a:p>
          <a:p>
            <a:pPr lvl="1"/>
            <a:r>
              <a:rPr lang="en-US" dirty="0"/>
              <a:t>Differences in durations</a:t>
            </a:r>
          </a:p>
          <a:p>
            <a:pPr lvl="1"/>
            <a:r>
              <a:rPr lang="en-US" dirty="0"/>
              <a:t>Variability in articulation rates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80</a:t>
            </a:fld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1702190" y="2471876"/>
            <a:ext cx="7113614" cy="3885961"/>
            <a:chOff x="179512" y="1629259"/>
            <a:chExt cx="8856984" cy="4838313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424231" y="3767758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Speech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790588" y="3779664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acoustic models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9" idx="6"/>
              <a:endCxn id="43" idx="1"/>
            </p:cNvCxnSpPr>
            <p:nvPr/>
          </p:nvCxnSpPr>
          <p:spPr bwMode="auto">
            <a:xfrm flipV="1">
              <a:off x="1648194" y="4049934"/>
              <a:ext cx="645679" cy="1987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9"/>
            <p:cNvCxnSpPr>
              <a:cxnSpLocks noChangeShapeType="1"/>
              <a:stCxn id="26" idx="3"/>
              <a:endCxn id="9" idx="0"/>
            </p:cNvCxnSpPr>
            <p:nvPr/>
          </p:nvCxnSpPr>
          <p:spPr bwMode="auto">
            <a:xfrm flipH="1">
              <a:off x="1036213" y="2401579"/>
              <a:ext cx="3658247" cy="1366179"/>
            </a:xfrm>
            <a:prstGeom prst="bentConnector4">
              <a:avLst>
                <a:gd name="adj1" fmla="val -6249"/>
                <a:gd name="adj2" fmla="val 59935"/>
              </a:avLst>
            </a:prstGeom>
            <a:noFill/>
            <a:ln w="44450" cmpd="dbl">
              <a:solidFill>
                <a:schemeClr val="tx2"/>
              </a:solidFill>
              <a:prstDash val="sysDash"/>
              <a:miter lim="800000"/>
              <a:headEnd/>
              <a:tailEnd type="triangle" w="med" len="med"/>
            </a:ln>
            <a:effectLst/>
          </p:spPr>
        </p:cxn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590605" y="2130116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390705" y="1629259"/>
              <a:ext cx="1352550" cy="287338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Speech detection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7216205" y="2130116"/>
              <a:ext cx="1263650" cy="542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Decoding</a:t>
              </a:r>
            </a:p>
          </p:txBody>
        </p:sp>
        <p:cxnSp>
          <p:nvCxnSpPr>
            <p:cNvPr id="18" name="AutoShape 15"/>
            <p:cNvCxnSpPr>
              <a:cxnSpLocks noChangeShapeType="1"/>
              <a:stCxn id="14" idx="3"/>
              <a:endCxn id="16" idx="1"/>
            </p:cNvCxnSpPr>
            <p:nvPr/>
          </p:nvCxnSpPr>
          <p:spPr bwMode="auto">
            <a:xfrm>
              <a:off x="6854255" y="2401579"/>
              <a:ext cx="361950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" name="AutoShape 16"/>
            <p:cNvCxnSpPr>
              <a:cxnSpLocks noChangeShapeType="1"/>
              <a:stCxn id="14" idx="0"/>
              <a:endCxn id="15" idx="1"/>
            </p:cNvCxnSpPr>
            <p:nvPr/>
          </p:nvCxnSpPr>
          <p:spPr bwMode="auto">
            <a:xfrm rot="5400000" flipH="1" flipV="1">
              <a:off x="6127973" y="1867385"/>
              <a:ext cx="357188" cy="168275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0" name="AutoShape 17"/>
            <p:cNvCxnSpPr>
              <a:cxnSpLocks noChangeShapeType="1"/>
              <a:stCxn id="15" idx="3"/>
              <a:endCxn id="16" idx="0"/>
            </p:cNvCxnSpPr>
            <p:nvPr/>
          </p:nvCxnSpPr>
          <p:spPr bwMode="auto">
            <a:xfrm>
              <a:off x="7743255" y="1772928"/>
              <a:ext cx="104775" cy="357188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1" name="AutoShape 18"/>
            <p:cNvCxnSpPr>
              <a:cxnSpLocks noChangeShapeType="1"/>
              <a:stCxn id="56" idx="7"/>
              <a:endCxn id="16" idx="2"/>
            </p:cNvCxnSpPr>
            <p:nvPr/>
          </p:nvCxnSpPr>
          <p:spPr bwMode="auto">
            <a:xfrm flipV="1">
              <a:off x="7635434" y="2673041"/>
              <a:ext cx="212596" cy="28482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22" name="Object 19"/>
            <p:cNvGraphicFramePr>
              <a:graphicFrameLocks noChangeAspect="1"/>
            </p:cNvGraphicFramePr>
            <p:nvPr/>
          </p:nvGraphicFramePr>
          <p:xfrm>
            <a:off x="6947918" y="2172184"/>
            <a:ext cx="21590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5640" imgH="203040" progId="Equation.3">
                    <p:embed/>
                  </p:oleObj>
                </mc:Choice>
                <mc:Fallback>
                  <p:oleObj name="Equation" r:id="rId2" imgW="215640" imgH="203040" progId="Equation.3">
                    <p:embed/>
                    <p:pic>
                      <p:nvPicPr>
                        <p:cNvPr id="2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7918" y="2172184"/>
                          <a:ext cx="215900" cy="200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05866" y="2130116"/>
              <a:ext cx="76755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610741" y="2130116"/>
              <a:ext cx="93027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noises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701034" y="2130116"/>
              <a:ext cx="91551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Sound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recording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788793" y="2130116"/>
              <a:ext cx="90566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Trans-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mission</a:t>
              </a:r>
            </a:p>
          </p:txBody>
        </p:sp>
        <p:cxnSp>
          <p:nvCxnSpPr>
            <p:cNvPr id="27" name="AutoShape 26"/>
            <p:cNvCxnSpPr>
              <a:cxnSpLocks noChangeShapeType="1"/>
              <a:endCxn id="23" idx="1"/>
            </p:cNvCxnSpPr>
            <p:nvPr/>
          </p:nvCxnSpPr>
          <p:spPr bwMode="auto">
            <a:xfrm>
              <a:off x="251670" y="2399251"/>
              <a:ext cx="454196" cy="232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" name="AutoShape 27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>
              <a:off x="1473423" y="2401579"/>
              <a:ext cx="137318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" name="AutoShape 28"/>
            <p:cNvCxnSpPr>
              <a:cxnSpLocks noChangeShapeType="1"/>
              <a:stCxn id="24" idx="3"/>
              <a:endCxn id="25" idx="1"/>
            </p:cNvCxnSpPr>
            <p:nvPr/>
          </p:nvCxnSpPr>
          <p:spPr bwMode="auto">
            <a:xfrm>
              <a:off x="2541017" y="2401579"/>
              <a:ext cx="160017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0" name="AutoShape 29"/>
            <p:cNvCxnSpPr>
              <a:cxnSpLocks noChangeShapeType="1"/>
              <a:stCxn id="25" idx="3"/>
              <a:endCxn id="26" idx="1"/>
            </p:cNvCxnSpPr>
            <p:nvPr/>
          </p:nvCxnSpPr>
          <p:spPr bwMode="auto">
            <a:xfrm>
              <a:off x="3616550" y="2401579"/>
              <a:ext cx="172243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1" name="AutoShape 30"/>
            <p:cNvCxnSpPr>
              <a:cxnSpLocks noChangeShapeType="1"/>
              <a:stCxn id="26" idx="3"/>
              <a:endCxn id="14" idx="1"/>
            </p:cNvCxnSpPr>
            <p:nvPr/>
          </p:nvCxnSpPr>
          <p:spPr bwMode="auto">
            <a:xfrm>
              <a:off x="4694460" y="2401579"/>
              <a:ext cx="896145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2" name="AutoShape 31"/>
            <p:cNvCxnSpPr>
              <a:cxnSpLocks noChangeShapeType="1"/>
            </p:cNvCxnSpPr>
            <p:nvPr/>
          </p:nvCxnSpPr>
          <p:spPr bwMode="auto">
            <a:xfrm>
              <a:off x="8479855" y="2402373"/>
              <a:ext cx="556641" cy="793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34" name="Object 33"/>
            <p:cNvGraphicFramePr>
              <a:graphicFrameLocks noChangeAspect="1"/>
            </p:cNvGraphicFramePr>
            <p:nvPr/>
          </p:nvGraphicFramePr>
          <p:xfrm>
            <a:off x="179512" y="2211873"/>
            <a:ext cx="203200" cy="16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3800" imgH="203040" progId="Equation.3">
                    <p:embed/>
                  </p:oleObj>
                </mc:Choice>
                <mc:Fallback>
                  <p:oleObj name="Equation" r:id="rId4" imgW="253800" imgH="203040" progId="Equation.3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12" y="2211873"/>
                          <a:ext cx="203200" cy="1619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2293873" y="3778471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cxnSp>
          <p:nvCxnSpPr>
            <p:cNvPr id="51" name="Connecteur droit avec flèche 50"/>
            <p:cNvCxnSpPr>
              <a:stCxn id="43" idx="3"/>
            </p:cNvCxnSpPr>
            <p:nvPr/>
          </p:nvCxnSpPr>
          <p:spPr>
            <a:xfrm>
              <a:off x="3557523" y="4049934"/>
              <a:ext cx="233065" cy="198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2165673" y="3651654"/>
              <a:ext cx="3826434" cy="785994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2854820" y="3504503"/>
              <a:ext cx="1950662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Training acoustic models</a:t>
              </a:r>
            </a:p>
          </p:txBody>
        </p:sp>
        <p:sp>
          <p:nvSpPr>
            <p:cNvPr id="54" name="Ellipse 53"/>
            <p:cNvSpPr/>
            <p:nvPr/>
          </p:nvSpPr>
          <p:spPr>
            <a:xfrm>
              <a:off x="7381007" y="4038085"/>
              <a:ext cx="1367457" cy="5286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/>
          </p:nvGraphicFramePr>
          <p:xfrm>
            <a:off x="8785671" y="2134085"/>
            <a:ext cx="2508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3800" imgH="253800" progId="Equation.3">
                    <p:embed/>
                  </p:oleObj>
                </mc:Choice>
                <mc:Fallback>
                  <p:oleObj name="Equation" r:id="rId6" imgW="253800" imgH="253800" progId="Equation.3">
                    <p:embed/>
                    <p:pic>
                      <p:nvPicPr>
                        <p:cNvPr id="35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85671" y="2134085"/>
                          <a:ext cx="250825" cy="252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6" name="AutoShape 18"/>
            <p:cNvCxnSpPr>
              <a:cxnSpLocks noChangeShapeType="1"/>
              <a:stCxn id="55" idx="0"/>
              <a:endCxn id="16" idx="2"/>
            </p:cNvCxnSpPr>
            <p:nvPr/>
          </p:nvCxnSpPr>
          <p:spPr bwMode="auto">
            <a:xfrm flipV="1">
              <a:off x="7671580" y="2673040"/>
              <a:ext cx="176451" cy="775246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1" name="AutoShape 18"/>
            <p:cNvCxnSpPr>
              <a:cxnSpLocks noChangeShapeType="1"/>
              <a:stCxn id="54" idx="0"/>
              <a:endCxn id="16" idx="2"/>
            </p:cNvCxnSpPr>
            <p:nvPr/>
          </p:nvCxnSpPr>
          <p:spPr bwMode="auto">
            <a:xfrm flipH="1" flipV="1">
              <a:off x="7848030" y="2673041"/>
              <a:ext cx="216706" cy="136504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55" name="Ellipse 54"/>
            <p:cNvSpPr/>
            <p:nvPr/>
          </p:nvSpPr>
          <p:spPr>
            <a:xfrm>
              <a:off x="6971099" y="3448286"/>
              <a:ext cx="1400961" cy="5641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Lexicon &amp;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pronunciations</a:t>
              </a:r>
            </a:p>
          </p:txBody>
        </p:sp>
        <p:sp>
          <p:nvSpPr>
            <p:cNvPr id="56" name="Ellipse 55"/>
            <p:cNvSpPr/>
            <p:nvPr/>
          </p:nvSpPr>
          <p:spPr>
            <a:xfrm>
              <a:off x="6496852" y="2878115"/>
              <a:ext cx="1333932" cy="5445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cxnSp>
          <p:nvCxnSpPr>
            <p:cNvPr id="87" name="Connecteur droit avec flèche 86"/>
            <p:cNvCxnSpPr>
              <a:stCxn id="10" idx="3"/>
              <a:endCxn id="56" idx="3"/>
            </p:cNvCxnSpPr>
            <p:nvPr/>
          </p:nvCxnSpPr>
          <p:spPr>
            <a:xfrm flipV="1">
              <a:off x="5879515" y="3342931"/>
              <a:ext cx="812687" cy="708990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7"/>
            <p:cNvSpPr>
              <a:spLocks noChangeArrowheads="1"/>
            </p:cNvSpPr>
            <p:nvPr/>
          </p:nvSpPr>
          <p:spPr bwMode="auto">
            <a:xfrm>
              <a:off x="3790588" y="4648448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Selecting vocabulary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&amp; word pronunciations</a:t>
              </a:r>
            </a:p>
          </p:txBody>
        </p:sp>
        <p:sp>
          <p:nvSpPr>
            <p:cNvPr id="89" name="Rectangle 7"/>
            <p:cNvSpPr>
              <a:spLocks noChangeArrowheads="1"/>
            </p:cNvSpPr>
            <p:nvPr/>
          </p:nvSpPr>
          <p:spPr bwMode="auto">
            <a:xfrm>
              <a:off x="3790588" y="5517232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language models</a:t>
              </a:r>
            </a:p>
          </p:txBody>
        </p:sp>
        <p:cxnSp>
          <p:nvCxnSpPr>
            <p:cNvPr id="90" name="Connecteur droit avec flèche 89"/>
            <p:cNvCxnSpPr>
              <a:stCxn id="88" idx="3"/>
              <a:endCxn id="55" idx="3"/>
            </p:cNvCxnSpPr>
            <p:nvPr/>
          </p:nvCxnSpPr>
          <p:spPr>
            <a:xfrm flipV="1">
              <a:off x="5879516" y="3929857"/>
              <a:ext cx="1296750" cy="990848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>
              <a:stCxn id="89" idx="3"/>
              <a:endCxn id="54" idx="3"/>
            </p:cNvCxnSpPr>
            <p:nvPr/>
          </p:nvCxnSpPr>
          <p:spPr>
            <a:xfrm flipV="1">
              <a:off x="5879515" y="4489342"/>
              <a:ext cx="1701751" cy="1300147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1844202" y="5493420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cxnSp>
          <p:nvCxnSpPr>
            <p:cNvPr id="98" name="Connecteur droit avec flèche 97"/>
            <p:cNvCxnSpPr>
              <a:stCxn id="96" idx="6"/>
              <a:endCxn id="89" idx="1"/>
            </p:cNvCxnSpPr>
            <p:nvPr/>
          </p:nvCxnSpPr>
          <p:spPr>
            <a:xfrm>
              <a:off x="3068165" y="5777583"/>
              <a:ext cx="722423" cy="1190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>
              <a:stCxn id="9" idx="4"/>
              <a:endCxn id="96" idx="1"/>
            </p:cNvCxnSpPr>
            <p:nvPr/>
          </p:nvCxnSpPr>
          <p:spPr>
            <a:xfrm>
              <a:off x="1036213" y="4336083"/>
              <a:ext cx="987234" cy="1240566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32"/>
            <p:cNvSpPr txBox="1">
              <a:spLocks noChangeArrowheads="1"/>
            </p:cNvSpPr>
            <p:nvPr/>
          </p:nvSpPr>
          <p:spPr bwMode="auto">
            <a:xfrm>
              <a:off x="1703290" y="6266389"/>
              <a:ext cx="1733113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Newspapers, web, ….</a:t>
              </a:r>
            </a:p>
          </p:txBody>
        </p:sp>
        <p:cxnSp>
          <p:nvCxnSpPr>
            <p:cNvPr id="112" name="Connecteur droit avec flèche 111"/>
            <p:cNvCxnSpPr>
              <a:stCxn id="110" idx="0"/>
              <a:endCxn id="96" idx="4"/>
            </p:cNvCxnSpPr>
            <p:nvPr/>
          </p:nvCxnSpPr>
          <p:spPr>
            <a:xfrm flipH="1" flipV="1">
              <a:off x="2456184" y="6061745"/>
              <a:ext cx="113663" cy="20464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865968" y="4768190"/>
              <a:ext cx="1157479" cy="385864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5028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acoustic forms</a:t>
            </a:r>
          </a:p>
        </p:txBody>
      </p:sp>
      <p:pic>
        <p:nvPicPr>
          <p:cNvPr id="7" name="Picture 3" descr="zero_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1" y="1436100"/>
            <a:ext cx="3569677" cy="13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zero_1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1" y="3059746"/>
            <a:ext cx="4554415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zero_1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1" y="4702442"/>
            <a:ext cx="4536831" cy="13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137694" y="3748386"/>
            <a:ext cx="204254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Variability </a:t>
            </a:r>
            <a:b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duration		spectrum</a:t>
            </a: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766978" y="5071629"/>
            <a:ext cx="115448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</a:t>
            </a:r>
            <a:b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2313225" y="4945605"/>
            <a:ext cx="1250663" cy="85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"distance"</a:t>
            </a:r>
            <a:b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b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</a:t>
            </a: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1329564" y="4413670"/>
            <a:ext cx="0" cy="5319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2991310" y="4413670"/>
            <a:ext cx="0" cy="59787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Distortion measures between acoustic frames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fr-FR" dirty="0"/>
          </a:p>
          <a:p>
            <a:pPr>
              <a:lnSpc>
                <a:spcPct val="110000"/>
              </a:lnSpc>
            </a:pPr>
            <a:r>
              <a:rPr lang="en-US" altLang="fr-FR" dirty="0"/>
              <a:t>L2 distance between the logarithm of two spectra</a:t>
            </a:r>
          </a:p>
          <a:p>
            <a:pPr>
              <a:lnSpc>
                <a:spcPct val="110000"/>
              </a:lnSpc>
            </a:pPr>
            <a:endParaRPr lang="en-US" altLang="fr-FR" dirty="0"/>
          </a:p>
          <a:p>
            <a:pPr>
              <a:lnSpc>
                <a:spcPct val="110000"/>
              </a:lnSpc>
            </a:pPr>
            <a:endParaRPr lang="en-US" altLang="fr-FR" dirty="0"/>
          </a:p>
          <a:p>
            <a:pPr>
              <a:lnSpc>
                <a:spcPct val="110000"/>
              </a:lnSpc>
            </a:pPr>
            <a:endParaRPr lang="en-US" altLang="fr-FR" dirty="0"/>
          </a:p>
          <a:p>
            <a:pPr>
              <a:lnSpc>
                <a:spcPct val="110000"/>
              </a:lnSpc>
            </a:pPr>
            <a:endParaRPr lang="en-US" altLang="fr-FR" dirty="0"/>
          </a:p>
          <a:p>
            <a:pPr>
              <a:lnSpc>
                <a:spcPct val="110000"/>
              </a:lnSpc>
            </a:pPr>
            <a:endParaRPr lang="en-US" altLang="fr-FR" dirty="0"/>
          </a:p>
          <a:p>
            <a:pPr>
              <a:lnSpc>
                <a:spcPct val="110000"/>
              </a:lnSpc>
            </a:pPr>
            <a:endParaRPr lang="en-US" altLang="fr-FR" dirty="0"/>
          </a:p>
          <a:p>
            <a:pPr>
              <a:lnSpc>
                <a:spcPct val="110000"/>
              </a:lnSpc>
            </a:pPr>
            <a:r>
              <a:rPr lang="en-US" altLang="fr-FR" dirty="0"/>
              <a:t>In practice, the cepstral distance is based on a finite number of terms (L)</a:t>
            </a:r>
            <a:endParaRPr lang="en-US" altLang="fr-FR" i="1" dirty="0"/>
          </a:p>
          <a:p>
            <a:pPr>
              <a:lnSpc>
                <a:spcPct val="110000"/>
              </a:lnSpc>
            </a:pPr>
            <a:endParaRPr lang="en-US" altLang="fr-FR" i="1" dirty="0"/>
          </a:p>
          <a:p>
            <a:pPr>
              <a:lnSpc>
                <a:spcPct val="110000"/>
              </a:lnSpc>
            </a:pPr>
            <a:endParaRPr lang="en-US" altLang="fr-FR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477922" y="2076345"/>
                <a:ext cx="3340082" cy="812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fr-F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fr-F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fr-FR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alt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fr-F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fr-FR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altLang="fr-FR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alt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fr-FR" sz="16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fr-FR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d>
                                      <m: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alt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fr-FR" sz="160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fr-F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altLang="fr-F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fr-F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fr-F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fr-FR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22" y="2076345"/>
                <a:ext cx="3340082" cy="8125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749670" y="2922499"/>
                <a:ext cx="2242152" cy="7636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fr-FR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fr-FR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fr-FR" sz="16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alt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fr-F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fr-FR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fr-F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fr-F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fr-F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670" y="2922499"/>
                <a:ext cx="2242152" cy="763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1475978" y="4651995"/>
                <a:ext cx="2359107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78" y="4651995"/>
                <a:ext cx="2359107" cy="7846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1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two acoustic forms</a:t>
            </a:r>
            <a:br>
              <a:rPr lang="en-US" dirty="0"/>
            </a:br>
            <a:r>
              <a:rPr lang="en-US" dirty="0"/>
              <a:t>Local distances (between acoustic frames)</a:t>
            </a:r>
          </a:p>
        </p:txBody>
      </p:sp>
      <p:pic>
        <p:nvPicPr>
          <p:cNvPr id="7" name="Picture 3" descr="dtw_dist_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04" y="1359111"/>
            <a:ext cx="6335345" cy="413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68590" y="5821974"/>
            <a:ext cx="69108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600" i="1" dirty="0">
                <a:latin typeface="Arial" panose="020B0604020202020204" pitchFamily="34" charset="0"/>
              </a:rPr>
              <a:t>note: the larger the dot is, the more similar are the frames (small distance)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44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Comparison of two acoustic forms</a:t>
            </a:r>
            <a:br>
              <a:rPr lang="en-US"/>
            </a:br>
            <a:r>
              <a:rPr lang="en-US"/>
              <a:t>Problem of non linear temporal distortions</a:t>
            </a:r>
          </a:p>
        </p:txBody>
      </p:sp>
      <p:pic>
        <p:nvPicPr>
          <p:cNvPr id="7" name="Picture 3" descr="dtw_dist_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341438"/>
            <a:ext cx="6364359" cy="41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2600098" y="1485566"/>
            <a:ext cx="4985238" cy="2990850"/>
          </a:xfrm>
          <a:prstGeom prst="line">
            <a:avLst/>
          </a:prstGeom>
          <a:noFill/>
          <a:ln w="31750">
            <a:solidFill>
              <a:srgbClr val="3399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62"/>
          </a:p>
        </p:txBody>
      </p:sp>
      <p:sp>
        <p:nvSpPr>
          <p:cNvPr id="3" name="Rectangle 2"/>
          <p:cNvSpPr/>
          <p:nvPr/>
        </p:nvSpPr>
        <p:spPr>
          <a:xfrm>
            <a:off x="4860032" y="1894347"/>
            <a:ext cx="2232248" cy="773902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29560" y="2880360"/>
            <a:ext cx="1757680" cy="144780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92280" y="1447528"/>
            <a:ext cx="576064" cy="44681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87240" y="2668249"/>
            <a:ext cx="272792" cy="21211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17090" y="4328160"/>
            <a:ext cx="312470" cy="21211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7092280" y="1447528"/>
            <a:ext cx="576064" cy="4468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4860032" y="1894347"/>
            <a:ext cx="2232248" cy="773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>
            <a:off x="4587240" y="2668249"/>
            <a:ext cx="272792" cy="212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2829560" y="2880360"/>
            <a:ext cx="1757680" cy="1447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2517090" y="4328160"/>
            <a:ext cx="312470" cy="212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85CE1D11-37B9-477D-A863-9B91AAB83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590" y="5821974"/>
            <a:ext cx="69108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600" i="1" dirty="0">
                <a:latin typeface="Arial" panose="020B0604020202020204" pitchFamily="34" charset="0"/>
              </a:rPr>
              <a:t>note: the larger the dot is, the more similar are the frames (small distance)</a:t>
            </a:r>
          </a:p>
        </p:txBody>
      </p:sp>
    </p:spTree>
    <p:extLst>
      <p:ext uri="{BB962C8B-B14F-4D97-AF65-F5344CB8AC3E}">
        <p14:creationId xmlns:p14="http://schemas.microsoft.com/office/powerpoint/2010/main" val="35961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4" grpId="0" animBg="1"/>
      <p:bldP spid="15" grpId="0" animBg="1"/>
      <p:bldP spid="16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/>
              <a:t>DTW : alignment and global distance</a:t>
            </a:r>
            <a:endParaRPr lang="en-US"/>
          </a:p>
        </p:txBody>
      </p:sp>
      <p:pic>
        <p:nvPicPr>
          <p:cNvPr id="7" name="Picture 3" descr="dtw_itak_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12" y="1341438"/>
            <a:ext cx="6395526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03766" y="5582093"/>
            <a:ext cx="800748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tabLst>
                <a:tab pos="143668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fr-FR" sz="1600" u="sng" dirty="0">
                <a:latin typeface="Arial" panose="020B0604020202020204" pitchFamily="34" charset="0"/>
              </a:rPr>
              <a:t>Alignment </a:t>
            </a:r>
            <a:r>
              <a:rPr lang="en-US" altLang="fr-FR" sz="1600" dirty="0">
                <a:latin typeface="Arial" panose="020B0604020202020204" pitchFamily="34" charset="0"/>
              </a:rPr>
              <a:t>	</a:t>
            </a:r>
            <a:r>
              <a:rPr lang="en-US" altLang="fr-FR" sz="1600" dirty="0">
                <a:latin typeface="Arial" panose="020B0604020202020204" pitchFamily="34" charset="0"/>
                <a:sym typeface="Wingdings" panose="05000000000000000000" pitchFamily="2" charset="2"/>
              </a:rPr>
              <a:t> search for the “path" that associate frames that are the most similar</a:t>
            </a:r>
          </a:p>
          <a:p>
            <a:r>
              <a:rPr lang="en-US" altLang="fr-FR" sz="1600" dirty="0">
                <a:latin typeface="Arial" panose="020B0604020202020204" pitchFamily="34" charset="0"/>
                <a:sym typeface="Wingdings" panose="05000000000000000000" pitchFamily="2" charset="2"/>
              </a:rPr>
              <a:t>	 Dynamic programming</a:t>
            </a:r>
            <a:endParaRPr lang="en-US" altLang="fr-FR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fr-FR" sz="1600" dirty="0">
                <a:latin typeface="Arial" panose="020B0604020202020204" pitchFamily="34" charset="0"/>
                <a:sym typeface="Wingdings" panose="05000000000000000000" pitchFamily="2" charset="2"/>
              </a:rPr>
              <a:t>	(DTW : </a:t>
            </a:r>
            <a:r>
              <a:rPr lang="en-US" altLang="fr-FR" sz="1600" i="1" dirty="0">
                <a:latin typeface="Arial" panose="020B0604020202020204" pitchFamily="34" charset="0"/>
                <a:sym typeface="Wingdings" panose="05000000000000000000" pitchFamily="2" charset="2"/>
              </a:rPr>
              <a:t>Dynamic Time Warping</a:t>
            </a:r>
            <a:r>
              <a:rPr lang="en-US" altLang="fr-FR" sz="1600" dirty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altLang="fr-FR" sz="1600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633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DTW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define the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Dist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Between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first frames of the test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first frames of the reference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b="0" dirty="0"/>
                  <a:t>  (test frames)</a:t>
                </a:r>
              </a:p>
              <a:p>
                <a:pPr marL="0" indent="0">
                  <a:buNone/>
                </a:pPr>
                <a:r>
                  <a:rPr lang="en-US" dirty="0"/>
                  <a:t>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  (reference frames)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−2)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End for</a:t>
                </a:r>
              </a:p>
              <a:p>
                <a:pPr marL="0" indent="0">
                  <a:buNone/>
                </a:pPr>
                <a:r>
                  <a:rPr lang="en-US" b="0" dirty="0"/>
                  <a:t>End for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b="0" dirty="0"/>
                  <a:t> is the global distance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1600" b="0" dirty="0"/>
                  <a:t>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en-US" sz="1600" b="0" dirty="0"/>
                  <a:t> is the local distance between frames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0" dirty="0"/>
                  <a:t> 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4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86</a:t>
            </a:fld>
            <a:endParaRPr lang="en-US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3B6A851-243B-4C97-82F3-E9F2F5CB1088}"/>
              </a:ext>
            </a:extLst>
          </p:cNvPr>
          <p:cNvGrpSpPr/>
          <p:nvPr/>
        </p:nvGrpSpPr>
        <p:grpSpPr>
          <a:xfrm>
            <a:off x="5580840" y="2801816"/>
            <a:ext cx="3486958" cy="2964670"/>
            <a:chOff x="5580840" y="2801816"/>
            <a:chExt cx="3486958" cy="2964670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5642917" y="2801816"/>
              <a:ext cx="3424881" cy="29646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8054949" y="2958423"/>
              <a:ext cx="463391" cy="34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662" i="1"/>
                <a:t>X</a:t>
              </a:r>
              <a:r>
                <a:rPr lang="en-US" altLang="fr-FR" sz="1662"/>
                <a:t>[</a:t>
              </a:r>
              <a:r>
                <a:rPr lang="en-US" altLang="fr-FR" sz="1662" i="1"/>
                <a:t>i</a:t>
              </a:r>
              <a:r>
                <a:rPr lang="en-US" altLang="fr-FR" sz="1662"/>
                <a:t>]</a:t>
              </a: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7474594" y="2958423"/>
              <a:ext cx="636515" cy="34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662" i="1"/>
                <a:t>X</a:t>
              </a:r>
              <a:r>
                <a:rPr lang="en-US" altLang="fr-FR" sz="1662"/>
                <a:t>[</a:t>
              </a:r>
              <a:r>
                <a:rPr lang="en-US" altLang="fr-FR" sz="1662" i="1"/>
                <a:t>i-1</a:t>
              </a:r>
              <a:r>
                <a:rPr lang="en-US" altLang="fr-FR" sz="1662"/>
                <a:t>]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7206997" y="3330557"/>
              <a:ext cx="458582" cy="34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662" i="1"/>
                <a:t>Y</a:t>
              </a:r>
              <a:r>
                <a:rPr lang="en-US" altLang="fr-FR" sz="1662"/>
                <a:t>[</a:t>
              </a:r>
              <a:r>
                <a:rPr lang="en-US" altLang="fr-FR" sz="1662" i="1"/>
                <a:t>j</a:t>
              </a:r>
              <a:r>
                <a:rPr lang="en-US" altLang="fr-FR" sz="1662"/>
                <a:t>]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7195501" y="3912016"/>
              <a:ext cx="631706" cy="34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662" i="1"/>
                <a:t>Y</a:t>
              </a:r>
              <a:r>
                <a:rPr lang="en-US" altLang="fr-FR" sz="1662"/>
                <a:t>[</a:t>
              </a:r>
              <a:r>
                <a:rPr lang="en-US" altLang="fr-FR" sz="1662" i="1"/>
                <a:t>j-1</a:t>
              </a:r>
              <a:r>
                <a:rPr lang="en-US" altLang="fr-FR" sz="1662"/>
                <a:t>]</a:t>
              </a: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7195501" y="4581858"/>
              <a:ext cx="631706" cy="34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662" i="1"/>
                <a:t>Y</a:t>
              </a:r>
              <a:r>
                <a:rPr lang="en-US" altLang="fr-FR" sz="1662"/>
                <a:t>[</a:t>
              </a:r>
              <a:r>
                <a:rPr lang="en-US" altLang="fr-FR" sz="1662" i="1"/>
                <a:t>j-2</a:t>
              </a:r>
              <a:r>
                <a:rPr lang="en-US" altLang="fr-FR" sz="1662"/>
                <a:t>]</a:t>
              </a: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7672943" y="5251701"/>
              <a:ext cx="511930" cy="34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662" i="1"/>
                <a:t>Test</a:t>
              </a: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 rot="10800000">
              <a:off x="8576696" y="3771016"/>
              <a:ext cx="427420" cy="933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662" i="1" dirty="0"/>
                <a:t>Reference</a:t>
              </a: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7496106" y="5251700"/>
              <a:ext cx="9559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V="1">
              <a:off x="8664319" y="3243725"/>
              <a:ext cx="0" cy="1859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7777603" y="3465455"/>
              <a:ext cx="561822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>
              <a:off x="7777603" y="3467006"/>
              <a:ext cx="561822" cy="668290"/>
            </a:xfrm>
            <a:prstGeom prst="line">
              <a:avLst/>
            </a:prstGeom>
            <a:noFill/>
            <a:ln w="31750">
              <a:solidFill>
                <a:schemeClr val="accent3">
                  <a:lumMod val="75000"/>
                </a:schemeClr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7777603" y="3465455"/>
              <a:ext cx="564167" cy="1339683"/>
            </a:xfrm>
            <a:prstGeom prst="line">
              <a:avLst/>
            </a:prstGeom>
            <a:noFill/>
            <a:ln w="31750">
              <a:solidFill>
                <a:srgbClr val="0070C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5614640" y="3257481"/>
              <a:ext cx="977955" cy="540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477" i="1" dirty="0">
                  <a:solidFill>
                    <a:srgbClr val="FF0000"/>
                  </a:solidFill>
                </a:rPr>
                <a:t>Insertion </a:t>
              </a:r>
              <a:br>
                <a:rPr lang="en-US" altLang="fr-FR" sz="1477" i="1" dirty="0">
                  <a:solidFill>
                    <a:srgbClr val="FF0000"/>
                  </a:solidFill>
                </a:rPr>
              </a:br>
              <a:r>
                <a:rPr lang="en-US" altLang="fr-FR" sz="1477" i="1" dirty="0">
                  <a:solidFill>
                    <a:srgbClr val="FF0000"/>
                  </a:solidFill>
                </a:rPr>
                <a:t>of a frame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5580840" y="3866851"/>
              <a:ext cx="1072532" cy="540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477" i="1" dirty="0">
                  <a:solidFill>
                    <a:schemeClr val="accent3">
                      <a:lumMod val="75000"/>
                    </a:schemeClr>
                  </a:solidFill>
                </a:rPr>
                <a:t>Normal</a:t>
              </a:r>
              <a:br>
                <a:rPr lang="en-US" altLang="fr-FR" sz="1477" i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en-US" altLang="fr-FR" sz="1477" i="1" dirty="0">
                  <a:solidFill>
                    <a:schemeClr val="accent3">
                      <a:lumMod val="75000"/>
                    </a:schemeClr>
                  </a:solidFill>
                </a:rPr>
                <a:t>progression</a:t>
              </a: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5590013" y="4522738"/>
              <a:ext cx="977955" cy="540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4992" tIns="42497" rIns="84992" bIns="42497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fr-FR" sz="1477" i="1" dirty="0">
                  <a:solidFill>
                    <a:srgbClr val="0070C0"/>
                  </a:solidFill>
                </a:rPr>
                <a:t>Deletion </a:t>
              </a:r>
              <a:br>
                <a:rPr lang="en-US" altLang="fr-FR" sz="1477" i="1" dirty="0">
                  <a:solidFill>
                    <a:srgbClr val="0070C0"/>
                  </a:solidFill>
                </a:rPr>
              </a:br>
              <a:r>
                <a:rPr lang="en-US" altLang="fr-FR" sz="1477" i="1" dirty="0">
                  <a:solidFill>
                    <a:srgbClr val="0070C0"/>
                  </a:solidFill>
                </a:rPr>
                <a:t>of a frame</a:t>
              </a: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646437" y="3459252"/>
              <a:ext cx="2111228" cy="2302582"/>
            </a:xfrm>
            <a:custGeom>
              <a:avLst/>
              <a:gdLst>
                <a:gd name="T0" fmla="*/ 0 w 1800"/>
                <a:gd name="T1" fmla="*/ 1485 h 1485"/>
                <a:gd name="T2" fmla="*/ 53 w 1800"/>
                <a:gd name="T3" fmla="*/ 1466 h 1485"/>
                <a:gd name="T4" fmla="*/ 172 w 1800"/>
                <a:gd name="T5" fmla="*/ 1360 h 1485"/>
                <a:gd name="T6" fmla="*/ 271 w 1800"/>
                <a:gd name="T7" fmla="*/ 1227 h 1485"/>
                <a:gd name="T8" fmla="*/ 364 w 1800"/>
                <a:gd name="T9" fmla="*/ 1148 h 1485"/>
                <a:gd name="T10" fmla="*/ 443 w 1800"/>
                <a:gd name="T11" fmla="*/ 1088 h 1485"/>
                <a:gd name="T12" fmla="*/ 490 w 1800"/>
                <a:gd name="T13" fmla="*/ 1048 h 1485"/>
                <a:gd name="T14" fmla="*/ 543 w 1800"/>
                <a:gd name="T15" fmla="*/ 1015 h 1485"/>
                <a:gd name="T16" fmla="*/ 642 w 1800"/>
                <a:gd name="T17" fmla="*/ 949 h 1485"/>
                <a:gd name="T18" fmla="*/ 668 w 1800"/>
                <a:gd name="T19" fmla="*/ 929 h 1485"/>
                <a:gd name="T20" fmla="*/ 688 w 1800"/>
                <a:gd name="T21" fmla="*/ 923 h 1485"/>
                <a:gd name="T22" fmla="*/ 801 w 1800"/>
                <a:gd name="T23" fmla="*/ 823 h 1485"/>
                <a:gd name="T24" fmla="*/ 893 w 1800"/>
                <a:gd name="T25" fmla="*/ 777 h 1485"/>
                <a:gd name="T26" fmla="*/ 966 w 1800"/>
                <a:gd name="T27" fmla="*/ 717 h 1485"/>
                <a:gd name="T28" fmla="*/ 1006 w 1800"/>
                <a:gd name="T29" fmla="*/ 691 h 1485"/>
                <a:gd name="T30" fmla="*/ 1099 w 1800"/>
                <a:gd name="T31" fmla="*/ 592 h 1485"/>
                <a:gd name="T32" fmla="*/ 1158 w 1800"/>
                <a:gd name="T33" fmla="*/ 558 h 1485"/>
                <a:gd name="T34" fmla="*/ 1238 w 1800"/>
                <a:gd name="T35" fmla="*/ 499 h 1485"/>
                <a:gd name="T36" fmla="*/ 1324 w 1800"/>
                <a:gd name="T37" fmla="*/ 426 h 1485"/>
                <a:gd name="T38" fmla="*/ 1363 w 1800"/>
                <a:gd name="T39" fmla="*/ 393 h 1485"/>
                <a:gd name="T40" fmla="*/ 1436 w 1800"/>
                <a:gd name="T41" fmla="*/ 333 h 1485"/>
                <a:gd name="T42" fmla="*/ 1483 w 1800"/>
                <a:gd name="T43" fmla="*/ 294 h 1485"/>
                <a:gd name="T44" fmla="*/ 1549 w 1800"/>
                <a:gd name="T45" fmla="*/ 234 h 1485"/>
                <a:gd name="T46" fmla="*/ 1608 w 1800"/>
                <a:gd name="T47" fmla="*/ 188 h 1485"/>
                <a:gd name="T48" fmla="*/ 1681 w 1800"/>
                <a:gd name="T49" fmla="*/ 141 h 1485"/>
                <a:gd name="T50" fmla="*/ 1754 w 1800"/>
                <a:gd name="T51" fmla="*/ 29 h 1485"/>
                <a:gd name="T52" fmla="*/ 1800 w 1800"/>
                <a:gd name="T53" fmla="*/ 9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00" h="1485">
                  <a:moveTo>
                    <a:pt x="0" y="1485"/>
                  </a:moveTo>
                  <a:cubicBezTo>
                    <a:pt x="17" y="1478"/>
                    <a:pt x="37" y="1476"/>
                    <a:pt x="53" y="1466"/>
                  </a:cubicBezTo>
                  <a:cubicBezTo>
                    <a:pt x="96" y="1440"/>
                    <a:pt x="141" y="1400"/>
                    <a:pt x="172" y="1360"/>
                  </a:cubicBezTo>
                  <a:cubicBezTo>
                    <a:pt x="184" y="1305"/>
                    <a:pt x="221" y="1252"/>
                    <a:pt x="271" y="1227"/>
                  </a:cubicBezTo>
                  <a:cubicBezTo>
                    <a:pt x="291" y="1197"/>
                    <a:pt x="329" y="1158"/>
                    <a:pt x="364" y="1148"/>
                  </a:cubicBezTo>
                  <a:cubicBezTo>
                    <a:pt x="390" y="1128"/>
                    <a:pt x="416" y="1106"/>
                    <a:pt x="443" y="1088"/>
                  </a:cubicBezTo>
                  <a:cubicBezTo>
                    <a:pt x="453" y="1059"/>
                    <a:pt x="465" y="1061"/>
                    <a:pt x="490" y="1048"/>
                  </a:cubicBezTo>
                  <a:cubicBezTo>
                    <a:pt x="511" y="1037"/>
                    <a:pt x="520" y="1023"/>
                    <a:pt x="543" y="1015"/>
                  </a:cubicBezTo>
                  <a:cubicBezTo>
                    <a:pt x="596" y="961"/>
                    <a:pt x="583" y="964"/>
                    <a:pt x="642" y="949"/>
                  </a:cubicBezTo>
                  <a:cubicBezTo>
                    <a:pt x="651" y="942"/>
                    <a:pt x="658" y="934"/>
                    <a:pt x="668" y="929"/>
                  </a:cubicBezTo>
                  <a:cubicBezTo>
                    <a:pt x="674" y="926"/>
                    <a:pt x="682" y="927"/>
                    <a:pt x="688" y="923"/>
                  </a:cubicBezTo>
                  <a:cubicBezTo>
                    <a:pt x="730" y="898"/>
                    <a:pt x="767" y="856"/>
                    <a:pt x="801" y="823"/>
                  </a:cubicBezTo>
                  <a:cubicBezTo>
                    <a:pt x="822" y="802"/>
                    <a:pt x="865" y="787"/>
                    <a:pt x="893" y="777"/>
                  </a:cubicBezTo>
                  <a:cubicBezTo>
                    <a:pt x="917" y="755"/>
                    <a:pt x="939" y="736"/>
                    <a:pt x="966" y="717"/>
                  </a:cubicBezTo>
                  <a:cubicBezTo>
                    <a:pt x="979" y="708"/>
                    <a:pt x="995" y="702"/>
                    <a:pt x="1006" y="691"/>
                  </a:cubicBezTo>
                  <a:cubicBezTo>
                    <a:pt x="1007" y="690"/>
                    <a:pt x="1094" y="595"/>
                    <a:pt x="1099" y="592"/>
                  </a:cubicBezTo>
                  <a:cubicBezTo>
                    <a:pt x="1143" y="566"/>
                    <a:pt x="1094" y="619"/>
                    <a:pt x="1158" y="558"/>
                  </a:cubicBezTo>
                  <a:cubicBezTo>
                    <a:pt x="1182" y="536"/>
                    <a:pt x="1207" y="510"/>
                    <a:pt x="1238" y="499"/>
                  </a:cubicBezTo>
                  <a:cubicBezTo>
                    <a:pt x="1259" y="478"/>
                    <a:pt x="1297" y="435"/>
                    <a:pt x="1324" y="426"/>
                  </a:cubicBezTo>
                  <a:cubicBezTo>
                    <a:pt x="1395" y="355"/>
                    <a:pt x="1299" y="449"/>
                    <a:pt x="1363" y="393"/>
                  </a:cubicBezTo>
                  <a:cubicBezTo>
                    <a:pt x="1390" y="369"/>
                    <a:pt x="1403" y="345"/>
                    <a:pt x="1436" y="333"/>
                  </a:cubicBezTo>
                  <a:cubicBezTo>
                    <a:pt x="1452" y="312"/>
                    <a:pt x="1457" y="302"/>
                    <a:pt x="1483" y="294"/>
                  </a:cubicBezTo>
                  <a:cubicBezTo>
                    <a:pt x="1504" y="272"/>
                    <a:pt x="1524" y="250"/>
                    <a:pt x="1549" y="234"/>
                  </a:cubicBezTo>
                  <a:cubicBezTo>
                    <a:pt x="1567" y="207"/>
                    <a:pt x="1582" y="206"/>
                    <a:pt x="1608" y="188"/>
                  </a:cubicBezTo>
                  <a:cubicBezTo>
                    <a:pt x="1633" y="171"/>
                    <a:pt x="1652" y="151"/>
                    <a:pt x="1681" y="141"/>
                  </a:cubicBezTo>
                  <a:cubicBezTo>
                    <a:pt x="1692" y="101"/>
                    <a:pt x="1712" y="42"/>
                    <a:pt x="1754" y="29"/>
                  </a:cubicBezTo>
                  <a:cubicBezTo>
                    <a:pt x="1773" y="0"/>
                    <a:pt x="1759" y="9"/>
                    <a:pt x="1800" y="9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5708600" y="4119792"/>
              <a:ext cx="2049064" cy="1642044"/>
            </a:xfrm>
            <a:custGeom>
              <a:avLst/>
              <a:gdLst>
                <a:gd name="T0" fmla="*/ 0 w 1747"/>
                <a:gd name="T1" fmla="*/ 1059 h 1059"/>
                <a:gd name="T2" fmla="*/ 53 w 1747"/>
                <a:gd name="T3" fmla="*/ 1013 h 1059"/>
                <a:gd name="T4" fmla="*/ 165 w 1747"/>
                <a:gd name="T5" fmla="*/ 927 h 1059"/>
                <a:gd name="T6" fmla="*/ 245 w 1747"/>
                <a:gd name="T7" fmla="*/ 881 h 1059"/>
                <a:gd name="T8" fmla="*/ 284 w 1747"/>
                <a:gd name="T9" fmla="*/ 867 h 1059"/>
                <a:gd name="T10" fmla="*/ 344 w 1747"/>
                <a:gd name="T11" fmla="*/ 841 h 1059"/>
                <a:gd name="T12" fmla="*/ 437 w 1747"/>
                <a:gd name="T13" fmla="*/ 808 h 1059"/>
                <a:gd name="T14" fmla="*/ 529 w 1747"/>
                <a:gd name="T15" fmla="*/ 768 h 1059"/>
                <a:gd name="T16" fmla="*/ 602 w 1747"/>
                <a:gd name="T17" fmla="*/ 735 h 1059"/>
                <a:gd name="T18" fmla="*/ 622 w 1747"/>
                <a:gd name="T19" fmla="*/ 722 h 1059"/>
                <a:gd name="T20" fmla="*/ 635 w 1747"/>
                <a:gd name="T21" fmla="*/ 708 h 1059"/>
                <a:gd name="T22" fmla="*/ 768 w 1747"/>
                <a:gd name="T23" fmla="*/ 669 h 1059"/>
                <a:gd name="T24" fmla="*/ 874 w 1747"/>
                <a:gd name="T25" fmla="*/ 636 h 1059"/>
                <a:gd name="T26" fmla="*/ 953 w 1747"/>
                <a:gd name="T27" fmla="*/ 596 h 1059"/>
                <a:gd name="T28" fmla="*/ 1072 w 1747"/>
                <a:gd name="T29" fmla="*/ 530 h 1059"/>
                <a:gd name="T30" fmla="*/ 1191 w 1747"/>
                <a:gd name="T31" fmla="*/ 470 h 1059"/>
                <a:gd name="T32" fmla="*/ 1258 w 1747"/>
                <a:gd name="T33" fmla="*/ 437 h 1059"/>
                <a:gd name="T34" fmla="*/ 1297 w 1747"/>
                <a:gd name="T35" fmla="*/ 411 h 1059"/>
                <a:gd name="T36" fmla="*/ 1324 w 1747"/>
                <a:gd name="T37" fmla="*/ 377 h 1059"/>
                <a:gd name="T38" fmla="*/ 1344 w 1747"/>
                <a:gd name="T39" fmla="*/ 371 h 1059"/>
                <a:gd name="T40" fmla="*/ 1403 w 1747"/>
                <a:gd name="T41" fmla="*/ 311 h 1059"/>
                <a:gd name="T42" fmla="*/ 1502 w 1747"/>
                <a:gd name="T43" fmla="*/ 225 h 1059"/>
                <a:gd name="T44" fmla="*/ 1555 w 1747"/>
                <a:gd name="T45" fmla="*/ 179 h 1059"/>
                <a:gd name="T46" fmla="*/ 1595 w 1747"/>
                <a:gd name="T47" fmla="*/ 152 h 1059"/>
                <a:gd name="T48" fmla="*/ 1708 w 1747"/>
                <a:gd name="T49" fmla="*/ 46 h 1059"/>
                <a:gd name="T50" fmla="*/ 1728 w 1747"/>
                <a:gd name="T51" fmla="*/ 0 h 1059"/>
                <a:gd name="T52" fmla="*/ 1747 w 1747"/>
                <a:gd name="T53" fmla="*/ 13 h 1059"/>
                <a:gd name="T54" fmla="*/ 1728 w 1747"/>
                <a:gd name="T55" fmla="*/ 7 h 1059"/>
                <a:gd name="T56" fmla="*/ 1721 w 1747"/>
                <a:gd name="T57" fmla="*/ 27 h 1059"/>
                <a:gd name="T58" fmla="*/ 1741 w 1747"/>
                <a:gd name="T59" fmla="*/ 20 h 1059"/>
                <a:gd name="T60" fmla="*/ 1734 w 1747"/>
                <a:gd name="T61" fmla="*/ 2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7" h="1059">
                  <a:moveTo>
                    <a:pt x="0" y="1059"/>
                  </a:moveTo>
                  <a:cubicBezTo>
                    <a:pt x="21" y="1045"/>
                    <a:pt x="31" y="1027"/>
                    <a:pt x="53" y="1013"/>
                  </a:cubicBezTo>
                  <a:cubicBezTo>
                    <a:pt x="79" y="973"/>
                    <a:pt x="120" y="943"/>
                    <a:pt x="165" y="927"/>
                  </a:cubicBezTo>
                  <a:cubicBezTo>
                    <a:pt x="191" y="901"/>
                    <a:pt x="211" y="893"/>
                    <a:pt x="245" y="881"/>
                  </a:cubicBezTo>
                  <a:cubicBezTo>
                    <a:pt x="258" y="877"/>
                    <a:pt x="284" y="867"/>
                    <a:pt x="284" y="867"/>
                  </a:cubicBezTo>
                  <a:cubicBezTo>
                    <a:pt x="303" y="850"/>
                    <a:pt x="321" y="851"/>
                    <a:pt x="344" y="841"/>
                  </a:cubicBezTo>
                  <a:cubicBezTo>
                    <a:pt x="375" y="828"/>
                    <a:pt x="406" y="821"/>
                    <a:pt x="437" y="808"/>
                  </a:cubicBezTo>
                  <a:cubicBezTo>
                    <a:pt x="468" y="795"/>
                    <a:pt x="497" y="779"/>
                    <a:pt x="529" y="768"/>
                  </a:cubicBezTo>
                  <a:cubicBezTo>
                    <a:pt x="556" y="748"/>
                    <a:pt x="574" y="749"/>
                    <a:pt x="602" y="735"/>
                  </a:cubicBezTo>
                  <a:cubicBezTo>
                    <a:pt x="609" y="731"/>
                    <a:pt x="616" y="727"/>
                    <a:pt x="622" y="722"/>
                  </a:cubicBezTo>
                  <a:cubicBezTo>
                    <a:pt x="627" y="718"/>
                    <a:pt x="630" y="711"/>
                    <a:pt x="635" y="708"/>
                  </a:cubicBezTo>
                  <a:cubicBezTo>
                    <a:pt x="669" y="687"/>
                    <a:pt x="729" y="675"/>
                    <a:pt x="768" y="669"/>
                  </a:cubicBezTo>
                  <a:cubicBezTo>
                    <a:pt x="802" y="652"/>
                    <a:pt x="837" y="643"/>
                    <a:pt x="874" y="636"/>
                  </a:cubicBezTo>
                  <a:cubicBezTo>
                    <a:pt x="897" y="619"/>
                    <a:pt x="926" y="606"/>
                    <a:pt x="953" y="596"/>
                  </a:cubicBezTo>
                  <a:cubicBezTo>
                    <a:pt x="990" y="567"/>
                    <a:pt x="1027" y="544"/>
                    <a:pt x="1072" y="530"/>
                  </a:cubicBezTo>
                  <a:cubicBezTo>
                    <a:pt x="1102" y="497"/>
                    <a:pt x="1153" y="491"/>
                    <a:pt x="1191" y="470"/>
                  </a:cubicBezTo>
                  <a:cubicBezTo>
                    <a:pt x="1255" y="435"/>
                    <a:pt x="1206" y="450"/>
                    <a:pt x="1258" y="437"/>
                  </a:cubicBezTo>
                  <a:cubicBezTo>
                    <a:pt x="1271" y="428"/>
                    <a:pt x="1286" y="422"/>
                    <a:pt x="1297" y="411"/>
                  </a:cubicBezTo>
                  <a:cubicBezTo>
                    <a:pt x="1307" y="400"/>
                    <a:pt x="1313" y="386"/>
                    <a:pt x="1324" y="377"/>
                  </a:cubicBezTo>
                  <a:cubicBezTo>
                    <a:pt x="1330" y="373"/>
                    <a:pt x="1337" y="373"/>
                    <a:pt x="1344" y="371"/>
                  </a:cubicBezTo>
                  <a:cubicBezTo>
                    <a:pt x="1353" y="340"/>
                    <a:pt x="1380" y="331"/>
                    <a:pt x="1403" y="311"/>
                  </a:cubicBezTo>
                  <a:cubicBezTo>
                    <a:pt x="1438" y="280"/>
                    <a:pt x="1461" y="246"/>
                    <a:pt x="1502" y="225"/>
                  </a:cubicBezTo>
                  <a:cubicBezTo>
                    <a:pt x="1525" y="192"/>
                    <a:pt x="1510" y="209"/>
                    <a:pt x="1555" y="179"/>
                  </a:cubicBezTo>
                  <a:cubicBezTo>
                    <a:pt x="1568" y="170"/>
                    <a:pt x="1595" y="152"/>
                    <a:pt x="1595" y="152"/>
                  </a:cubicBezTo>
                  <a:cubicBezTo>
                    <a:pt x="1614" y="97"/>
                    <a:pt x="1670" y="84"/>
                    <a:pt x="1708" y="46"/>
                  </a:cubicBezTo>
                  <a:cubicBezTo>
                    <a:pt x="1709" y="43"/>
                    <a:pt x="1710" y="0"/>
                    <a:pt x="1728" y="0"/>
                  </a:cubicBezTo>
                  <a:cubicBezTo>
                    <a:pt x="1736" y="0"/>
                    <a:pt x="1747" y="5"/>
                    <a:pt x="1747" y="13"/>
                  </a:cubicBezTo>
                  <a:cubicBezTo>
                    <a:pt x="1747" y="20"/>
                    <a:pt x="1734" y="9"/>
                    <a:pt x="1728" y="7"/>
                  </a:cubicBezTo>
                  <a:cubicBezTo>
                    <a:pt x="1726" y="14"/>
                    <a:pt x="1723" y="20"/>
                    <a:pt x="1721" y="27"/>
                  </a:cubicBezTo>
                  <a:cubicBezTo>
                    <a:pt x="1719" y="34"/>
                    <a:pt x="1735" y="23"/>
                    <a:pt x="1741" y="20"/>
                  </a:cubicBezTo>
                  <a:cubicBezTo>
                    <a:pt x="1743" y="19"/>
                    <a:pt x="1736" y="20"/>
                    <a:pt x="1734" y="20"/>
                  </a:cubicBezTo>
                </a:path>
              </a:pathLst>
            </a:custGeom>
            <a:noFill/>
            <a:ln w="25400" cap="flat" cmpd="sng">
              <a:solidFill>
                <a:srgbClr val="3399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685142" y="4797387"/>
              <a:ext cx="2107710" cy="955145"/>
            </a:xfrm>
            <a:custGeom>
              <a:avLst/>
              <a:gdLst>
                <a:gd name="T0" fmla="*/ 0 w 1797"/>
                <a:gd name="T1" fmla="*/ 616 h 616"/>
                <a:gd name="T2" fmla="*/ 99 w 1797"/>
                <a:gd name="T3" fmla="*/ 583 h 616"/>
                <a:gd name="T4" fmla="*/ 145 w 1797"/>
                <a:gd name="T5" fmla="*/ 550 h 616"/>
                <a:gd name="T6" fmla="*/ 238 w 1797"/>
                <a:gd name="T7" fmla="*/ 497 h 616"/>
                <a:gd name="T8" fmla="*/ 384 w 1797"/>
                <a:gd name="T9" fmla="*/ 437 h 616"/>
                <a:gd name="T10" fmla="*/ 490 w 1797"/>
                <a:gd name="T11" fmla="*/ 397 h 616"/>
                <a:gd name="T12" fmla="*/ 576 w 1797"/>
                <a:gd name="T13" fmla="*/ 371 h 616"/>
                <a:gd name="T14" fmla="*/ 781 w 1797"/>
                <a:gd name="T15" fmla="*/ 358 h 616"/>
                <a:gd name="T16" fmla="*/ 907 w 1797"/>
                <a:gd name="T17" fmla="*/ 331 h 616"/>
                <a:gd name="T18" fmla="*/ 953 w 1797"/>
                <a:gd name="T19" fmla="*/ 305 h 616"/>
                <a:gd name="T20" fmla="*/ 1006 w 1797"/>
                <a:gd name="T21" fmla="*/ 291 h 616"/>
                <a:gd name="T22" fmla="*/ 1072 w 1797"/>
                <a:gd name="T23" fmla="*/ 258 h 616"/>
                <a:gd name="T24" fmla="*/ 1264 w 1797"/>
                <a:gd name="T25" fmla="*/ 192 h 616"/>
                <a:gd name="T26" fmla="*/ 1324 w 1797"/>
                <a:gd name="T27" fmla="*/ 172 h 616"/>
                <a:gd name="T28" fmla="*/ 1364 w 1797"/>
                <a:gd name="T29" fmla="*/ 139 h 616"/>
                <a:gd name="T30" fmla="*/ 1496 w 1797"/>
                <a:gd name="T31" fmla="*/ 93 h 616"/>
                <a:gd name="T32" fmla="*/ 1615 w 1797"/>
                <a:gd name="T33" fmla="*/ 33 h 616"/>
                <a:gd name="T34" fmla="*/ 1748 w 1797"/>
                <a:gd name="T35" fmla="*/ 27 h 616"/>
                <a:gd name="T36" fmla="*/ 1767 w 1797"/>
                <a:gd name="T37" fmla="*/ 13 h 616"/>
                <a:gd name="T38" fmla="*/ 1774 w 1797"/>
                <a:gd name="T3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97" h="616">
                  <a:moveTo>
                    <a:pt x="0" y="616"/>
                  </a:moveTo>
                  <a:cubicBezTo>
                    <a:pt x="35" y="609"/>
                    <a:pt x="65" y="593"/>
                    <a:pt x="99" y="583"/>
                  </a:cubicBezTo>
                  <a:cubicBezTo>
                    <a:pt x="115" y="566"/>
                    <a:pt x="123" y="557"/>
                    <a:pt x="145" y="550"/>
                  </a:cubicBezTo>
                  <a:cubicBezTo>
                    <a:pt x="180" y="525"/>
                    <a:pt x="194" y="505"/>
                    <a:pt x="238" y="497"/>
                  </a:cubicBezTo>
                  <a:cubicBezTo>
                    <a:pt x="280" y="468"/>
                    <a:pt x="336" y="453"/>
                    <a:pt x="384" y="437"/>
                  </a:cubicBezTo>
                  <a:cubicBezTo>
                    <a:pt x="423" y="424"/>
                    <a:pt x="448" y="404"/>
                    <a:pt x="490" y="397"/>
                  </a:cubicBezTo>
                  <a:cubicBezTo>
                    <a:pt x="520" y="377"/>
                    <a:pt x="537" y="374"/>
                    <a:pt x="576" y="371"/>
                  </a:cubicBezTo>
                  <a:cubicBezTo>
                    <a:pt x="644" y="366"/>
                    <a:pt x="781" y="358"/>
                    <a:pt x="781" y="358"/>
                  </a:cubicBezTo>
                  <a:cubicBezTo>
                    <a:pt x="831" y="351"/>
                    <a:pt x="857" y="338"/>
                    <a:pt x="907" y="331"/>
                  </a:cubicBezTo>
                  <a:cubicBezTo>
                    <a:pt x="923" y="323"/>
                    <a:pt x="937" y="311"/>
                    <a:pt x="953" y="305"/>
                  </a:cubicBezTo>
                  <a:cubicBezTo>
                    <a:pt x="975" y="297"/>
                    <a:pt x="987" y="302"/>
                    <a:pt x="1006" y="291"/>
                  </a:cubicBezTo>
                  <a:cubicBezTo>
                    <a:pt x="1070" y="256"/>
                    <a:pt x="1021" y="272"/>
                    <a:pt x="1072" y="258"/>
                  </a:cubicBezTo>
                  <a:cubicBezTo>
                    <a:pt x="1133" y="219"/>
                    <a:pt x="1193" y="203"/>
                    <a:pt x="1264" y="192"/>
                  </a:cubicBezTo>
                  <a:cubicBezTo>
                    <a:pt x="1284" y="185"/>
                    <a:pt x="1304" y="179"/>
                    <a:pt x="1324" y="172"/>
                  </a:cubicBezTo>
                  <a:cubicBezTo>
                    <a:pt x="1338" y="161"/>
                    <a:pt x="1349" y="148"/>
                    <a:pt x="1364" y="139"/>
                  </a:cubicBezTo>
                  <a:cubicBezTo>
                    <a:pt x="1396" y="119"/>
                    <a:pt x="1458" y="104"/>
                    <a:pt x="1496" y="93"/>
                  </a:cubicBezTo>
                  <a:cubicBezTo>
                    <a:pt x="1509" y="79"/>
                    <a:pt x="1596" y="35"/>
                    <a:pt x="1615" y="33"/>
                  </a:cubicBezTo>
                  <a:cubicBezTo>
                    <a:pt x="1659" y="28"/>
                    <a:pt x="1704" y="29"/>
                    <a:pt x="1748" y="27"/>
                  </a:cubicBezTo>
                  <a:cubicBezTo>
                    <a:pt x="1754" y="22"/>
                    <a:pt x="1760" y="17"/>
                    <a:pt x="1767" y="13"/>
                  </a:cubicBezTo>
                  <a:cubicBezTo>
                    <a:pt x="1787" y="3"/>
                    <a:pt x="1797" y="12"/>
                    <a:pt x="1774" y="0"/>
                  </a:cubicBezTo>
                </a:path>
              </a:pathLst>
            </a:custGeom>
            <a:noFill/>
            <a:ln w="254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26" name="Oval 226"/>
            <p:cNvSpPr>
              <a:spLocks noChangeArrowheads="1"/>
            </p:cNvSpPr>
            <p:nvPr/>
          </p:nvSpPr>
          <p:spPr bwMode="auto">
            <a:xfrm>
              <a:off x="8278433" y="3395680"/>
              <a:ext cx="106734" cy="141101"/>
            </a:xfrm>
            <a:prstGeom prst="ellipse">
              <a:avLst/>
            </a:prstGeom>
            <a:solidFill>
              <a:srgbClr val="800080"/>
            </a:solidFill>
            <a:ln w="12700">
              <a:solidFill>
                <a:srgbClr val="8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</p:grpSp>
    </p:spTree>
    <p:extLst>
      <p:ext uri="{BB962C8B-B14F-4D97-AF65-F5344CB8AC3E}">
        <p14:creationId xmlns:p14="http://schemas.microsoft.com/office/powerpoint/2010/main" val="471229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“0” with “0”</a:t>
            </a:r>
          </a:p>
        </p:txBody>
      </p:sp>
      <p:pic>
        <p:nvPicPr>
          <p:cNvPr id="7" name="Picture 3" descr="dtw_path_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413" y="1458059"/>
            <a:ext cx="6331926" cy="41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51693" y="3788020"/>
            <a:ext cx="1562100" cy="2233246"/>
          </a:xfrm>
          <a:prstGeom prst="rect">
            <a:avLst/>
          </a:prstGeom>
          <a:solidFill>
            <a:srgbClr val="C0C0C0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63021" y="3906715"/>
            <a:ext cx="428125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X</a:t>
            </a:r>
            <a:r>
              <a:rPr lang="en-US" altLang="fr-FR" sz="1477"/>
              <a:t>[</a:t>
            </a:r>
            <a:r>
              <a:rPr lang="en-US" altLang="fr-FR" sz="1477" i="1"/>
              <a:t>i</a:t>
            </a:r>
            <a:r>
              <a:rPr lang="en-US" altLang="fr-FR" sz="1477"/>
              <a:t>]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49393" y="3906715"/>
            <a:ext cx="582013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X</a:t>
            </a:r>
            <a:r>
              <a:rPr lang="en-US" altLang="fr-FR" sz="1477"/>
              <a:t>[</a:t>
            </a:r>
            <a:r>
              <a:rPr lang="en-US" altLang="fr-FR" sz="1477" i="1"/>
              <a:t>i-1</a:t>
            </a:r>
            <a:r>
              <a:rPr lang="en-US" altLang="fr-FR" sz="1477"/>
              <a:t>]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12881" y="4188069"/>
            <a:ext cx="424919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Y</a:t>
            </a:r>
            <a:r>
              <a:rPr lang="en-US" altLang="fr-FR" sz="1477"/>
              <a:t>[</a:t>
            </a:r>
            <a:r>
              <a:rPr lang="en-US" altLang="fr-FR" sz="1477" i="1"/>
              <a:t>j</a:t>
            </a:r>
            <a:r>
              <a:rPr lang="en-US" altLang="fr-FR" sz="1477"/>
              <a:t>]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01880" y="4630615"/>
            <a:ext cx="578807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Y</a:t>
            </a:r>
            <a:r>
              <a:rPr lang="en-US" altLang="fr-FR" sz="1477"/>
              <a:t>[</a:t>
            </a:r>
            <a:r>
              <a:rPr lang="en-US" altLang="fr-FR" sz="1477" i="1"/>
              <a:t>j-1</a:t>
            </a:r>
            <a:r>
              <a:rPr lang="en-US" altLang="fr-FR" sz="1477"/>
              <a:t>]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01880" y="5140569"/>
            <a:ext cx="578807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Y</a:t>
            </a:r>
            <a:r>
              <a:rPr lang="en-US" altLang="fr-FR" sz="1477"/>
              <a:t>[</a:t>
            </a:r>
            <a:r>
              <a:rPr lang="en-US" altLang="fr-FR" sz="1477" i="1"/>
              <a:t>j-2</a:t>
            </a:r>
            <a:r>
              <a:rPr lang="en-US" altLang="fr-FR" sz="1477"/>
              <a:t>]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722045" y="5649058"/>
            <a:ext cx="474099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Test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 rot="10800000">
            <a:off x="1573641" y="4459953"/>
            <a:ext cx="398950" cy="839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 dirty="0"/>
              <a:t>Reference</a:t>
            </a: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578827" y="5649058"/>
            <a:ext cx="844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1610458" y="4123592"/>
            <a:ext cx="0" cy="14126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826477" y="4292112"/>
            <a:ext cx="49676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 flipH="1">
            <a:off x="826477" y="4293577"/>
            <a:ext cx="496766" cy="50702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H="1">
            <a:off x="826477" y="4292112"/>
            <a:ext cx="498231" cy="10184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21" name="Oval 23"/>
          <p:cNvSpPr>
            <a:spLocks noChangeArrowheads="1"/>
          </p:cNvSpPr>
          <p:nvPr/>
        </p:nvSpPr>
        <p:spPr bwMode="auto">
          <a:xfrm>
            <a:off x="1269023" y="4239358"/>
            <a:ext cx="95250" cy="106973"/>
          </a:xfrm>
          <a:prstGeom prst="ellipse">
            <a:avLst/>
          </a:prstGeom>
          <a:solidFill>
            <a:srgbClr val="800080"/>
          </a:solidFill>
          <a:ln w="12700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24" name="Espace réservé du pied de page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35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“6” with “0”</a:t>
            </a:r>
          </a:p>
        </p:txBody>
      </p:sp>
      <p:pic>
        <p:nvPicPr>
          <p:cNvPr id="7" name="Picture 3" descr="dtw_faux_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89" y="1434612"/>
            <a:ext cx="6340719" cy="416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24" name="Espace réservé du pied de page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351693" y="3788020"/>
            <a:ext cx="1562100" cy="2233246"/>
          </a:xfrm>
          <a:prstGeom prst="rect">
            <a:avLst/>
          </a:prstGeom>
          <a:solidFill>
            <a:srgbClr val="C0C0C0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1063021" y="3906715"/>
            <a:ext cx="428125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X</a:t>
            </a:r>
            <a:r>
              <a:rPr lang="en-US" altLang="fr-FR" sz="1477"/>
              <a:t>[</a:t>
            </a:r>
            <a:r>
              <a:rPr lang="en-US" altLang="fr-FR" sz="1477" i="1"/>
              <a:t>i</a:t>
            </a:r>
            <a:r>
              <a:rPr lang="en-US" altLang="fr-FR" sz="1477"/>
              <a:t>]</a:t>
            </a: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549393" y="3906715"/>
            <a:ext cx="582013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X</a:t>
            </a:r>
            <a:r>
              <a:rPr lang="en-US" altLang="fr-FR" sz="1477"/>
              <a:t>[</a:t>
            </a:r>
            <a:r>
              <a:rPr lang="en-US" altLang="fr-FR" sz="1477" i="1"/>
              <a:t>i-1</a:t>
            </a:r>
            <a:r>
              <a:rPr lang="en-US" altLang="fr-FR" sz="1477"/>
              <a:t>]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312881" y="4188069"/>
            <a:ext cx="424919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Y</a:t>
            </a:r>
            <a:r>
              <a:rPr lang="en-US" altLang="fr-FR" sz="1477"/>
              <a:t>[</a:t>
            </a:r>
            <a:r>
              <a:rPr lang="en-US" altLang="fr-FR" sz="1477" i="1"/>
              <a:t>j</a:t>
            </a:r>
            <a:r>
              <a:rPr lang="en-US" altLang="fr-FR" sz="1477"/>
              <a:t>]</a:t>
            </a: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301880" y="4630615"/>
            <a:ext cx="578807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Y</a:t>
            </a:r>
            <a:r>
              <a:rPr lang="en-US" altLang="fr-FR" sz="1477"/>
              <a:t>[</a:t>
            </a:r>
            <a:r>
              <a:rPr lang="en-US" altLang="fr-FR" sz="1477" i="1"/>
              <a:t>j-1</a:t>
            </a:r>
            <a:r>
              <a:rPr lang="en-US" altLang="fr-FR" sz="1477"/>
              <a:t>]</a:t>
            </a:r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301880" y="5140569"/>
            <a:ext cx="578807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Y</a:t>
            </a:r>
            <a:r>
              <a:rPr lang="en-US" altLang="fr-FR" sz="1477"/>
              <a:t>[</a:t>
            </a:r>
            <a:r>
              <a:rPr lang="en-US" altLang="fr-FR" sz="1477" i="1"/>
              <a:t>j-2</a:t>
            </a:r>
            <a:r>
              <a:rPr lang="en-US" altLang="fr-FR" sz="1477"/>
              <a:t>]</a:t>
            </a: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722045" y="5649058"/>
            <a:ext cx="474099" cy="31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Test</a:t>
            </a:r>
          </a:p>
        </p:txBody>
      </p:sp>
      <p:sp>
        <p:nvSpPr>
          <p:cNvPr id="33" name="Rectangle 11"/>
          <p:cNvSpPr>
            <a:spLocks noChangeArrowheads="1"/>
          </p:cNvSpPr>
          <p:nvPr/>
        </p:nvSpPr>
        <p:spPr bwMode="auto">
          <a:xfrm rot="10800000">
            <a:off x="1573641" y="4459953"/>
            <a:ext cx="398950" cy="839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84992" tIns="42497" rIns="84992" bIns="42497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fr-FR" sz="1477" i="1"/>
              <a:t>Reference</a:t>
            </a:r>
          </a:p>
        </p:txBody>
      </p:sp>
      <p:sp>
        <p:nvSpPr>
          <p:cNvPr id="34" name="Line 12"/>
          <p:cNvSpPr>
            <a:spLocks noChangeShapeType="1"/>
          </p:cNvSpPr>
          <p:nvPr/>
        </p:nvSpPr>
        <p:spPr bwMode="auto">
          <a:xfrm>
            <a:off x="578827" y="5649058"/>
            <a:ext cx="8440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35" name="Line 13"/>
          <p:cNvSpPr>
            <a:spLocks noChangeShapeType="1"/>
          </p:cNvSpPr>
          <p:nvPr/>
        </p:nvSpPr>
        <p:spPr bwMode="auto">
          <a:xfrm flipV="1">
            <a:off x="1610458" y="4123592"/>
            <a:ext cx="0" cy="14126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>
            <a:off x="826477" y="4292112"/>
            <a:ext cx="49676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 flipH="1">
            <a:off x="826477" y="4293577"/>
            <a:ext cx="496766" cy="50702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 flipH="1">
            <a:off x="826477" y="4292112"/>
            <a:ext cx="498231" cy="10184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sp>
        <p:nvSpPr>
          <p:cNvPr id="39" name="Oval 23"/>
          <p:cNvSpPr>
            <a:spLocks noChangeArrowheads="1"/>
          </p:cNvSpPr>
          <p:nvPr/>
        </p:nvSpPr>
        <p:spPr bwMode="auto">
          <a:xfrm>
            <a:off x="1269023" y="4239358"/>
            <a:ext cx="95250" cy="106973"/>
          </a:xfrm>
          <a:prstGeom prst="ellipse">
            <a:avLst/>
          </a:prstGeom>
          <a:solidFill>
            <a:srgbClr val="800080"/>
          </a:solidFill>
          <a:ln w="12700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</p:spTree>
    <p:extLst>
      <p:ext uri="{BB962C8B-B14F-4D97-AF65-F5344CB8AC3E}">
        <p14:creationId xmlns:p14="http://schemas.microsoft.com/office/powerpoint/2010/main" val="12984665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7E966-C07B-4BCA-A9E0-861CCF8F1071}"/>
              </a:ext>
            </a:extLst>
          </p:cNvPr>
          <p:cNvSpPr txBox="1"/>
          <p:nvPr/>
        </p:nvSpPr>
        <p:spPr>
          <a:xfrm>
            <a:off x="434715" y="109478"/>
            <a:ext cx="37752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Speech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Basics of speech recognition</a:t>
            </a:r>
          </a:p>
          <a:p>
            <a:r>
              <a:rPr lang="en-US" dirty="0"/>
              <a:t>    Acoustic analysis</a:t>
            </a:r>
          </a:p>
          <a:p>
            <a:r>
              <a:rPr lang="en-US" dirty="0"/>
              <a:t>    Acoustic templates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C00000"/>
                </a:solidFill>
              </a:rPr>
              <a:t>Hidden Markov models</a:t>
            </a:r>
          </a:p>
          <a:p>
            <a:r>
              <a:rPr lang="en-US" dirty="0"/>
              <a:t>Automatic speech recognition</a:t>
            </a:r>
          </a:p>
          <a:p>
            <a:r>
              <a:rPr lang="en-US" dirty="0"/>
              <a:t>Deep neural networks</a:t>
            </a:r>
          </a:p>
          <a:p>
            <a:r>
              <a:rPr lang="en-US" dirty="0"/>
              <a:t>Extracting other information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125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speech recognition - decoding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590605" y="2130116"/>
            <a:ext cx="1263650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Acoustic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6390705" y="1629259"/>
            <a:ext cx="1352550" cy="2873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Speech detection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7216205" y="2130116"/>
            <a:ext cx="1263650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Decoding</a:t>
            </a:r>
          </a:p>
        </p:txBody>
      </p:sp>
      <p:cxnSp>
        <p:nvCxnSpPr>
          <p:cNvPr id="18" name="AutoShape 15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6854255" y="2401579"/>
            <a:ext cx="36195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16"/>
          <p:cNvCxnSpPr>
            <a:cxnSpLocks noChangeShapeType="1"/>
            <a:stCxn id="14" idx="0"/>
            <a:endCxn id="15" idx="1"/>
          </p:cNvCxnSpPr>
          <p:nvPr/>
        </p:nvCxnSpPr>
        <p:spPr bwMode="auto">
          <a:xfrm rot="5400000" flipH="1" flipV="1">
            <a:off x="6127973" y="1867385"/>
            <a:ext cx="357188" cy="168275"/>
          </a:xfrm>
          <a:prstGeom prst="bentConnector2">
            <a:avLst/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0" name="AutoShape 17"/>
          <p:cNvCxnSpPr>
            <a:cxnSpLocks noChangeShapeType="1"/>
            <a:stCxn id="15" idx="3"/>
            <a:endCxn id="16" idx="0"/>
          </p:cNvCxnSpPr>
          <p:nvPr/>
        </p:nvCxnSpPr>
        <p:spPr bwMode="auto">
          <a:xfrm>
            <a:off x="7743255" y="1772928"/>
            <a:ext cx="104775" cy="357188"/>
          </a:xfrm>
          <a:prstGeom prst="bentConnector2">
            <a:avLst/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1" name="AutoShape 18"/>
          <p:cNvCxnSpPr>
            <a:cxnSpLocks noChangeShapeType="1"/>
            <a:stCxn id="56" idx="7"/>
            <a:endCxn id="16" idx="2"/>
          </p:cNvCxnSpPr>
          <p:nvPr/>
        </p:nvCxnSpPr>
        <p:spPr bwMode="auto">
          <a:xfrm flipV="1">
            <a:off x="7635434" y="2673041"/>
            <a:ext cx="212596" cy="284824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05866" y="2130116"/>
            <a:ext cx="767557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Speaker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610741" y="2130116"/>
            <a:ext cx="930276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Ambient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noises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701034" y="2130116"/>
            <a:ext cx="915516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Sound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recording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788793" y="2130116"/>
            <a:ext cx="905667" cy="5429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Trans-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</a:p>
        </p:txBody>
      </p:sp>
      <p:cxnSp>
        <p:nvCxnSpPr>
          <p:cNvPr id="27" name="AutoShape 26"/>
          <p:cNvCxnSpPr>
            <a:cxnSpLocks noChangeShapeType="1"/>
            <a:endCxn id="23" idx="1"/>
          </p:cNvCxnSpPr>
          <p:nvPr/>
        </p:nvCxnSpPr>
        <p:spPr bwMode="auto">
          <a:xfrm>
            <a:off x="251670" y="2399251"/>
            <a:ext cx="454196" cy="232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27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1473423" y="2401579"/>
            <a:ext cx="137318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29" name="AutoShape 28"/>
          <p:cNvCxnSpPr>
            <a:cxnSpLocks noChangeShapeType="1"/>
            <a:stCxn id="24" idx="3"/>
            <a:endCxn id="25" idx="1"/>
          </p:cNvCxnSpPr>
          <p:nvPr/>
        </p:nvCxnSpPr>
        <p:spPr bwMode="auto">
          <a:xfrm>
            <a:off x="2541017" y="2401579"/>
            <a:ext cx="160017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30" name="AutoShape 29"/>
          <p:cNvCxnSpPr>
            <a:cxnSpLocks noChangeShapeType="1"/>
            <a:stCxn id="25" idx="3"/>
            <a:endCxn id="26" idx="1"/>
          </p:cNvCxnSpPr>
          <p:nvPr/>
        </p:nvCxnSpPr>
        <p:spPr bwMode="auto">
          <a:xfrm>
            <a:off x="3616550" y="2401579"/>
            <a:ext cx="172243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31" name="AutoShape 30"/>
          <p:cNvCxnSpPr>
            <a:cxnSpLocks noChangeShapeType="1"/>
            <a:stCxn id="26" idx="3"/>
            <a:endCxn id="14" idx="1"/>
          </p:cNvCxnSpPr>
          <p:nvPr/>
        </p:nvCxnSpPr>
        <p:spPr bwMode="auto">
          <a:xfrm>
            <a:off x="4694460" y="2401579"/>
            <a:ext cx="896145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32" name="AutoShape 31"/>
          <p:cNvCxnSpPr>
            <a:cxnSpLocks noChangeShapeType="1"/>
          </p:cNvCxnSpPr>
          <p:nvPr/>
        </p:nvCxnSpPr>
        <p:spPr bwMode="auto">
          <a:xfrm>
            <a:off x="8479855" y="2402373"/>
            <a:ext cx="556641" cy="7938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5306441" y="1476395"/>
            <a:ext cx="3586733" cy="3172053"/>
          </a:xfrm>
          <a:prstGeom prst="rect">
            <a:avLst/>
          </a:prstGeom>
          <a:noFill/>
          <a:ln w="190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5644688" y="1354755"/>
            <a:ext cx="3038259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0" rIns="36000" bIns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Automatic speech recognition system</a:t>
            </a:r>
          </a:p>
        </p:txBody>
      </p:sp>
      <p:sp>
        <p:nvSpPr>
          <p:cNvPr id="54" name="Ellipse 53"/>
          <p:cNvSpPr/>
          <p:nvPr/>
        </p:nvSpPr>
        <p:spPr>
          <a:xfrm>
            <a:off x="7381007" y="4038085"/>
            <a:ext cx="1367457" cy="52868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cxnSp>
        <p:nvCxnSpPr>
          <p:cNvPr id="66" name="AutoShape 18"/>
          <p:cNvCxnSpPr>
            <a:cxnSpLocks noChangeShapeType="1"/>
            <a:stCxn id="55" idx="0"/>
            <a:endCxn id="16" idx="2"/>
          </p:cNvCxnSpPr>
          <p:nvPr/>
        </p:nvCxnSpPr>
        <p:spPr bwMode="auto">
          <a:xfrm flipV="1">
            <a:off x="7678653" y="2673041"/>
            <a:ext cx="169377" cy="775245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cxnSp>
        <p:nvCxnSpPr>
          <p:cNvPr id="71" name="AutoShape 18"/>
          <p:cNvCxnSpPr>
            <a:cxnSpLocks noChangeShapeType="1"/>
            <a:stCxn id="54" idx="0"/>
            <a:endCxn id="16" idx="2"/>
          </p:cNvCxnSpPr>
          <p:nvPr/>
        </p:nvCxnSpPr>
        <p:spPr bwMode="auto">
          <a:xfrm flipH="1" flipV="1">
            <a:off x="7848030" y="2673041"/>
            <a:ext cx="216706" cy="1365044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</p:spPr>
      </p:cxnSp>
      <p:sp>
        <p:nvSpPr>
          <p:cNvPr id="55" name="Ellipse 54"/>
          <p:cNvSpPr/>
          <p:nvPr/>
        </p:nvSpPr>
        <p:spPr>
          <a:xfrm>
            <a:off x="6971098" y="3448286"/>
            <a:ext cx="1415109" cy="56419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 &amp;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pronunciations</a:t>
            </a:r>
          </a:p>
        </p:txBody>
      </p:sp>
      <p:sp>
        <p:nvSpPr>
          <p:cNvPr id="56" name="Ellipse 55"/>
          <p:cNvSpPr/>
          <p:nvPr/>
        </p:nvSpPr>
        <p:spPr>
          <a:xfrm>
            <a:off x="6496852" y="2878115"/>
            <a:ext cx="1333932" cy="54456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</a:t>
            </a:r>
            <a:b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cxnSp>
        <p:nvCxnSpPr>
          <p:cNvPr id="121" name="Connecteur droit avec flèche 120"/>
          <p:cNvCxnSpPr/>
          <p:nvPr/>
        </p:nvCxnSpPr>
        <p:spPr>
          <a:xfrm>
            <a:off x="684213" y="2780928"/>
            <a:ext cx="6263705" cy="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 Box 32"/>
          <p:cNvSpPr txBox="1">
            <a:spLocks noChangeArrowheads="1"/>
          </p:cNvSpPr>
          <p:nvPr/>
        </p:nvSpPr>
        <p:spPr bwMode="auto">
          <a:xfrm>
            <a:off x="2389518" y="2828039"/>
            <a:ext cx="1427241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36000" tIns="0" rIns="36000" bIns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Acoustic 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 Box 35"/>
              <p:cNvSpPr txBox="1">
                <a:spLocks noChangeArrowheads="1"/>
              </p:cNvSpPr>
              <p:nvPr/>
            </p:nvSpPr>
            <p:spPr bwMode="auto">
              <a:xfrm>
                <a:off x="965628" y="4058853"/>
                <a:ext cx="2225772" cy="3819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z="16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𝑊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6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5628" y="4058853"/>
                <a:ext cx="2225772" cy="381964"/>
              </a:xfrm>
              <a:prstGeom prst="rect">
                <a:avLst/>
              </a:prstGeom>
              <a:blipFill>
                <a:blip r:embed="rId2"/>
                <a:stretch>
                  <a:fillRect l="-3005" t="-11290" b="-1129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Text Box 36"/>
          <p:cNvSpPr txBox="1">
            <a:spLocks noChangeArrowheads="1"/>
          </p:cNvSpPr>
          <p:nvPr/>
        </p:nvSpPr>
        <p:spPr bwMode="auto">
          <a:xfrm>
            <a:off x="1083925" y="5446628"/>
            <a:ext cx="1833835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 model &amp;</a:t>
            </a:r>
            <a:b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pronunciations</a:t>
            </a:r>
          </a:p>
        </p:txBody>
      </p:sp>
      <p:sp>
        <p:nvSpPr>
          <p:cNvPr id="178" name="Text Box 37"/>
          <p:cNvSpPr txBox="1">
            <a:spLocks noChangeArrowheads="1"/>
          </p:cNvSpPr>
          <p:nvPr/>
        </p:nvSpPr>
        <p:spPr bwMode="auto">
          <a:xfrm>
            <a:off x="3049097" y="5446628"/>
            <a:ext cx="626775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Syntax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Line 44"/>
          <p:cNvSpPr>
            <a:spLocks noChangeShapeType="1"/>
          </p:cNvSpPr>
          <p:nvPr/>
        </p:nvSpPr>
        <p:spPr bwMode="auto">
          <a:xfrm flipH="1" flipV="1">
            <a:off x="3001957" y="4846257"/>
            <a:ext cx="274105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0" tIns="0" rIns="0" bIns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/>
              <p:cNvSpPr txBox="1"/>
              <p:nvPr/>
            </p:nvSpPr>
            <p:spPr>
              <a:xfrm>
                <a:off x="832124" y="4528212"/>
                <a:ext cx="2613023" cy="457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/>
                  <a:t>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z="1600" i="0">
                            <a:latin typeface="Cambria Math"/>
                          </a:rPr>
                          <m:t>P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𝑋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sz="1600" i="1">
                            <a:latin typeface="Cambria Math"/>
                          </a:rPr>
                          <m:t>𝑃</m:t>
                        </m:r>
                        <m:r>
                          <a:rPr lang="en-US" sz="1600" i="1">
                            <a:latin typeface="Cambria Math"/>
                          </a:rPr>
                          <m:t>(</m:t>
                        </m:r>
                        <m:r>
                          <a:rPr lang="en-US" sz="1600" i="1">
                            <a:latin typeface="Cambria Math"/>
                          </a:rPr>
                          <m:t>𝑊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4" name="ZoneTexte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24" y="4528212"/>
                <a:ext cx="2613023" cy="457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Line 43"/>
          <p:cNvSpPr>
            <a:spLocks noChangeShapeType="1"/>
          </p:cNvSpPr>
          <p:nvPr/>
        </p:nvSpPr>
        <p:spPr bwMode="auto">
          <a:xfrm flipV="1">
            <a:off x="1989683" y="4886974"/>
            <a:ext cx="510368" cy="55876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square" lIns="0" tIns="0" rIns="0" bIns="0">
            <a:spAutoFit/>
          </a:bodyPr>
          <a:lstStyle/>
          <a:p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76720" y="2082886"/>
                <a:ext cx="3605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" y="2082886"/>
                <a:ext cx="36053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6886713" y="2108810"/>
                <a:ext cx="3605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713" y="2108810"/>
                <a:ext cx="3605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616762" y="2075729"/>
                <a:ext cx="360533" cy="2990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72000" tIns="36000" rIns="72000" bIns="0" rtlCol="0" anchor="b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762" y="2075729"/>
                <a:ext cx="360533" cy="299056"/>
              </a:xfrm>
              <a:prstGeom prst="rect">
                <a:avLst/>
              </a:prstGeom>
              <a:blipFill>
                <a:blip r:embed="rId6"/>
                <a:stretch>
                  <a:fillRect r="-11864" b="-61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 Box 35"/>
          <p:cNvSpPr txBox="1">
            <a:spLocks noChangeArrowheads="1"/>
          </p:cNvSpPr>
          <p:nvPr/>
        </p:nvSpPr>
        <p:spPr bwMode="auto">
          <a:xfrm>
            <a:off x="965628" y="3725238"/>
            <a:ext cx="1802832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Decoding:</a:t>
            </a:r>
          </a:p>
        </p:txBody>
      </p:sp>
    </p:spTree>
    <p:extLst>
      <p:ext uri="{BB962C8B-B14F-4D97-AF65-F5344CB8AC3E}">
        <p14:creationId xmlns:p14="http://schemas.microsoft.com/office/powerpoint/2010/main" val="12761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33" grpId="0" animBg="1"/>
      <p:bldP spid="123" grpId="0" animBg="1"/>
      <p:bldP spid="176" grpId="0"/>
      <p:bldP spid="177" grpId="0"/>
      <p:bldP spid="178" grpId="0"/>
      <p:bldP spid="180" grpId="0" animBg="1"/>
      <p:bldP spid="74" grpId="0"/>
      <p:bldP spid="75" grpId="0" animBg="1"/>
      <p:bldP spid="5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representation of the acoustic realizations of a sound or of a word</a:t>
            </a:r>
          </a:p>
          <a:p>
            <a:pPr lvl="1"/>
            <a:r>
              <a:rPr lang="en-US" dirty="0"/>
              <a:t>Definition of a hidden Markov model (HMM)</a:t>
            </a:r>
          </a:p>
          <a:p>
            <a:pPr lvl="1"/>
            <a:r>
              <a:rPr lang="en-US" dirty="0"/>
              <a:t>Decoding with HMMs</a:t>
            </a:r>
          </a:p>
          <a:p>
            <a:pPr lvl="1"/>
            <a:r>
              <a:rPr lang="en-US" dirty="0"/>
              <a:t>Estimating HMM parameters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90</a:t>
            </a:fld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1702190" y="2471876"/>
            <a:ext cx="7113614" cy="3885961"/>
            <a:chOff x="179512" y="1629259"/>
            <a:chExt cx="8856984" cy="4838313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424231" y="3767758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Speech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790588" y="3779664"/>
              <a:ext cx="2088927" cy="5445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acoustic models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9" idx="6"/>
              <a:endCxn id="43" idx="1"/>
            </p:cNvCxnSpPr>
            <p:nvPr/>
          </p:nvCxnSpPr>
          <p:spPr bwMode="auto">
            <a:xfrm flipV="1">
              <a:off x="1648194" y="4049934"/>
              <a:ext cx="645679" cy="1987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9"/>
            <p:cNvCxnSpPr>
              <a:cxnSpLocks noChangeShapeType="1"/>
              <a:stCxn id="26" idx="3"/>
              <a:endCxn id="9" idx="0"/>
            </p:cNvCxnSpPr>
            <p:nvPr/>
          </p:nvCxnSpPr>
          <p:spPr bwMode="auto">
            <a:xfrm flipH="1">
              <a:off x="1036213" y="2401579"/>
              <a:ext cx="3658247" cy="1366179"/>
            </a:xfrm>
            <a:prstGeom prst="bentConnector4">
              <a:avLst>
                <a:gd name="adj1" fmla="val -6249"/>
                <a:gd name="adj2" fmla="val 59935"/>
              </a:avLst>
            </a:prstGeom>
            <a:noFill/>
            <a:ln w="44450" cmpd="dbl">
              <a:solidFill>
                <a:schemeClr val="tx2"/>
              </a:solidFill>
              <a:prstDash val="sysDash"/>
              <a:miter lim="800000"/>
              <a:headEnd/>
              <a:tailEnd type="triangle" w="med" len="med"/>
            </a:ln>
            <a:effectLst/>
          </p:spPr>
        </p:cxn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590605" y="2130116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390705" y="1629259"/>
              <a:ext cx="1352550" cy="287338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Speech detection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7216205" y="2130116"/>
              <a:ext cx="1263650" cy="5429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Decoding</a:t>
              </a:r>
            </a:p>
          </p:txBody>
        </p:sp>
        <p:cxnSp>
          <p:nvCxnSpPr>
            <p:cNvPr id="18" name="AutoShape 15"/>
            <p:cNvCxnSpPr>
              <a:cxnSpLocks noChangeShapeType="1"/>
              <a:stCxn id="14" idx="3"/>
              <a:endCxn id="16" idx="1"/>
            </p:cNvCxnSpPr>
            <p:nvPr/>
          </p:nvCxnSpPr>
          <p:spPr bwMode="auto">
            <a:xfrm>
              <a:off x="6854255" y="2401579"/>
              <a:ext cx="361950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" name="AutoShape 16"/>
            <p:cNvCxnSpPr>
              <a:cxnSpLocks noChangeShapeType="1"/>
              <a:stCxn id="14" idx="0"/>
              <a:endCxn id="15" idx="1"/>
            </p:cNvCxnSpPr>
            <p:nvPr/>
          </p:nvCxnSpPr>
          <p:spPr bwMode="auto">
            <a:xfrm rot="5400000" flipH="1" flipV="1">
              <a:off x="6127973" y="1867385"/>
              <a:ext cx="357188" cy="168275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0" name="AutoShape 17"/>
            <p:cNvCxnSpPr>
              <a:cxnSpLocks noChangeShapeType="1"/>
              <a:stCxn id="15" idx="3"/>
              <a:endCxn id="16" idx="0"/>
            </p:cNvCxnSpPr>
            <p:nvPr/>
          </p:nvCxnSpPr>
          <p:spPr bwMode="auto">
            <a:xfrm>
              <a:off x="7743255" y="1772928"/>
              <a:ext cx="104775" cy="357188"/>
            </a:xfrm>
            <a:prstGeom prst="bentConnector2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21" name="AutoShape 18"/>
            <p:cNvCxnSpPr>
              <a:cxnSpLocks noChangeShapeType="1"/>
              <a:stCxn id="56" idx="7"/>
              <a:endCxn id="16" idx="2"/>
            </p:cNvCxnSpPr>
            <p:nvPr/>
          </p:nvCxnSpPr>
          <p:spPr bwMode="auto">
            <a:xfrm flipV="1">
              <a:off x="7635434" y="2673041"/>
              <a:ext cx="212596" cy="28482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22" name="Object 19"/>
            <p:cNvGraphicFramePr>
              <a:graphicFrameLocks noChangeAspect="1"/>
            </p:cNvGraphicFramePr>
            <p:nvPr/>
          </p:nvGraphicFramePr>
          <p:xfrm>
            <a:off x="6947918" y="2172184"/>
            <a:ext cx="21590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5640" imgH="203040" progId="Equation.3">
                    <p:embed/>
                  </p:oleObj>
                </mc:Choice>
                <mc:Fallback>
                  <p:oleObj name="Equation" r:id="rId2" imgW="215640" imgH="203040" progId="Equation.3">
                    <p:embed/>
                    <p:pic>
                      <p:nvPicPr>
                        <p:cNvPr id="22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7918" y="2172184"/>
                          <a:ext cx="215900" cy="2000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05866" y="2130116"/>
              <a:ext cx="76755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610741" y="2130116"/>
              <a:ext cx="93027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noises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701034" y="2130116"/>
              <a:ext cx="915516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Sound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recording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788793" y="2130116"/>
              <a:ext cx="905667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Trans-</a:t>
              </a:r>
              <a:b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>
                  <a:latin typeface="Arial" panose="020B0604020202020204" pitchFamily="34" charset="0"/>
                  <a:cs typeface="Arial" panose="020B0604020202020204" pitchFamily="34" charset="0"/>
                </a:rPr>
                <a:t>mission</a:t>
              </a:r>
            </a:p>
          </p:txBody>
        </p:sp>
        <p:cxnSp>
          <p:nvCxnSpPr>
            <p:cNvPr id="27" name="AutoShape 26"/>
            <p:cNvCxnSpPr>
              <a:cxnSpLocks noChangeShapeType="1"/>
              <a:endCxn id="23" idx="1"/>
            </p:cNvCxnSpPr>
            <p:nvPr/>
          </p:nvCxnSpPr>
          <p:spPr bwMode="auto">
            <a:xfrm>
              <a:off x="251670" y="2399251"/>
              <a:ext cx="454196" cy="232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" name="AutoShape 27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>
              <a:off x="1473423" y="2401579"/>
              <a:ext cx="137318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9" name="AutoShape 28"/>
            <p:cNvCxnSpPr>
              <a:cxnSpLocks noChangeShapeType="1"/>
              <a:stCxn id="24" idx="3"/>
              <a:endCxn id="25" idx="1"/>
            </p:cNvCxnSpPr>
            <p:nvPr/>
          </p:nvCxnSpPr>
          <p:spPr bwMode="auto">
            <a:xfrm>
              <a:off x="2541017" y="2401579"/>
              <a:ext cx="160017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0" name="AutoShape 29"/>
            <p:cNvCxnSpPr>
              <a:cxnSpLocks noChangeShapeType="1"/>
              <a:stCxn id="25" idx="3"/>
              <a:endCxn id="26" idx="1"/>
            </p:cNvCxnSpPr>
            <p:nvPr/>
          </p:nvCxnSpPr>
          <p:spPr bwMode="auto">
            <a:xfrm>
              <a:off x="3616550" y="2401579"/>
              <a:ext cx="172243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1" name="AutoShape 30"/>
            <p:cNvCxnSpPr>
              <a:cxnSpLocks noChangeShapeType="1"/>
              <a:stCxn id="26" idx="3"/>
              <a:endCxn id="14" idx="1"/>
            </p:cNvCxnSpPr>
            <p:nvPr/>
          </p:nvCxnSpPr>
          <p:spPr bwMode="auto">
            <a:xfrm>
              <a:off x="4694460" y="2401579"/>
              <a:ext cx="896145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2" name="AutoShape 31"/>
            <p:cNvCxnSpPr>
              <a:cxnSpLocks noChangeShapeType="1"/>
            </p:cNvCxnSpPr>
            <p:nvPr/>
          </p:nvCxnSpPr>
          <p:spPr bwMode="auto">
            <a:xfrm>
              <a:off x="8479855" y="2402373"/>
              <a:ext cx="556641" cy="7938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graphicFrame>
          <p:nvGraphicFramePr>
            <p:cNvPr id="34" name="Object 33"/>
            <p:cNvGraphicFramePr>
              <a:graphicFrameLocks noChangeAspect="1"/>
            </p:cNvGraphicFramePr>
            <p:nvPr/>
          </p:nvGraphicFramePr>
          <p:xfrm>
            <a:off x="179512" y="2211873"/>
            <a:ext cx="203200" cy="16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3800" imgH="203040" progId="Equation.3">
                    <p:embed/>
                  </p:oleObj>
                </mc:Choice>
                <mc:Fallback>
                  <p:oleObj name="Equation" r:id="rId4" imgW="253800" imgH="203040" progId="Equation.3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12" y="2211873"/>
                          <a:ext cx="203200" cy="1619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2293873" y="3778471"/>
              <a:ext cx="1263650" cy="54292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Analyse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acoustique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Connecteur droit avec flèche 50"/>
            <p:cNvCxnSpPr>
              <a:stCxn id="43" idx="3"/>
            </p:cNvCxnSpPr>
            <p:nvPr/>
          </p:nvCxnSpPr>
          <p:spPr>
            <a:xfrm>
              <a:off x="3557523" y="4049934"/>
              <a:ext cx="233065" cy="198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2165673" y="3651654"/>
              <a:ext cx="3826434" cy="785994"/>
            </a:xfrm>
            <a:prstGeom prst="rect">
              <a:avLst/>
            </a:prstGeom>
            <a:noFill/>
            <a:ln w="190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2854820" y="3504503"/>
              <a:ext cx="1950662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Training acoustic models</a:t>
              </a:r>
            </a:p>
          </p:txBody>
        </p:sp>
        <p:sp>
          <p:nvSpPr>
            <p:cNvPr id="54" name="Ellipse 53"/>
            <p:cNvSpPr/>
            <p:nvPr/>
          </p:nvSpPr>
          <p:spPr>
            <a:xfrm>
              <a:off x="7381007" y="4038085"/>
              <a:ext cx="1367457" cy="5286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/>
          </p:nvGraphicFramePr>
          <p:xfrm>
            <a:off x="8785671" y="2134085"/>
            <a:ext cx="2508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3800" imgH="253800" progId="Equation.3">
                    <p:embed/>
                  </p:oleObj>
                </mc:Choice>
                <mc:Fallback>
                  <p:oleObj name="Equation" r:id="rId6" imgW="253800" imgH="253800" progId="Equation.3">
                    <p:embed/>
                    <p:pic>
                      <p:nvPicPr>
                        <p:cNvPr id="35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85671" y="2134085"/>
                          <a:ext cx="250825" cy="252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6" name="AutoShape 18"/>
            <p:cNvCxnSpPr>
              <a:cxnSpLocks noChangeShapeType="1"/>
              <a:stCxn id="55" idx="0"/>
              <a:endCxn id="16" idx="2"/>
            </p:cNvCxnSpPr>
            <p:nvPr/>
          </p:nvCxnSpPr>
          <p:spPr bwMode="auto">
            <a:xfrm flipV="1">
              <a:off x="7671580" y="2673040"/>
              <a:ext cx="176451" cy="775246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1" name="AutoShape 18"/>
            <p:cNvCxnSpPr>
              <a:cxnSpLocks noChangeShapeType="1"/>
              <a:stCxn id="54" idx="0"/>
              <a:endCxn id="16" idx="2"/>
            </p:cNvCxnSpPr>
            <p:nvPr/>
          </p:nvCxnSpPr>
          <p:spPr bwMode="auto">
            <a:xfrm flipH="1" flipV="1">
              <a:off x="7848030" y="2673041"/>
              <a:ext cx="216706" cy="1365044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55" name="Ellipse 54"/>
            <p:cNvSpPr/>
            <p:nvPr/>
          </p:nvSpPr>
          <p:spPr>
            <a:xfrm>
              <a:off x="6971099" y="3448286"/>
              <a:ext cx="1400961" cy="5641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Lexicon &amp;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pronunciations</a:t>
              </a:r>
            </a:p>
          </p:txBody>
        </p:sp>
        <p:sp>
          <p:nvSpPr>
            <p:cNvPr id="56" name="Ellipse 55"/>
            <p:cNvSpPr/>
            <p:nvPr/>
          </p:nvSpPr>
          <p:spPr>
            <a:xfrm>
              <a:off x="6496852" y="2878115"/>
              <a:ext cx="1333932" cy="5445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Acoustic</a:t>
              </a:r>
              <a:b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</a:p>
          </p:txBody>
        </p:sp>
        <p:cxnSp>
          <p:nvCxnSpPr>
            <p:cNvPr id="87" name="Connecteur droit avec flèche 86"/>
            <p:cNvCxnSpPr>
              <a:stCxn id="10" idx="3"/>
              <a:endCxn id="56" idx="3"/>
            </p:cNvCxnSpPr>
            <p:nvPr/>
          </p:nvCxnSpPr>
          <p:spPr>
            <a:xfrm flipV="1">
              <a:off x="5879515" y="3342931"/>
              <a:ext cx="812687" cy="708990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7"/>
            <p:cNvSpPr>
              <a:spLocks noChangeArrowheads="1"/>
            </p:cNvSpPr>
            <p:nvPr/>
          </p:nvSpPr>
          <p:spPr bwMode="auto">
            <a:xfrm>
              <a:off x="3790588" y="4648448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Selecting vocabulary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&amp; word pronunciations</a:t>
              </a:r>
            </a:p>
          </p:txBody>
        </p:sp>
        <p:sp>
          <p:nvSpPr>
            <p:cNvPr id="89" name="Rectangle 7"/>
            <p:cNvSpPr>
              <a:spLocks noChangeArrowheads="1"/>
            </p:cNvSpPr>
            <p:nvPr/>
          </p:nvSpPr>
          <p:spPr bwMode="auto">
            <a:xfrm>
              <a:off x="3790588" y="5517232"/>
              <a:ext cx="2088927" cy="544513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Estimating parameters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of language models</a:t>
              </a:r>
            </a:p>
          </p:txBody>
        </p:sp>
        <p:cxnSp>
          <p:nvCxnSpPr>
            <p:cNvPr id="90" name="Connecteur droit avec flèche 89"/>
            <p:cNvCxnSpPr>
              <a:stCxn id="88" idx="3"/>
              <a:endCxn id="55" idx="3"/>
            </p:cNvCxnSpPr>
            <p:nvPr/>
          </p:nvCxnSpPr>
          <p:spPr>
            <a:xfrm flipV="1">
              <a:off x="5879516" y="3929857"/>
              <a:ext cx="1296750" cy="990848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avec flèche 92"/>
            <p:cNvCxnSpPr>
              <a:stCxn id="89" idx="3"/>
              <a:endCxn id="54" idx="3"/>
            </p:cNvCxnSpPr>
            <p:nvPr/>
          </p:nvCxnSpPr>
          <p:spPr>
            <a:xfrm flipV="1">
              <a:off x="5879515" y="4489342"/>
              <a:ext cx="1701751" cy="1300147"/>
            </a:xfrm>
            <a:prstGeom prst="straightConnector1">
              <a:avLst/>
            </a:prstGeom>
            <a:ln w="44450" cmpd="dbl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1844202" y="5493420"/>
              <a:ext cx="1223963" cy="568325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  <a:b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corpus</a:t>
              </a:r>
            </a:p>
          </p:txBody>
        </p:sp>
        <p:cxnSp>
          <p:nvCxnSpPr>
            <p:cNvPr id="98" name="Connecteur droit avec flèche 97"/>
            <p:cNvCxnSpPr>
              <a:stCxn id="96" idx="6"/>
              <a:endCxn id="89" idx="1"/>
            </p:cNvCxnSpPr>
            <p:nvPr/>
          </p:nvCxnSpPr>
          <p:spPr>
            <a:xfrm>
              <a:off x="3068165" y="5777583"/>
              <a:ext cx="722423" cy="11906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avec flèche 100"/>
            <p:cNvCxnSpPr>
              <a:stCxn id="9" idx="4"/>
              <a:endCxn id="96" idx="1"/>
            </p:cNvCxnSpPr>
            <p:nvPr/>
          </p:nvCxnSpPr>
          <p:spPr>
            <a:xfrm>
              <a:off x="1036213" y="4336083"/>
              <a:ext cx="987234" cy="1240566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 Box 32"/>
            <p:cNvSpPr txBox="1">
              <a:spLocks noChangeArrowheads="1"/>
            </p:cNvSpPr>
            <p:nvPr/>
          </p:nvSpPr>
          <p:spPr bwMode="auto">
            <a:xfrm>
              <a:off x="1703290" y="6266389"/>
              <a:ext cx="1733113" cy="20118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Newspapers, web, ….</a:t>
              </a:r>
            </a:p>
          </p:txBody>
        </p:sp>
        <p:cxnSp>
          <p:nvCxnSpPr>
            <p:cNvPr id="112" name="Connecteur droit avec flèche 111"/>
            <p:cNvCxnSpPr>
              <a:stCxn id="110" idx="0"/>
              <a:endCxn id="96" idx="4"/>
            </p:cNvCxnSpPr>
            <p:nvPr/>
          </p:nvCxnSpPr>
          <p:spPr>
            <a:xfrm flipH="1" flipV="1">
              <a:off x="2456184" y="6061745"/>
              <a:ext cx="113663" cy="20464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865968" y="4768190"/>
              <a:ext cx="1157479" cy="385864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 anchorCtr="1"/>
            <a:lstStyle/>
            <a:p>
              <a:pPr algn="ctr"/>
              <a:r>
                <a:rPr lang="en-US" sz="1050" i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8002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(HMM)</a:t>
            </a:r>
          </a:p>
        </p:txBody>
      </p:sp>
      <p:cxnSp>
        <p:nvCxnSpPr>
          <p:cNvPr id="96" name="AutoShape 210"/>
          <p:cNvCxnSpPr>
            <a:cxnSpLocks noChangeShapeType="1"/>
          </p:cNvCxnSpPr>
          <p:nvPr/>
        </p:nvCxnSpPr>
        <p:spPr bwMode="auto">
          <a:xfrm rot="5400000" flipV="1">
            <a:off x="4855721" y="1692275"/>
            <a:ext cx="1588" cy="1616075"/>
          </a:xfrm>
          <a:prstGeom prst="curvedConnector3">
            <a:avLst>
              <a:gd name="adj1" fmla="val -8000000"/>
            </a:avLst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</p:spPr>
      </p:cxnSp>
      <p:cxnSp>
        <p:nvCxnSpPr>
          <p:cNvPr id="97" name="AutoShape 211"/>
          <p:cNvCxnSpPr>
            <a:cxnSpLocks noChangeShapeType="1"/>
          </p:cNvCxnSpPr>
          <p:nvPr/>
        </p:nvCxnSpPr>
        <p:spPr bwMode="auto">
          <a:xfrm rot="5400000" flipV="1">
            <a:off x="6682933" y="1709738"/>
            <a:ext cx="4763" cy="1557338"/>
          </a:xfrm>
          <a:prstGeom prst="curvedConnector3">
            <a:avLst>
              <a:gd name="adj1" fmla="val -2466667"/>
            </a:avLst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</p:spPr>
      </p:cxnSp>
      <p:sp>
        <p:nvSpPr>
          <p:cNvPr id="100" name="Oval 96"/>
          <p:cNvSpPr>
            <a:spLocks noChangeArrowheads="1"/>
          </p:cNvSpPr>
          <p:nvPr/>
        </p:nvSpPr>
        <p:spPr bwMode="auto">
          <a:xfrm>
            <a:off x="7419533" y="1736725"/>
            <a:ext cx="349250" cy="8413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91"/>
          <p:cNvSpPr>
            <a:spLocks noChangeArrowheads="1"/>
          </p:cNvSpPr>
          <p:nvPr/>
        </p:nvSpPr>
        <p:spPr bwMode="auto">
          <a:xfrm>
            <a:off x="3741296" y="1781175"/>
            <a:ext cx="360363" cy="8413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val 94"/>
          <p:cNvSpPr>
            <a:spLocks noChangeArrowheads="1"/>
          </p:cNvSpPr>
          <p:nvPr/>
        </p:nvSpPr>
        <p:spPr bwMode="auto">
          <a:xfrm>
            <a:off x="5614546" y="1731963"/>
            <a:ext cx="349250" cy="8413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 Box 366"/>
          <p:cNvSpPr txBox="1">
            <a:spLocks noChangeArrowheads="1"/>
          </p:cNvSpPr>
          <p:nvPr/>
        </p:nvSpPr>
        <p:spPr bwMode="auto">
          <a:xfrm>
            <a:off x="901258" y="1908175"/>
            <a:ext cx="99218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Transitions</a:t>
            </a:r>
          </a:p>
        </p:txBody>
      </p:sp>
      <p:grpSp>
        <p:nvGrpSpPr>
          <p:cNvPr id="107" name="Group 371"/>
          <p:cNvGrpSpPr>
            <a:grpSpLocks/>
          </p:cNvGrpSpPr>
          <p:nvPr/>
        </p:nvGrpSpPr>
        <p:grpSpPr bwMode="auto">
          <a:xfrm>
            <a:off x="901258" y="2435225"/>
            <a:ext cx="7413625" cy="350838"/>
            <a:chOff x="271" y="1534"/>
            <a:chExt cx="4670" cy="221"/>
          </a:xfrm>
        </p:grpSpPr>
        <p:sp>
          <p:nvSpPr>
            <p:cNvPr id="108" name="Text Box 188"/>
            <p:cNvSpPr txBox="1">
              <a:spLocks noChangeArrowheads="1"/>
            </p:cNvSpPr>
            <p:nvPr/>
          </p:nvSpPr>
          <p:spPr bwMode="auto">
            <a:xfrm>
              <a:off x="4797" y="1558"/>
              <a:ext cx="14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09" name="Text Box 215"/>
            <p:cNvSpPr txBox="1">
              <a:spLocks noChangeArrowheads="1"/>
            </p:cNvSpPr>
            <p:nvPr/>
          </p:nvSpPr>
          <p:spPr bwMode="auto">
            <a:xfrm>
              <a:off x="1585" y="1558"/>
              <a:ext cx="144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10" name="Oval 97"/>
            <p:cNvSpPr>
              <a:spLocks noChangeArrowheads="1"/>
            </p:cNvSpPr>
            <p:nvPr/>
          </p:nvSpPr>
          <p:spPr bwMode="auto">
            <a:xfrm>
              <a:off x="4377" y="1534"/>
              <a:ext cx="220" cy="22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11" name="Object 218"/>
            <p:cNvGraphicFramePr>
              <a:graphicFrameLocks noChangeAspect="1"/>
            </p:cNvGraphicFramePr>
            <p:nvPr/>
          </p:nvGraphicFramePr>
          <p:xfrm>
            <a:off x="4411" y="1572"/>
            <a:ext cx="152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" imgW="241200" imgH="228600" progId="Equation.3">
                    <p:embed/>
                  </p:oleObj>
                </mc:Choice>
                <mc:Fallback>
                  <p:oleObj name="Équation" r:id="rId2" imgW="241200" imgH="228600" progId="Equation.3">
                    <p:embed/>
                    <p:pic>
                      <p:nvPicPr>
                        <p:cNvPr id="111" name="Object 2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1" y="1572"/>
                          <a:ext cx="152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" name="Oval 92"/>
            <p:cNvSpPr>
              <a:spLocks noChangeArrowheads="1"/>
            </p:cNvSpPr>
            <p:nvPr/>
          </p:nvSpPr>
          <p:spPr bwMode="auto">
            <a:xfrm>
              <a:off x="2060" y="1534"/>
              <a:ext cx="227" cy="22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13" name="Object 217"/>
            <p:cNvGraphicFramePr>
              <a:graphicFrameLocks noChangeAspect="1"/>
            </p:cNvGraphicFramePr>
            <p:nvPr/>
          </p:nvGraphicFramePr>
          <p:xfrm>
            <a:off x="2098" y="1572"/>
            <a:ext cx="152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4" imgW="241200" imgH="228600" progId="Equation.3">
                    <p:embed/>
                  </p:oleObj>
                </mc:Choice>
                <mc:Fallback>
                  <p:oleObj name="Équation" r:id="rId4" imgW="241200" imgH="228600" progId="Equation.3">
                    <p:embed/>
                    <p:pic>
                      <p:nvPicPr>
                        <p:cNvPr id="113" name="Object 2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8" y="1572"/>
                          <a:ext cx="152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" name="Oval 95"/>
            <p:cNvSpPr>
              <a:spLocks noChangeArrowheads="1"/>
            </p:cNvSpPr>
            <p:nvPr/>
          </p:nvSpPr>
          <p:spPr bwMode="auto">
            <a:xfrm>
              <a:off x="3240" y="1534"/>
              <a:ext cx="220" cy="221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15" name="Object 216"/>
            <p:cNvGraphicFramePr>
              <a:graphicFrameLocks noChangeAspect="1"/>
            </p:cNvGraphicFramePr>
            <p:nvPr/>
          </p:nvGraphicFramePr>
          <p:xfrm>
            <a:off x="3302" y="1572"/>
            <a:ext cx="9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6" imgW="152280" imgH="228600" progId="Equation.3">
                    <p:embed/>
                  </p:oleObj>
                </mc:Choice>
                <mc:Fallback>
                  <p:oleObj name="Équation" r:id="rId6" imgW="152280" imgH="228600" progId="Equation.3">
                    <p:embed/>
                    <p:pic>
                      <p:nvPicPr>
                        <p:cNvPr id="115" name="Object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2" y="1572"/>
                          <a:ext cx="96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" name="Text Box 365"/>
            <p:cNvSpPr txBox="1">
              <a:spLocks noChangeArrowheads="1"/>
            </p:cNvSpPr>
            <p:nvPr/>
          </p:nvSpPr>
          <p:spPr bwMode="auto">
            <a:xfrm>
              <a:off x="271" y="1568"/>
              <a:ext cx="367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States</a:t>
              </a:r>
            </a:p>
          </p:txBody>
        </p:sp>
      </p:grpSp>
      <p:graphicFrame>
        <p:nvGraphicFramePr>
          <p:cNvPr id="118" name="Object 229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720215"/>
              </p:ext>
            </p:extLst>
          </p:nvPr>
        </p:nvGraphicFramePr>
        <p:xfrm>
          <a:off x="7017895" y="3223010"/>
          <a:ext cx="11525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8" imgW="6606587" imgH="4419600" progId="MSGraph.Chart.8">
                  <p:embed followColorScheme="full"/>
                </p:oleObj>
              </mc:Choice>
              <mc:Fallback>
                <p:oleObj name="Graphique" r:id="rId8" imgW="6606587" imgH="4419600" progId="MSGraph.Chart.8">
                  <p:embed followColorScheme="full"/>
                  <p:pic>
                    <p:nvPicPr>
                      <p:cNvPr id="118" name="Object 22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 r="22032" b="18524"/>
                      <a:stretch>
                        <a:fillRect/>
                      </a:stretch>
                    </p:blipFill>
                    <p:spPr bwMode="auto">
                      <a:xfrm>
                        <a:off x="7017895" y="3223010"/>
                        <a:ext cx="115252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23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281936"/>
              </p:ext>
            </p:extLst>
          </p:nvPr>
        </p:nvGraphicFramePr>
        <p:xfrm>
          <a:off x="3536508" y="3176972"/>
          <a:ext cx="115252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10" imgW="6606587" imgH="4434948" progId="MSGraph.Chart.8">
                  <p:embed followColorScheme="full"/>
                </p:oleObj>
              </mc:Choice>
              <mc:Fallback>
                <p:oleObj name="Graphique" r:id="rId10" imgW="6606587" imgH="4434948" progId="MSGraph.Chart.8">
                  <p:embed followColorScheme="full"/>
                  <p:pic>
                    <p:nvPicPr>
                      <p:cNvPr id="119" name="Object 23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 r="22032" b="18619"/>
                      <a:stretch>
                        <a:fillRect/>
                      </a:stretch>
                    </p:blipFill>
                    <p:spPr bwMode="auto">
                      <a:xfrm>
                        <a:off x="3536508" y="3176972"/>
                        <a:ext cx="115252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231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04914"/>
              </p:ext>
            </p:extLst>
          </p:nvPr>
        </p:nvGraphicFramePr>
        <p:xfrm>
          <a:off x="5212908" y="3229360"/>
          <a:ext cx="11525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ique" r:id="rId12" imgW="6606587" imgH="4419600" progId="MSGraph.Chart.8">
                  <p:embed followColorScheme="full"/>
                </p:oleObj>
              </mc:Choice>
              <mc:Fallback>
                <p:oleObj name="Graphique" r:id="rId12" imgW="6606587" imgH="4419600" progId="MSGraph.Chart.8">
                  <p:embed followColorScheme="full"/>
                  <p:pic>
                    <p:nvPicPr>
                      <p:cNvPr id="120" name="Object 23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 r="22032" b="18553"/>
                      <a:stretch>
                        <a:fillRect/>
                      </a:stretch>
                    </p:blipFill>
                    <p:spPr bwMode="auto">
                      <a:xfrm>
                        <a:off x="5212908" y="3229360"/>
                        <a:ext cx="115252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Text Box 367"/>
          <p:cNvSpPr txBox="1">
            <a:spLocks noChangeArrowheads="1"/>
          </p:cNvSpPr>
          <p:nvPr/>
        </p:nvSpPr>
        <p:spPr bwMode="auto">
          <a:xfrm>
            <a:off x="901258" y="3378585"/>
            <a:ext cx="2540760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density functions</a:t>
            </a:r>
            <a:b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(pdf)</a:t>
            </a:r>
          </a:p>
        </p:txBody>
      </p:sp>
      <p:grpSp>
        <p:nvGrpSpPr>
          <p:cNvPr id="125" name="Group 416"/>
          <p:cNvGrpSpPr>
            <a:grpSpLocks/>
          </p:cNvGrpSpPr>
          <p:nvPr/>
        </p:nvGrpSpPr>
        <p:grpSpPr bwMode="auto">
          <a:xfrm>
            <a:off x="1908175" y="5362576"/>
            <a:ext cx="4384465" cy="890588"/>
            <a:chOff x="1954" y="3378"/>
            <a:chExt cx="2414" cy="561"/>
          </a:xfrm>
        </p:grpSpPr>
        <p:pic>
          <p:nvPicPr>
            <p:cNvPr id="126" name="Picture 340"/>
            <p:cNvPicPr>
              <a:picLocks noChangeAspect="1" noChangeArrowheads="1"/>
            </p:cNvPicPr>
            <p:nvPr/>
          </p:nvPicPr>
          <p:blipFill>
            <a:blip r:embed="rId14" cstate="print"/>
            <a:srcRect l="4674" t="15208" r="6096" b="5299"/>
            <a:stretch>
              <a:fillRect/>
            </a:stretch>
          </p:blipFill>
          <p:spPr bwMode="auto">
            <a:xfrm>
              <a:off x="3395" y="3614"/>
              <a:ext cx="285" cy="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127" name="Picture 341"/>
            <p:cNvPicPr>
              <a:picLocks noChangeAspect="1" noChangeArrowheads="1"/>
            </p:cNvPicPr>
            <p:nvPr/>
          </p:nvPicPr>
          <p:blipFill>
            <a:blip r:embed="rId15" cstate="print"/>
            <a:srcRect l="4674" t="15208" r="6096" b="5299"/>
            <a:stretch>
              <a:fillRect/>
            </a:stretch>
          </p:blipFill>
          <p:spPr bwMode="auto">
            <a:xfrm>
              <a:off x="3672" y="3614"/>
              <a:ext cx="285" cy="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128" name="Picture 342"/>
            <p:cNvPicPr>
              <a:picLocks noChangeAspect="1" noChangeArrowheads="1"/>
            </p:cNvPicPr>
            <p:nvPr/>
          </p:nvPicPr>
          <p:blipFill>
            <a:blip r:embed="rId16" cstate="print"/>
            <a:srcRect l="4674" t="15208" r="6096" b="5299"/>
            <a:stretch>
              <a:fillRect/>
            </a:stretch>
          </p:blipFill>
          <p:spPr bwMode="auto">
            <a:xfrm>
              <a:off x="4083" y="3614"/>
              <a:ext cx="285" cy="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sp>
          <p:nvSpPr>
            <p:cNvPr id="129" name="Text Box 343"/>
            <p:cNvSpPr txBox="1">
              <a:spLocks noChangeArrowheads="1"/>
            </p:cNvSpPr>
            <p:nvPr/>
          </p:nvSpPr>
          <p:spPr bwMode="auto">
            <a:xfrm>
              <a:off x="3948" y="3639"/>
              <a:ext cx="127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aphicFrame>
          <p:nvGraphicFramePr>
            <p:cNvPr id="130" name="Object 344"/>
            <p:cNvGraphicFramePr>
              <a:graphicFrameLocks noChangeAspect="1"/>
            </p:cNvGraphicFramePr>
            <p:nvPr/>
          </p:nvGraphicFramePr>
          <p:xfrm>
            <a:off x="3504" y="3817"/>
            <a:ext cx="122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17" imgW="241200" imgH="241200" progId="Equation.3">
                    <p:embed/>
                  </p:oleObj>
                </mc:Choice>
                <mc:Fallback>
                  <p:oleObj name="Équation" r:id="rId17" imgW="241200" imgH="241200" progId="Equation.3">
                    <p:embed/>
                    <p:pic>
                      <p:nvPicPr>
                        <p:cNvPr id="130" name="Object 3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3817"/>
                          <a:ext cx="122" cy="1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1" name="Object 345"/>
            <p:cNvGraphicFramePr>
              <a:graphicFrameLocks noChangeAspect="1"/>
            </p:cNvGraphicFramePr>
            <p:nvPr/>
          </p:nvGraphicFramePr>
          <p:xfrm>
            <a:off x="3769" y="3817"/>
            <a:ext cx="128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19" imgW="253800" imgH="241200" progId="Equation.3">
                    <p:embed/>
                  </p:oleObj>
                </mc:Choice>
                <mc:Fallback>
                  <p:oleObj name="Équation" r:id="rId19" imgW="253800" imgH="241200" progId="Equation.3">
                    <p:embed/>
                    <p:pic>
                      <p:nvPicPr>
                        <p:cNvPr id="131" name="Object 3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9" y="3817"/>
                          <a:ext cx="128" cy="1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" name="Object 346"/>
            <p:cNvGraphicFramePr>
              <a:graphicFrameLocks noChangeAspect="1"/>
            </p:cNvGraphicFramePr>
            <p:nvPr/>
          </p:nvGraphicFramePr>
          <p:xfrm>
            <a:off x="4179" y="3817"/>
            <a:ext cx="141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Équation" r:id="rId21" imgW="279360" imgH="241200" progId="Equation.3">
                    <p:embed/>
                  </p:oleObj>
                </mc:Choice>
                <mc:Fallback>
                  <p:oleObj name="Équation" r:id="rId21" imgW="279360" imgH="241200" progId="Equation.3">
                    <p:embed/>
                    <p:pic>
                      <p:nvPicPr>
                        <p:cNvPr id="132" name="Object 3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9" y="3817"/>
                          <a:ext cx="141" cy="1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" name="Oval 347"/>
            <p:cNvSpPr>
              <a:spLocks noChangeArrowheads="1"/>
            </p:cNvSpPr>
            <p:nvPr/>
          </p:nvSpPr>
          <p:spPr bwMode="auto">
            <a:xfrm>
              <a:off x="3356" y="3665"/>
              <a:ext cx="0" cy="245"/>
            </a:xfrm>
            <a:prstGeom prst="ellipse">
              <a:avLst/>
            </a:prstGeom>
            <a:noFill/>
            <a:ln w="9525" algn="ctr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AutoShape 364"/>
            <p:cNvSpPr>
              <a:spLocks noChangeArrowheads="1"/>
            </p:cNvSpPr>
            <p:nvPr/>
          </p:nvSpPr>
          <p:spPr bwMode="auto">
            <a:xfrm>
              <a:off x="3852" y="3378"/>
              <a:ext cx="0" cy="174"/>
            </a:xfrm>
            <a:prstGeom prst="upDownArrow">
              <a:avLst>
                <a:gd name="adj1" fmla="val 50000"/>
                <a:gd name="adj2" fmla="val 32308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Text Box 368"/>
            <p:cNvSpPr txBox="1">
              <a:spLocks noChangeArrowheads="1"/>
            </p:cNvSpPr>
            <p:nvPr/>
          </p:nvSpPr>
          <p:spPr bwMode="auto">
            <a:xfrm>
              <a:off x="1954" y="3738"/>
              <a:ext cx="1124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Gaussian components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ZoneTexte 135"/>
              <p:cNvSpPr txBox="1"/>
              <p:nvPr/>
            </p:nvSpPr>
            <p:spPr>
              <a:xfrm>
                <a:off x="3414758" y="4545124"/>
                <a:ext cx="3005759" cy="1041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=1..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6" name="ZoneTexte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758" y="4545124"/>
                <a:ext cx="3005759" cy="10415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/>
              <p:cNvSpPr txBox="1"/>
              <p:nvPr/>
            </p:nvSpPr>
            <p:spPr>
              <a:xfrm>
                <a:off x="6445150" y="5762873"/>
                <a:ext cx="2578719" cy="349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Gauss. param.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  &amp; 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7" name="ZoneTexte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150" y="5762873"/>
                <a:ext cx="2578719" cy="349326"/>
              </a:xfrm>
              <a:prstGeom prst="rect">
                <a:avLst/>
              </a:prstGeom>
              <a:blipFill>
                <a:blip r:embed="rId25"/>
                <a:stretch>
                  <a:fillRect l="-1182" t="-5172" b="-17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ZoneTexte 137"/>
          <p:cNvSpPr txBox="1"/>
          <p:nvPr/>
        </p:nvSpPr>
        <p:spPr>
          <a:xfrm>
            <a:off x="6484857" y="4507777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:</a:t>
            </a:r>
          </a:p>
        </p:txBody>
      </p:sp>
      <p:sp>
        <p:nvSpPr>
          <p:cNvPr id="139" name="ZoneTexte 138"/>
          <p:cNvSpPr txBox="1"/>
          <p:nvPr/>
        </p:nvSpPr>
        <p:spPr>
          <a:xfrm>
            <a:off x="2169670" y="50851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(acoustic vector)</a:t>
            </a:r>
          </a:p>
        </p:txBody>
      </p:sp>
      <p:cxnSp>
        <p:nvCxnSpPr>
          <p:cNvPr id="140" name="Connecteur droit avec flèche 139"/>
          <p:cNvCxnSpPr/>
          <p:nvPr/>
        </p:nvCxnSpPr>
        <p:spPr>
          <a:xfrm flipV="1">
            <a:off x="3489326" y="4894560"/>
            <a:ext cx="349894" cy="338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/>
              <p:cNvSpPr txBox="1"/>
              <p:nvPr/>
            </p:nvSpPr>
            <p:spPr>
              <a:xfrm>
                <a:off x="6445150" y="5343204"/>
                <a:ext cx="2499595" cy="349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Gauss. comp. weight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1" name="ZoneTexte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150" y="5343204"/>
                <a:ext cx="2499595" cy="349326"/>
              </a:xfrm>
              <a:prstGeom prst="rect">
                <a:avLst/>
              </a:prstGeom>
              <a:blipFill>
                <a:blip r:embed="rId26"/>
                <a:stretch>
                  <a:fillRect l="-1220" t="-5263" b="-192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/>
              <p:cNvSpPr txBox="1"/>
              <p:nvPr/>
            </p:nvSpPr>
            <p:spPr>
              <a:xfrm>
                <a:off x="6445150" y="4914493"/>
                <a:ext cx="1800429" cy="358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Trans.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proba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2" name="ZoneTexte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150" y="4914493"/>
                <a:ext cx="1800429" cy="358368"/>
              </a:xfrm>
              <a:prstGeom prst="rect">
                <a:avLst/>
              </a:prstGeom>
              <a:blipFill>
                <a:blip r:embed="rId27"/>
                <a:stretch>
                  <a:fillRect l="-1689" t="-5085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Master TAL - Speech - Automatic Speech Recognition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358687" y="1395773"/>
                <a:ext cx="112558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87" y="1395773"/>
                <a:ext cx="1125580" cy="34932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/>
              <p:cNvSpPr txBox="1"/>
              <p:nvPr/>
            </p:nvSpPr>
            <p:spPr>
              <a:xfrm>
                <a:off x="5185668" y="1395773"/>
                <a:ext cx="112558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ZoneTexte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68" y="1395773"/>
                <a:ext cx="1125580" cy="34932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/>
              <p:cNvSpPr txBox="1"/>
              <p:nvPr/>
            </p:nvSpPr>
            <p:spPr>
              <a:xfrm>
                <a:off x="7042480" y="1395773"/>
                <a:ext cx="112558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80" y="1395773"/>
                <a:ext cx="1125580" cy="34932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4243194" y="2009996"/>
                <a:ext cx="112558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94" y="2009996"/>
                <a:ext cx="1125580" cy="34932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/>
              <p:cNvSpPr txBox="1"/>
              <p:nvPr/>
            </p:nvSpPr>
            <p:spPr>
              <a:xfrm>
                <a:off x="6180854" y="2009996"/>
                <a:ext cx="112558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ZoneTexte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4" y="2009996"/>
                <a:ext cx="1125580" cy="34932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/>
              <p:cNvSpPr txBox="1"/>
              <p:nvPr/>
            </p:nvSpPr>
            <p:spPr>
              <a:xfrm>
                <a:off x="3371956" y="3670647"/>
                <a:ext cx="112558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ZoneTexte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956" y="3670647"/>
                <a:ext cx="1125580" cy="349326"/>
              </a:xfrm>
              <a:prstGeom prst="rect">
                <a:avLst/>
              </a:prstGeom>
              <a:blipFill>
                <a:blip r:embed="rId33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/>
              <p:cNvSpPr txBox="1"/>
              <p:nvPr/>
            </p:nvSpPr>
            <p:spPr>
              <a:xfrm>
                <a:off x="5249983" y="3670647"/>
                <a:ext cx="112558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ZoneTexte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983" y="3670647"/>
                <a:ext cx="1125580" cy="349326"/>
              </a:xfrm>
              <a:prstGeom prst="rect">
                <a:avLst/>
              </a:prstGeom>
              <a:blipFill>
                <a:blip r:embed="rId3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/>
              <p:cNvSpPr txBox="1"/>
              <p:nvPr/>
            </p:nvSpPr>
            <p:spPr>
              <a:xfrm>
                <a:off x="7087102" y="3670647"/>
                <a:ext cx="112558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102" y="3670647"/>
                <a:ext cx="1125580" cy="349326"/>
              </a:xfrm>
              <a:prstGeom prst="rect">
                <a:avLst/>
              </a:prstGeom>
              <a:blipFill>
                <a:blip r:embed="rId3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8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39" grpId="0"/>
      <p:bldP spid="141" grpId="0"/>
      <p:bldP spid="14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-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68759"/>
                <a:ext cx="8208961" cy="52558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HMMs are defined by two main components</a:t>
                </a:r>
              </a:p>
              <a:p>
                <a:r>
                  <a:rPr lang="en-US" dirty="0"/>
                  <a:t>Underlying </a:t>
                </a:r>
                <a:r>
                  <a:rPr lang="en-US" dirty="0">
                    <a:solidFill>
                      <a:srgbClr val="C00000"/>
                    </a:solidFill>
                  </a:rPr>
                  <a:t>Markov chain </a:t>
                </a:r>
                <a:r>
                  <a:rPr lang="en-US" dirty="0">
                    <a:sym typeface="Wingdings" panose="05000000000000000000" pitchFamily="2" charset="2"/>
                  </a:rPr>
                  <a:t> finite automaton + probabilities</a:t>
                </a:r>
              </a:p>
              <a:p>
                <a:pPr lvl="1"/>
                <a:r>
                  <a:rPr lang="en-US" b="0" dirty="0"/>
                  <a:t>Initial probabilities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, 			such that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Transition probabilities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such that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Set of </a:t>
                </a:r>
                <a:r>
                  <a:rPr lang="en-US" dirty="0">
                    <a:solidFill>
                      <a:srgbClr val="C00000"/>
                    </a:solidFill>
                  </a:rPr>
                  <a:t>probability density functions (pdf)</a:t>
                </a:r>
                <a:br>
                  <a:rPr lang="en-US" dirty="0"/>
                </a:br>
                <a:r>
                  <a:rPr lang="en-US" dirty="0"/>
                  <a:t>(typically Gaussian mixture models - GMM)</a:t>
                </a:r>
              </a:p>
              <a:p>
                <a:pPr lvl="1"/>
                <a:r>
                  <a:rPr lang="en-US" dirty="0"/>
                  <a:t>pdf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where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			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with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68759"/>
                <a:ext cx="8208961" cy="5255865"/>
              </a:xfrm>
              <a:blipFill>
                <a:blip r:embed="rId3"/>
                <a:stretch>
                  <a:fillRect l="-594" b="-10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92</a:t>
            </a:fld>
            <a:endParaRPr lang="en-US" dirty="0"/>
          </a:p>
        </p:txBody>
      </p:sp>
      <p:grpSp>
        <p:nvGrpSpPr>
          <p:cNvPr id="35" name="Groupe 34"/>
          <p:cNvGrpSpPr/>
          <p:nvPr/>
        </p:nvGrpSpPr>
        <p:grpSpPr>
          <a:xfrm>
            <a:off x="901258" y="1266469"/>
            <a:ext cx="7413625" cy="1766995"/>
            <a:chOff x="901258" y="1395773"/>
            <a:chExt cx="7413625" cy="1766995"/>
          </a:xfrm>
        </p:grpSpPr>
        <p:cxnSp>
          <p:nvCxnSpPr>
            <p:cNvPr id="36" name="AutoShape 210"/>
            <p:cNvCxnSpPr>
              <a:cxnSpLocks noChangeShapeType="1"/>
            </p:cNvCxnSpPr>
            <p:nvPr/>
          </p:nvCxnSpPr>
          <p:spPr bwMode="auto">
            <a:xfrm rot="5400000" flipV="1">
              <a:off x="4855721" y="1692275"/>
              <a:ext cx="1588" cy="1616075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" name="AutoShape 211"/>
            <p:cNvCxnSpPr>
              <a:cxnSpLocks noChangeShapeType="1"/>
            </p:cNvCxnSpPr>
            <p:nvPr/>
          </p:nvCxnSpPr>
          <p:spPr bwMode="auto">
            <a:xfrm rot="5400000" flipV="1">
              <a:off x="6682933" y="1709738"/>
              <a:ext cx="4763" cy="1557338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8" name="Oval 96"/>
            <p:cNvSpPr>
              <a:spLocks noChangeArrowheads="1"/>
            </p:cNvSpPr>
            <p:nvPr/>
          </p:nvSpPr>
          <p:spPr bwMode="auto">
            <a:xfrm>
              <a:off x="7419533" y="1736725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91"/>
            <p:cNvSpPr>
              <a:spLocks noChangeArrowheads="1"/>
            </p:cNvSpPr>
            <p:nvPr/>
          </p:nvSpPr>
          <p:spPr bwMode="auto">
            <a:xfrm>
              <a:off x="3741296" y="1781175"/>
              <a:ext cx="360363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94"/>
            <p:cNvSpPr>
              <a:spLocks noChangeArrowheads="1"/>
            </p:cNvSpPr>
            <p:nvPr/>
          </p:nvSpPr>
          <p:spPr bwMode="auto">
            <a:xfrm>
              <a:off x="5614546" y="1731963"/>
              <a:ext cx="349250" cy="8413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 Box 366"/>
            <p:cNvSpPr txBox="1">
              <a:spLocks noChangeArrowheads="1"/>
            </p:cNvSpPr>
            <p:nvPr/>
          </p:nvSpPr>
          <p:spPr bwMode="auto">
            <a:xfrm>
              <a:off x="901258" y="1908175"/>
              <a:ext cx="992188" cy="244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Transitions</a:t>
              </a:r>
            </a:p>
          </p:txBody>
        </p:sp>
        <p:grpSp>
          <p:nvGrpSpPr>
            <p:cNvPr id="42" name="Group 371"/>
            <p:cNvGrpSpPr>
              <a:grpSpLocks/>
            </p:cNvGrpSpPr>
            <p:nvPr/>
          </p:nvGrpSpPr>
          <p:grpSpPr bwMode="auto">
            <a:xfrm>
              <a:off x="901258" y="2435225"/>
              <a:ext cx="7413625" cy="350838"/>
              <a:chOff x="271" y="1534"/>
              <a:chExt cx="4670" cy="221"/>
            </a:xfrm>
          </p:grpSpPr>
          <p:sp>
            <p:nvSpPr>
              <p:cNvPr id="52" name="Text Box 188"/>
              <p:cNvSpPr txBox="1">
                <a:spLocks noChangeArrowheads="1"/>
              </p:cNvSpPr>
              <p:nvPr/>
            </p:nvSpPr>
            <p:spPr bwMode="auto">
              <a:xfrm>
                <a:off x="4797" y="1558"/>
                <a:ext cx="144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53" name="Text Box 215"/>
              <p:cNvSpPr txBox="1">
                <a:spLocks noChangeArrowheads="1"/>
              </p:cNvSpPr>
              <p:nvPr/>
            </p:nvSpPr>
            <p:spPr bwMode="auto">
              <a:xfrm>
                <a:off x="1585" y="1558"/>
                <a:ext cx="144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54" name="Oval 97"/>
              <p:cNvSpPr>
                <a:spLocks noChangeArrowheads="1"/>
              </p:cNvSpPr>
              <p:nvPr/>
            </p:nvSpPr>
            <p:spPr bwMode="auto">
              <a:xfrm>
                <a:off x="4377" y="1534"/>
                <a:ext cx="220" cy="221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5" name="Object 218"/>
                  <p:cNvGraphicFramePr>
                    <a:graphicFrameLocks noChangeAspect="1"/>
                  </p:cNvGraphicFramePr>
                  <p:nvPr/>
                </p:nvGraphicFramePr>
                <p:xfrm>
                  <a:off x="4411" y="1572"/>
                  <a:ext cx="152" cy="14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Équation" r:id="rId4" imgW="241200" imgH="228600" progId="Equation.3">
                          <p:embed/>
                        </p:oleObj>
                      </mc:Choice>
                      <mc:Fallback>
                        <p:oleObj name="Équation" r:id="rId4" imgW="241200" imgH="228600" progId="Equation.3">
                          <p:embed/>
                          <p:pic>
                            <p:nvPicPr>
                              <p:cNvPr id="55" name="Object 21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411" y="1572"/>
                                <a:ext cx="152" cy="14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5" name="Object 21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4411" y="1572"/>
                  <a:ext cx="152" cy="14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8622" name="Équation" r:id="rId6" imgW="241200" imgH="228600" progId="Equation.3">
                          <p:embed/>
                        </p:oleObj>
                      </mc:Choice>
                      <mc:Fallback>
                        <p:oleObj name="Équation" r:id="rId6" imgW="241200" imgH="228600" progId="Equation.3">
                          <p:embed/>
                          <p:pic>
                            <p:nvPicPr>
                              <p:cNvPr id="15" name="Object 218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411" y="1572"/>
                                <a:ext cx="152" cy="14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56" name="Oval 92"/>
              <p:cNvSpPr>
                <a:spLocks noChangeArrowheads="1"/>
              </p:cNvSpPr>
              <p:nvPr/>
            </p:nvSpPr>
            <p:spPr bwMode="auto">
              <a:xfrm>
                <a:off x="2060" y="1534"/>
                <a:ext cx="227" cy="221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7" name="Object 217"/>
                  <p:cNvGraphicFramePr>
                    <a:graphicFrameLocks noChangeAspect="1"/>
                  </p:cNvGraphicFramePr>
                  <p:nvPr/>
                </p:nvGraphicFramePr>
                <p:xfrm>
                  <a:off x="2098" y="1572"/>
                  <a:ext cx="152" cy="14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Équation" r:id="rId8" imgW="241200" imgH="228600" progId="Equation.3">
                          <p:embed/>
                        </p:oleObj>
                      </mc:Choice>
                      <mc:Fallback>
                        <p:oleObj name="Équation" r:id="rId8" imgW="241200" imgH="228600" progId="Equation.3">
                          <p:embed/>
                          <p:pic>
                            <p:nvPicPr>
                              <p:cNvPr id="57" name="Object 21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098" y="1572"/>
                                <a:ext cx="152" cy="14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7" name="Object 217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098" y="1572"/>
                  <a:ext cx="152" cy="14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8623" name="Équation" r:id="rId10" imgW="241200" imgH="228600" progId="Equation.3">
                          <p:embed/>
                        </p:oleObj>
                      </mc:Choice>
                      <mc:Fallback>
                        <p:oleObj name="Équation" r:id="rId10" imgW="241200" imgH="228600" progId="Equation.3">
                          <p:embed/>
                          <p:pic>
                            <p:nvPicPr>
                              <p:cNvPr id="17" name="Object 21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098" y="1572"/>
                                <a:ext cx="152" cy="14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58" name="Oval 95"/>
              <p:cNvSpPr>
                <a:spLocks noChangeArrowheads="1"/>
              </p:cNvSpPr>
              <p:nvPr/>
            </p:nvSpPr>
            <p:spPr bwMode="auto">
              <a:xfrm>
                <a:off x="3240" y="1534"/>
                <a:ext cx="220" cy="221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9" name="Object 216"/>
                  <p:cNvGraphicFramePr>
                    <a:graphicFrameLocks noChangeAspect="1"/>
                  </p:cNvGraphicFramePr>
                  <p:nvPr/>
                </p:nvGraphicFramePr>
                <p:xfrm>
                  <a:off x="3302" y="1572"/>
                  <a:ext cx="96" cy="14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Équation" r:id="rId12" imgW="152280" imgH="228600" progId="Equation.3">
                          <p:embed/>
                        </p:oleObj>
                      </mc:Choice>
                      <mc:Fallback>
                        <p:oleObj name="Équation" r:id="rId12" imgW="152280" imgH="228600" progId="Equation.3">
                          <p:embed/>
                          <p:pic>
                            <p:nvPicPr>
                              <p:cNvPr id="59" name="Object 21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02" y="1572"/>
                                <a:ext cx="96" cy="14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9" name="Object 216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3302" y="1572"/>
                  <a:ext cx="96" cy="14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8624" name="Équation" r:id="rId14" imgW="152280" imgH="228600" progId="Equation.3">
                          <p:embed/>
                        </p:oleObj>
                      </mc:Choice>
                      <mc:Fallback>
                        <p:oleObj name="Équation" r:id="rId14" imgW="152280" imgH="228600" progId="Equation.3">
                          <p:embed/>
                          <p:pic>
                            <p:nvPicPr>
                              <p:cNvPr id="19" name="Object 21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02" y="1572"/>
                                <a:ext cx="96" cy="14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60" name="Text Box 365"/>
              <p:cNvSpPr txBox="1">
                <a:spLocks noChangeArrowheads="1"/>
              </p:cNvSpPr>
              <p:nvPr/>
            </p:nvSpPr>
            <p:spPr bwMode="auto">
              <a:xfrm>
                <a:off x="271" y="1568"/>
                <a:ext cx="367" cy="15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States</a:t>
                </a:r>
              </a:p>
            </p:txBody>
          </p:sp>
        </p:grpSp>
        <p:sp>
          <p:nvSpPr>
            <p:cNvPr id="43" name="Text Box 367"/>
            <p:cNvSpPr txBox="1">
              <a:spLocks noChangeArrowheads="1"/>
            </p:cNvSpPr>
            <p:nvPr/>
          </p:nvSpPr>
          <p:spPr bwMode="auto">
            <a:xfrm>
              <a:off x="901258" y="2865074"/>
              <a:ext cx="2540760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Probability density functions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3358687" y="1395773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8687" y="1395773"/>
                  <a:ext cx="1125580" cy="34932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44"/>
                <p:cNvSpPr txBox="1"/>
                <p:nvPr/>
              </p:nvSpPr>
              <p:spPr>
                <a:xfrm>
                  <a:off x="5185668" y="1395773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ZoneTexte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668" y="1395773"/>
                  <a:ext cx="1125580" cy="34932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7042480" y="1395773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480" y="1395773"/>
                  <a:ext cx="1125580" cy="34932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46"/>
                <p:cNvSpPr txBox="1"/>
                <p:nvPr/>
              </p:nvSpPr>
              <p:spPr>
                <a:xfrm>
                  <a:off x="4243194" y="2009996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ZoneTexte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194" y="2009996"/>
                  <a:ext cx="1125580" cy="34932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/>
                <p:cNvSpPr txBox="1"/>
                <p:nvPr/>
              </p:nvSpPr>
              <p:spPr>
                <a:xfrm>
                  <a:off x="6180854" y="2009996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0854" y="2009996"/>
                  <a:ext cx="1125580" cy="34932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ZoneTexte 48"/>
                <p:cNvSpPr txBox="1"/>
                <p:nvPr/>
              </p:nvSpPr>
              <p:spPr>
                <a:xfrm>
                  <a:off x="3371956" y="2813442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(.)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9" name="ZoneTexte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956" y="2813442"/>
                  <a:ext cx="1125580" cy="349326"/>
                </a:xfrm>
                <a:prstGeom prst="rect">
                  <a:avLst/>
                </a:prstGeom>
                <a:blipFill>
                  <a:blip r:embed="rId21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5249983" y="2813442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(.)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983" y="2813442"/>
                  <a:ext cx="1125580" cy="349326"/>
                </a:xfrm>
                <a:prstGeom prst="rect">
                  <a:avLst/>
                </a:prstGeom>
                <a:blipFill>
                  <a:blip r:embed="rId22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7087102" y="2813442"/>
                  <a:ext cx="1125580" cy="349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(.)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102" y="2813442"/>
                  <a:ext cx="1125580" cy="349326"/>
                </a:xfrm>
                <a:prstGeom prst="rect">
                  <a:avLst/>
                </a:prstGeom>
                <a:blipFill>
                  <a:blip r:embed="rId23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50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Hidden Markov models</a:t>
            </a:r>
            <a:br>
              <a:rPr lang="en-US" dirty="0"/>
            </a:br>
            <a:r>
              <a:rPr lang="en-US" dirty="0"/>
              <a:t>three main problems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fr-FR" dirty="0"/>
          </a:p>
          <a:p>
            <a:r>
              <a:rPr lang="en-US" altLang="fr-FR" dirty="0"/>
              <a:t>How to compute the </a:t>
            </a:r>
            <a:r>
              <a:rPr lang="en-US" altLang="fr-FR" dirty="0">
                <a:solidFill>
                  <a:srgbClr val="C00000"/>
                </a:solidFill>
              </a:rPr>
              <a:t>likelihood of an observation </a:t>
            </a:r>
            <a:br>
              <a:rPr lang="en-US" altLang="fr-FR" dirty="0"/>
            </a:br>
            <a:r>
              <a:rPr lang="en-US" altLang="fr-FR" dirty="0"/>
              <a:t>(for the speech recognition step)</a:t>
            </a:r>
          </a:p>
          <a:p>
            <a:pPr lvl="1"/>
            <a:endParaRPr lang="en-US" altLang="fr-FR" dirty="0"/>
          </a:p>
          <a:p>
            <a:endParaRPr lang="en-US" altLang="fr-FR" dirty="0"/>
          </a:p>
          <a:p>
            <a:r>
              <a:rPr lang="en-US" altLang="fr-FR" dirty="0"/>
              <a:t>Given an observation, how to determine the state sequence which best explains the observation</a:t>
            </a:r>
            <a:br>
              <a:rPr lang="en-US" altLang="fr-FR" dirty="0"/>
            </a:br>
            <a:r>
              <a:rPr lang="en-US" altLang="fr-FR" dirty="0"/>
              <a:t>(for the speech recognition and for the training steps)</a:t>
            </a:r>
            <a:br>
              <a:rPr lang="en-US" altLang="fr-FR" dirty="0"/>
            </a:br>
            <a:r>
              <a:rPr lang="en-US" altLang="fr-FR" dirty="0">
                <a:sym typeface="Wingdings" panose="05000000000000000000" pitchFamily="2" charset="2"/>
              </a:rPr>
              <a:t></a:t>
            </a:r>
            <a:r>
              <a:rPr lang="en-US" altLang="fr-FR" dirty="0"/>
              <a:t> </a:t>
            </a:r>
            <a:r>
              <a:rPr lang="en-US" altLang="fr-FR" dirty="0">
                <a:solidFill>
                  <a:srgbClr val="C00000"/>
                </a:solidFill>
              </a:rPr>
              <a:t>Viterbi algorithm</a:t>
            </a:r>
          </a:p>
          <a:p>
            <a:pPr lvl="1"/>
            <a:endParaRPr lang="en-US" altLang="fr-FR" dirty="0"/>
          </a:p>
          <a:p>
            <a:endParaRPr lang="en-US" altLang="fr-FR" dirty="0"/>
          </a:p>
          <a:p>
            <a:r>
              <a:rPr lang="en-US" altLang="fr-FR" dirty="0"/>
              <a:t>Given a set of observations, how to determine the model parameters to best fit these observations </a:t>
            </a:r>
            <a:br>
              <a:rPr lang="en-US" altLang="fr-FR" dirty="0"/>
            </a:br>
            <a:r>
              <a:rPr lang="en-US" altLang="fr-FR" dirty="0"/>
              <a:t>(</a:t>
            </a:r>
            <a:r>
              <a:rPr lang="en-US" altLang="fr-FR" dirty="0">
                <a:solidFill>
                  <a:srgbClr val="C00000"/>
                </a:solidFill>
              </a:rPr>
              <a:t>training</a:t>
            </a:r>
            <a:r>
              <a:rPr lang="en-US" altLang="fr-FR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i="1" dirty="0"/>
              <a:t>note: observation </a:t>
            </a:r>
            <a:r>
              <a:rPr lang="en-US" i="1" dirty="0">
                <a:sym typeface="Wingdings" panose="05000000000000000000" pitchFamily="2" charset="2"/>
              </a:rPr>
              <a:t> acoustic form  sequence of acoustic frame vectors</a:t>
            </a:r>
            <a:endParaRPr lang="en-US" i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394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Computing the likelihood of an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b="0" dirty="0"/>
                  <a:t>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𝑠𝑡𝑎𝑡𝑒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𝑠𝑒𝑞𝑢𝑒𝑛𝑐𝑒𝑠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C00000"/>
                    </a:solidFill>
                  </a:rPr>
                  <a:t>Iterative approach « forward »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160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1600" dirty="0"/>
                  <a:t>	conditional probabilities </a:t>
                </a:r>
                <a:r>
                  <a:rPr lang="en-US" sz="1600" dirty="0">
                    <a:sym typeface="Wingdings" panose="05000000000000000000" pitchFamily="2" charset="2"/>
                  </a:rPr>
                  <a:t>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1600" dirty="0"/>
                  <a:t>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US" sz="160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1600" dirty="0"/>
                  <a:t>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i="1" dirty="0">
                    <a:latin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i="1" dirty="0">
                    <a:latin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US" sz="160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i="1" dirty="0">
                    <a:latin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i="1" dirty="0">
                    <a:latin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1" t="-3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likelihood of an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3"/>
              <p:cNvSpPr>
                <a:spLocks noGrp="1"/>
              </p:cNvSpPr>
              <p:nvPr>
                <p:ph idx="1"/>
              </p:nvPr>
            </p:nvSpPr>
            <p:spPr>
              <a:xfrm>
                <a:off x="1641650" y="1268760"/>
                <a:ext cx="7251523" cy="5161656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</a:rPr>
                  <a:t>Iterative approach « forward »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</m:oMath>
                </a14:m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           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 err="1"/>
                  <a:t>Initialisation</a:t>
                </a:r>
                <a:r>
                  <a:rPr lang="en-US" sz="1600" dirty="0"/>
                  <a:t> step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Observation probability is then given by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160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6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60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Iterative approach « backward »</a:t>
                </a:r>
                <a:br>
                  <a:rPr lang="en-US" sz="1600" dirty="0">
                    <a:solidFill>
                      <a:srgbClr val="C00000"/>
                    </a:solidFill>
                  </a:rPr>
                </a:br>
                <a:r>
                  <a:rPr lang="en-US" sz="1600" dirty="0"/>
                  <a:t>similar, but backward with respect to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−2, …, 1</m:t>
                    </m:r>
                  </m:oMath>
                </a14:m>
                <a:br>
                  <a:rPr lang="fr-FR" sz="1600" b="0" dirty="0"/>
                </a:br>
                <a:r>
                  <a:rPr lang="en-US" sz="1600" dirty="0"/>
                  <a:t>using variable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1650" y="1268760"/>
                <a:ext cx="7251523" cy="5161656"/>
              </a:xfrm>
              <a:blipFill>
                <a:blip r:embed="rId2"/>
                <a:stretch>
                  <a:fillRect l="-336" t="-68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29" name="Espace réservé du pied de page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Master TAL - Speech - Automatic Speech Recognition</a:t>
            </a:r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95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7085185" y="1295776"/>
            <a:ext cx="1998302" cy="2916324"/>
            <a:chOff x="6318114" y="2780928"/>
            <a:chExt cx="2358342" cy="2916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Ellipse 8"/>
                <p:cNvSpPr/>
                <p:nvPr/>
              </p:nvSpPr>
              <p:spPr>
                <a:xfrm>
                  <a:off x="6318114" y="2780928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Ellips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2780928"/>
                  <a:ext cx="936265" cy="720080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Ellipse 9"/>
                <p:cNvSpPr/>
                <p:nvPr/>
              </p:nvSpPr>
              <p:spPr>
                <a:xfrm>
                  <a:off x="7740191" y="2780928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Ellips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191" y="2780928"/>
                  <a:ext cx="936265" cy="720080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Ellipse 10"/>
                <p:cNvSpPr/>
                <p:nvPr/>
              </p:nvSpPr>
              <p:spPr>
                <a:xfrm>
                  <a:off x="6318114" y="3879050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Ellips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3879050"/>
                  <a:ext cx="936265" cy="720080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Ellipse 11"/>
                <p:cNvSpPr/>
                <p:nvPr/>
              </p:nvSpPr>
              <p:spPr>
                <a:xfrm>
                  <a:off x="6318114" y="4977172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−2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Ellips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4977172"/>
                  <a:ext cx="936265" cy="720080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necteur droit avec flèche 12"/>
            <p:cNvCxnSpPr>
              <a:stCxn id="9" idx="6"/>
              <a:endCxn id="10" idx="2"/>
            </p:cNvCxnSpPr>
            <p:nvPr/>
          </p:nvCxnSpPr>
          <p:spPr>
            <a:xfrm>
              <a:off x="7254379" y="3140968"/>
              <a:ext cx="4858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stCxn id="11" idx="7"/>
              <a:endCxn id="10" idx="3"/>
            </p:cNvCxnSpPr>
            <p:nvPr/>
          </p:nvCxnSpPr>
          <p:spPr>
            <a:xfrm flipV="1">
              <a:off x="7117266" y="3395555"/>
              <a:ext cx="760038" cy="588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>
              <a:stCxn id="12" idx="7"/>
              <a:endCxn id="10" idx="4"/>
            </p:cNvCxnSpPr>
            <p:nvPr/>
          </p:nvCxnSpPr>
          <p:spPr>
            <a:xfrm flipV="1">
              <a:off x="7117266" y="3501008"/>
              <a:ext cx="1091058" cy="1581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7333531" y="4392120"/>
                <a:ext cx="345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31" y="4392120"/>
                <a:ext cx="345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8297898" y="4392120"/>
                <a:ext cx="749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898" y="4392120"/>
                <a:ext cx="7497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e 17"/>
          <p:cNvGrpSpPr/>
          <p:nvPr/>
        </p:nvGrpSpPr>
        <p:grpSpPr>
          <a:xfrm>
            <a:off x="216516" y="1417800"/>
            <a:ext cx="1054103" cy="2662107"/>
            <a:chOff x="71501" y="2614920"/>
            <a:chExt cx="1054103" cy="2662107"/>
          </a:xfrm>
        </p:grpSpPr>
        <p:cxnSp>
          <p:nvCxnSpPr>
            <p:cNvPr id="19" name="AutoShape 210"/>
            <p:cNvCxnSpPr>
              <a:cxnSpLocks noChangeShapeType="1"/>
            </p:cNvCxnSpPr>
            <p:nvPr/>
          </p:nvCxnSpPr>
          <p:spPr bwMode="auto">
            <a:xfrm flipV="1">
              <a:off x="839058" y="4005784"/>
              <a:ext cx="1588" cy="1068201"/>
            </a:xfrm>
            <a:prstGeom prst="curvedConnector3">
              <a:avLst>
                <a:gd name="adj1" fmla="val -8000000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" name="AutoShape 211"/>
            <p:cNvCxnSpPr>
              <a:cxnSpLocks noChangeShapeType="1"/>
            </p:cNvCxnSpPr>
            <p:nvPr/>
          </p:nvCxnSpPr>
          <p:spPr bwMode="auto">
            <a:xfrm flipV="1">
              <a:off x="825565" y="2816387"/>
              <a:ext cx="4763" cy="1029376"/>
            </a:xfrm>
            <a:prstGeom prst="curvedConnector3">
              <a:avLst>
                <a:gd name="adj1" fmla="val -2466667"/>
              </a:avLst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21" name="Oval 96"/>
            <p:cNvSpPr>
              <a:spLocks noChangeArrowheads="1"/>
            </p:cNvSpPr>
            <p:nvPr/>
          </p:nvSpPr>
          <p:spPr bwMode="auto">
            <a:xfrm rot="16200000">
              <a:off x="381527" y="2309656"/>
              <a:ext cx="230849" cy="84137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00" dirty="0"/>
            </a:p>
          </p:txBody>
        </p:sp>
        <p:sp>
          <p:nvSpPr>
            <p:cNvPr id="22" name="Oval 91"/>
            <p:cNvSpPr>
              <a:spLocks noChangeArrowheads="1"/>
            </p:cNvSpPr>
            <p:nvPr/>
          </p:nvSpPr>
          <p:spPr bwMode="auto">
            <a:xfrm rot="16200000">
              <a:off x="422305" y="4737241"/>
              <a:ext cx="238194" cy="84137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00" dirty="0"/>
            </a:p>
          </p:txBody>
        </p:sp>
        <p:sp>
          <p:nvSpPr>
            <p:cNvPr id="23" name="Oval 94"/>
            <p:cNvSpPr>
              <a:spLocks noChangeArrowheads="1"/>
            </p:cNvSpPr>
            <p:nvPr/>
          </p:nvSpPr>
          <p:spPr bwMode="auto">
            <a:xfrm rot="16200000">
              <a:off x="376765" y="3502724"/>
              <a:ext cx="230849" cy="84137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97"/>
                <p:cNvSpPr>
                  <a:spLocks noChangeArrowheads="1"/>
                </p:cNvSpPr>
                <p:nvPr/>
              </p:nvSpPr>
              <p:spPr bwMode="auto">
                <a:xfrm rot="16200000">
                  <a:off x="834760" y="2554925"/>
                  <a:ext cx="230849" cy="35083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vert="vert" wrap="none" lIns="0" tIns="0" rIns="0" bIns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𝑗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" name="Oval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6200000">
                  <a:off x="834760" y="2554925"/>
                  <a:ext cx="230849" cy="350839"/>
                </a:xfrm>
                <a:prstGeom prst="ellipse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92"/>
                <p:cNvSpPr>
                  <a:spLocks noChangeArrowheads="1"/>
                </p:cNvSpPr>
                <p:nvPr/>
              </p:nvSpPr>
              <p:spPr bwMode="auto">
                <a:xfrm rot="16200000">
                  <a:off x="831087" y="4982510"/>
                  <a:ext cx="238194" cy="35083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vert="vert" wrap="none" lIns="0" tIns="0" rIns="0" bIns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000" b="0" i="1" smtClean="0">
                            <a:latin typeface="Cambria Math"/>
                          </a:rPr>
                          <m:t>−2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1" name="Oval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6200000">
                  <a:off x="831087" y="4982510"/>
                  <a:ext cx="238194" cy="350839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95"/>
                <p:cNvSpPr>
                  <a:spLocks noChangeArrowheads="1"/>
                </p:cNvSpPr>
                <p:nvPr/>
              </p:nvSpPr>
              <p:spPr bwMode="auto">
                <a:xfrm rot="16200000">
                  <a:off x="834760" y="3747993"/>
                  <a:ext cx="230849" cy="35083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vert="vert" wrap="none" lIns="0" tIns="0" rIns="0" bIns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000" b="0" i="1" smtClean="0">
                            <a:latin typeface="Cambria Math"/>
                          </a:rPr>
                          <m:t>−1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2" name="Oval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6200000">
                  <a:off x="834760" y="3747993"/>
                  <a:ext cx="230849" cy="350839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Connecteur en arc 26"/>
            <p:cNvCxnSpPr>
              <a:stCxn id="25" idx="5"/>
              <a:endCxn id="24" idx="3"/>
            </p:cNvCxnSpPr>
            <p:nvPr/>
          </p:nvCxnSpPr>
          <p:spPr>
            <a:xfrm flipV="1">
              <a:off x="1074225" y="2811962"/>
              <a:ext cx="12700" cy="2261754"/>
            </a:xfrm>
            <a:prstGeom prst="curvedConnector3">
              <a:avLst>
                <a:gd name="adj1" fmla="val 1761071"/>
              </a:avLst>
            </a:prstGeom>
            <a:ln w="127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94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77996"/>
                <a:ext cx="8208961" cy="5161656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Similar to the iterative approach « forward »,</a:t>
                </a:r>
                <a:br>
                  <a:rPr lang="en-US" dirty="0"/>
                </a:br>
                <a:r>
                  <a:rPr lang="en-US" dirty="0"/>
                  <a:t>but consider only the “best” state sequence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/>
                                </a:rPr>
                                <m:t>𝑄</m:t>
                              </m:r>
                            </m:lim>
                          </m:limLow>
                        </m:fName>
                        <m:e>
                          <m:r>
                            <a:rPr lang="en-US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/>
                                </a:rPr>
                                <m:t>Λ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/>
                                </a:rPr>
                                <m:t>Λ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Iterations for Viterbi decoding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</a:rPr>
                          <m:t>𝑡</m:t>
                        </m:r>
                        <m:r>
                          <a:rPr lang="en-US" i="1" smtClean="0">
                            <a:latin typeface="Cambria Math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 smtClean="0">
                            <a:latin typeface="Cambria Math"/>
                          </a:rPr>
                          <m:t>𝑃</m:t>
                        </m:r>
                        <m:r>
                          <a:rPr lang="en-US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=</m:t>
                        </m:r>
                        <m:r>
                          <a:rPr lang="en-US" i="1" smtClean="0">
                            <a:latin typeface="Cambria Math"/>
                          </a:rPr>
                          <m:t>𝑗</m:t>
                        </m:r>
                        <m:r>
                          <a:rPr lang="en-US" i="1" smtClean="0">
                            <a:latin typeface="Cambria Math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mtClean="0">
                            <a:latin typeface="Cambria Math"/>
                          </a:rPr>
                          <m:t>Λ</m:t>
                        </m:r>
                        <m:r>
                          <a:rPr lang="en-US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mtClean="0">
                        <a:latin typeface="Cambria Math"/>
                      </a:rPr>
                      <m:t>           </m:t>
                    </m:r>
                    <m:r>
                      <a:rPr lang="en-US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Viterbi decoding is the algorithm used for speech recognition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 the words associated to the best path provide the speech recognition results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77996"/>
                <a:ext cx="8208961" cy="5161656"/>
              </a:xfrm>
              <a:blipFill>
                <a:blip r:embed="rId2"/>
                <a:stretch>
                  <a:fillRect l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25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Viterbi decoding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7544" y="1700809"/>
            <a:ext cx="5445732" cy="4169706"/>
            <a:chOff x="1493838" y="795338"/>
            <a:chExt cx="6210510" cy="5435219"/>
          </a:xfrm>
        </p:grpSpPr>
        <p:pic>
          <p:nvPicPr>
            <p:cNvPr id="8" name="Picture 4" descr="Numériser000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5424"/>
            <a:stretch/>
          </p:blipFill>
          <p:spPr bwMode="auto">
            <a:xfrm>
              <a:off x="1493838" y="795338"/>
              <a:ext cx="6156325" cy="434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M:\reco\jouvet\doc_publis\transpar.99\enr0_v01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82" t="-850" r="12086"/>
            <a:stretch/>
          </p:blipFill>
          <p:spPr bwMode="auto">
            <a:xfrm>
              <a:off x="2555776" y="5049180"/>
              <a:ext cx="5148572" cy="118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e 9"/>
          <p:cNvGrpSpPr/>
          <p:nvPr/>
        </p:nvGrpSpPr>
        <p:grpSpPr>
          <a:xfrm>
            <a:off x="6498134" y="2492896"/>
            <a:ext cx="1998302" cy="2916324"/>
            <a:chOff x="6318114" y="2780928"/>
            <a:chExt cx="2358342" cy="2916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Ellipse 10"/>
                <p:cNvSpPr/>
                <p:nvPr/>
              </p:nvSpPr>
              <p:spPr>
                <a:xfrm>
                  <a:off x="6318114" y="2780928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Ellips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2780928"/>
                  <a:ext cx="936265" cy="72008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Ellipse 11"/>
                <p:cNvSpPr/>
                <p:nvPr/>
              </p:nvSpPr>
              <p:spPr>
                <a:xfrm>
                  <a:off x="7740191" y="2780928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Ellips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191" y="2780928"/>
                  <a:ext cx="936265" cy="72008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Ellipse 12"/>
                <p:cNvSpPr/>
                <p:nvPr/>
              </p:nvSpPr>
              <p:spPr>
                <a:xfrm>
                  <a:off x="6318114" y="3879050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Ellips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3879050"/>
                  <a:ext cx="936265" cy="72008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Ellipse 13"/>
                <p:cNvSpPr/>
                <p:nvPr/>
              </p:nvSpPr>
              <p:spPr>
                <a:xfrm>
                  <a:off x="6318114" y="4977172"/>
                  <a:ext cx="936265" cy="720080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−2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Ellips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114" y="4977172"/>
                  <a:ext cx="936265" cy="72008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necteur droit avec flèche 14"/>
            <p:cNvCxnSpPr>
              <a:stCxn id="11" idx="6"/>
              <a:endCxn id="12" idx="2"/>
            </p:cNvCxnSpPr>
            <p:nvPr/>
          </p:nvCxnSpPr>
          <p:spPr>
            <a:xfrm>
              <a:off x="7254379" y="3140968"/>
              <a:ext cx="4858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>
              <a:stCxn id="13" idx="7"/>
              <a:endCxn id="12" idx="3"/>
            </p:cNvCxnSpPr>
            <p:nvPr/>
          </p:nvCxnSpPr>
          <p:spPr>
            <a:xfrm flipV="1">
              <a:off x="7117266" y="3395555"/>
              <a:ext cx="760038" cy="588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>
              <a:stCxn id="14" idx="7"/>
              <a:endCxn id="12" idx="4"/>
            </p:cNvCxnSpPr>
            <p:nvPr/>
          </p:nvCxnSpPr>
          <p:spPr>
            <a:xfrm flipV="1">
              <a:off x="7117266" y="3501008"/>
              <a:ext cx="1091058" cy="1581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084168" y="1808820"/>
                <a:ext cx="2939523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808820"/>
                <a:ext cx="2939523" cy="414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53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Acoustic form </a:t>
            </a:r>
            <a:r>
              <a:rPr lang="en-US">
                <a:sym typeface="Wingdings" panose="05000000000000000000" pitchFamily="2" charset="2"/>
              </a:rPr>
              <a:t> hidden Markov model</a:t>
            </a:r>
            <a:endParaRPr lang="en-US"/>
          </a:p>
        </p:txBody>
      </p:sp>
      <p:pic>
        <p:nvPicPr>
          <p:cNvPr id="7" name="Picture 3" descr="zero_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1" y="1436100"/>
            <a:ext cx="3569677" cy="13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zero_1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1" y="3059746"/>
            <a:ext cx="4554415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zero_1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41" y="4702442"/>
            <a:ext cx="4536831" cy="13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081519" y="3748386"/>
            <a:ext cx="21691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Variability </a:t>
            </a:r>
            <a:b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duration		spectrum</a:t>
            </a: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406303" y="5071629"/>
            <a:ext cx="18758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b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frames &lt;-&gt; states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2213041" y="4945605"/>
            <a:ext cx="14510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Probabilities</a:t>
            </a:r>
            <a:b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respect</a:t>
            </a:r>
            <a:b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fr-FR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pdf</a:t>
            </a: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1329564" y="4413670"/>
            <a:ext cx="0" cy="5319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2991310" y="4413670"/>
            <a:ext cx="0" cy="59787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17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ym typeface="Wingdings" panose="05000000000000000000" pitchFamily="2" charset="2"/>
              </a:rPr>
              <a:t> Optimization of model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1268759"/>
                <a:ext cx="8208961" cy="516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Determine the parameters of the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in order to maximize the likelihood of the training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Iterative approach</a:t>
                </a:r>
              </a:p>
              <a:p>
                <a:pPr lvl="1"/>
                <a:r>
                  <a:rPr lang="en-US" dirty="0"/>
                  <a:t>Initialization</a:t>
                </a:r>
              </a:p>
              <a:p>
                <a:pPr lvl="2"/>
                <a:r>
                  <a:rPr lang="en-US" dirty="0"/>
                  <a:t>Average value identical for all the pdf</a:t>
                </a:r>
                <a:br>
                  <a:rPr lang="en-US" dirty="0"/>
                </a:br>
                <a:r>
                  <a:rPr lang="en-US" dirty="0"/>
                  <a:t>or more specific values using segmented and annotated speech data</a:t>
                </a:r>
              </a:p>
              <a:p>
                <a:pPr lvl="1"/>
                <a:r>
                  <a:rPr lang="en-US" dirty="0"/>
                  <a:t>Iterations – EM approach (</a:t>
                </a:r>
                <a:r>
                  <a:rPr lang="en-US" i="1" dirty="0"/>
                  <a:t>Expectation-Maximization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Estimation step (</a:t>
                </a:r>
                <a:r>
                  <a:rPr lang="en-US" i="1" dirty="0">
                    <a:solidFill>
                      <a:srgbClr val="C00000"/>
                    </a:solidFill>
                  </a:rPr>
                  <a:t>expectation</a:t>
                </a:r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Estimate the probability of usage of the states, transitions, and Gaussian components when the model is used to generate the training data</a:t>
                </a:r>
              </a:p>
              <a:p>
                <a:pPr lvl="2"/>
                <a:r>
                  <a:rPr lang="en-US" dirty="0" err="1">
                    <a:solidFill>
                      <a:srgbClr val="C00000"/>
                    </a:solidFill>
                  </a:rPr>
                  <a:t>Maximisation</a:t>
                </a:r>
                <a:r>
                  <a:rPr lang="en-US" dirty="0">
                    <a:solidFill>
                      <a:srgbClr val="C00000"/>
                    </a:solidFill>
                  </a:rPr>
                  <a:t> step </a:t>
                </a:r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:r>
                  <a:rPr lang="en-US" dirty="0"/>
                  <a:t> Determine from the above estimates, new values of the model parameters (that increase the likelihood of the training data)</a:t>
                </a:r>
              </a:p>
              <a:p>
                <a:pPr lvl="1"/>
                <a:r>
                  <a:rPr lang="en-US" dirty="0"/>
                  <a:t>Stopping criterion</a:t>
                </a:r>
              </a:p>
              <a:p>
                <a:pPr lvl="2"/>
                <a:r>
                  <a:rPr lang="en-US" dirty="0"/>
                  <a:t>Convergence or maximum number of iterations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268759"/>
                <a:ext cx="8208961" cy="5166765"/>
              </a:xfrm>
              <a:blipFill>
                <a:blip r:embed="rId2"/>
                <a:stretch>
                  <a:fillRect l="-445" t="-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Master TAL - Speech - Automatic Speech Recognition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32DE-E11E-754E-A510-8E1EC6925395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5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23590</TotalTime>
  <Words>23749</Words>
  <Application>Microsoft Office PowerPoint</Application>
  <PresentationFormat>Affichage à l'écran (4:3)</PresentationFormat>
  <Paragraphs>4146</Paragraphs>
  <Slides>248</Slides>
  <Notes>24</Notes>
  <HiddenSlides>40</HiddenSlides>
  <MMClips>47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248</vt:i4>
      </vt:variant>
    </vt:vector>
  </HeadingPairs>
  <TitlesOfParts>
    <vt:vector size="249" baseType="lpstr">
      <vt:lpstr>Thème Office</vt:lpstr>
      <vt:lpstr>  Speech modeling  and Automatic speech recognition  Romain Serizel (Slides by D. Jouvet) LORIA – INRIA - Nancy</vt:lpstr>
      <vt:lpstr>Introduction</vt:lpstr>
      <vt:lpstr>Information carried by speech</vt:lpstr>
      <vt:lpstr>Automatic speech recognition (ASR)</vt:lpstr>
      <vt:lpstr>Examples of automatic speech recognition applications</vt:lpstr>
      <vt:lpstr>Automatic speech recognition</vt:lpstr>
      <vt:lpstr>Automatic speech recognition (ASR)</vt:lpstr>
      <vt:lpstr>Automatic speech recognition</vt:lpstr>
      <vt:lpstr>Automatic speech recognition - decoding</vt:lpstr>
      <vt:lpstr>Automatic speech recognition - modeling</vt:lpstr>
      <vt:lpstr>Content</vt:lpstr>
      <vt:lpstr>Speech</vt:lpstr>
      <vt:lpstr>Speech production &amp; perception</vt:lpstr>
      <vt:lpstr>Vocal tract</vt:lpstr>
      <vt:lpstr>Speech production (French example)</vt:lpstr>
      <vt:lpstr>Anatomy of the ear</vt:lpstr>
      <vt:lpstr>Hearing organ - the cochlea</vt:lpstr>
      <vt:lpstr>Tonotopy in the auditory system</vt:lpstr>
      <vt:lpstr>Auditory perception</vt:lpstr>
      <vt:lpstr>Perception of loudness</vt:lpstr>
      <vt:lpstr>Perception of loudness</vt:lpstr>
      <vt:lpstr>Perception of frequency</vt:lpstr>
      <vt:lpstr>Spectral analysis (time-frequency)</vt:lpstr>
      <vt:lpstr>Speech signal</vt:lpstr>
      <vt:lpstr>Example of speech signal</vt:lpstr>
      <vt:lpstr>Example of speech signal</vt:lpstr>
      <vt:lpstr>Complex signal</vt:lpstr>
      <vt:lpstr>Frequency-domain representation</vt:lpstr>
      <vt:lpstr>Fourier transform</vt:lpstr>
      <vt:lpstr>Discrete Fourier transform</vt:lpstr>
      <vt:lpstr>Short term Fourier transform</vt:lpstr>
      <vt:lpstr>FFT size and frequency precision</vt:lpstr>
      <vt:lpstr>FFT size and frequency precision</vt:lpstr>
      <vt:lpstr>LPC analysis vs. FFT analysis</vt:lpstr>
      <vt:lpstr>Typical recording setup</vt:lpstr>
      <vt:lpstr>Analog-to-digital conversion</vt:lpstr>
      <vt:lpstr>Sampling</vt:lpstr>
      <vt:lpstr>Sampling</vt:lpstr>
      <vt:lpstr>Sampling</vt:lpstr>
      <vt:lpstr>Quantization</vt:lpstr>
      <vt:lpstr>Quantization (binary)</vt:lpstr>
      <vt:lpstr>Quantization error</vt:lpstr>
      <vt:lpstr>Fundamental Frequency &amp; formants</vt:lpstr>
      <vt:lpstr>Fundamental frequency</vt:lpstr>
      <vt:lpstr>Computing fundamental frequency</vt:lpstr>
      <vt:lpstr>Fundamental frequency &amp; prosody</vt:lpstr>
      <vt:lpstr>Formants</vt:lpstr>
      <vt:lpstr>Impact of bandwidth</vt:lpstr>
      <vt:lpstr>Sounds of the language</vt:lpstr>
      <vt:lpstr>Phonemes</vt:lpstr>
      <vt:lpstr>Vowels and consonants</vt:lpstr>
      <vt:lpstr>Production of nasal and oral vowels</vt:lpstr>
      <vt:lpstr>Examples of vowel articulation and spectrums</vt:lpstr>
      <vt:lpstr>Articulation of vowels and formants</vt:lpstr>
      <vt:lpstr>Visualizing articulation of sounds</vt:lpstr>
      <vt:lpstr>French vowels acoustic and articulatory spaces</vt:lpstr>
      <vt:lpstr>French consonants</vt:lpstr>
      <vt:lpstr>French consonants</vt:lpstr>
      <vt:lpstr>Vocal tract and place of articulation</vt:lpstr>
      <vt:lpstr>English phonology</vt:lpstr>
      <vt:lpstr>Examples of consonant spectra</vt:lpstr>
      <vt:lpstr>Speech signal variability</vt:lpstr>
      <vt:lpstr>Variability of the speech signal</vt:lpstr>
      <vt:lpstr>Allophone variants</vt:lpstr>
      <vt:lpstr>Pronunciation variants</vt:lpstr>
      <vt:lpstr>Different voices</vt:lpstr>
      <vt:lpstr>Normal vs. shouting voice</vt:lpstr>
      <vt:lpstr>Speech &amp; noise</vt:lpstr>
      <vt:lpstr>Basics of speech recognition</vt:lpstr>
      <vt:lpstr>Acoustic analysis</vt:lpstr>
      <vt:lpstr>Acoustic analysis</vt:lpstr>
      <vt:lpstr>Speech signal … and spectral envelope</vt:lpstr>
      <vt:lpstr>Cepstrum</vt:lpstr>
      <vt:lpstr>Filter bank</vt:lpstr>
      <vt:lpstr>Example of cepstrum analysis</vt:lpstr>
      <vt:lpstr>Spectrogram vs. 10ms Mel spectrum French word  "trois" (three)</vt:lpstr>
      <vt:lpstr>Pronunciation of a few French digits</vt:lpstr>
      <vt:lpstr>Three pronunciations of French digit "0"</vt:lpstr>
      <vt:lpstr>Acoustic templates</vt:lpstr>
      <vt:lpstr>Decoding based on comparison to acoustic templates</vt:lpstr>
      <vt:lpstr>Comparing acoustic forms</vt:lpstr>
      <vt:lpstr>Distortion measures between acoustic frames</vt:lpstr>
      <vt:lpstr>Comparison of two acoustic forms Local distances (between acoustic frames)</vt:lpstr>
      <vt:lpstr>Comparison of two acoustic forms Problem of non linear temporal distortions</vt:lpstr>
      <vt:lpstr>DTW : alignment and global distance</vt:lpstr>
      <vt:lpstr>DTW algorithm</vt:lpstr>
      <vt:lpstr>Comparison of “0” with “0”</vt:lpstr>
      <vt:lpstr>Comparison of “6” with “0”</vt:lpstr>
      <vt:lpstr>Hidden Markov models</vt:lpstr>
      <vt:lpstr>Hidden Markov models</vt:lpstr>
      <vt:lpstr>Hidden Markov model (HMM)</vt:lpstr>
      <vt:lpstr>Hidden Markov model - parameters</vt:lpstr>
      <vt:lpstr>Hidden Markov models three main problems</vt:lpstr>
      <vt:lpstr>Computing the likelihood of an observation</vt:lpstr>
      <vt:lpstr>Computing the likelihood of an observation</vt:lpstr>
      <vt:lpstr>Viterbi decoding</vt:lpstr>
      <vt:lpstr>Viterbi decoding</vt:lpstr>
      <vt:lpstr>Acoustic form  hidden Markov model</vt:lpstr>
      <vt:lpstr>Training  Optimization of model parameters</vt:lpstr>
      <vt:lpstr>Optimization of model parameters transition probabilities</vt:lpstr>
      <vt:lpstr>Optimization of model parameters</vt:lpstr>
      <vt:lpstr>Optimization of model parameters mean vectors of Gaussian components</vt:lpstr>
      <vt:lpstr>Example of training iterations model of French digit « 0 » - « flat initialization »</vt:lpstr>
      <vt:lpstr>Remarks on the training process</vt:lpstr>
      <vt:lpstr>Examples of models for the French digit "0"</vt:lpstr>
      <vt:lpstr>Automatic speech recognition</vt:lpstr>
      <vt:lpstr>Lexicons and language models</vt:lpstr>
      <vt:lpstr>Models of phones and pronunciation variants</vt:lpstr>
      <vt:lpstr>Allophonic variants</vt:lpstr>
      <vt:lpstr>Modeling based on phonemes vs. words</vt:lpstr>
      <vt:lpstr>Modeling with context-dependent phonemes handling word boundary contexts</vt:lpstr>
      <vt:lpstr>Sharing of pdfs  for context-dependent phoneme modeling</vt:lpstr>
      <vt:lpstr>Sharing of pdfs  for context-dependent phoneme modeling</vt:lpstr>
      <vt:lpstr>Example of decision tree</vt:lpstr>
      <vt:lpstr>Lexicon – pronunciation variants</vt:lpstr>
      <vt:lpstr>Pronunciation variants</vt:lpstr>
      <vt:lpstr>Lexicons</vt:lpstr>
      <vt:lpstr>Language models</vt:lpstr>
      <vt:lpstr>Language models</vt:lpstr>
      <vt:lpstr>Context-free grammars</vt:lpstr>
      <vt:lpstr>Example of grammar</vt:lpstr>
      <vt:lpstr>N-gram language model</vt:lpstr>
      <vt:lpstr>Examples of n-grams</vt:lpstr>
      <vt:lpstr>n-gram language model – bigrams</vt:lpstr>
      <vt:lpstr>N-gram language model – backoff</vt:lpstr>
      <vt:lpstr>Evaluating a language model</vt:lpstr>
      <vt:lpstr>Continuous speech recognition</vt:lpstr>
      <vt:lpstr>Decoding</vt:lpstr>
      <vt:lpstr>Hidden Markov model - parameters</vt:lpstr>
      <vt:lpstr>Viterbi decoding</vt:lpstr>
      <vt:lpstr>Viterbi decoding</vt:lpstr>
      <vt:lpstr>Viterbi decoding</vt:lpstr>
      <vt:lpstr>Viterbi decoding &amp; word sequences first case: without language model</vt:lpstr>
      <vt:lpstr>Viterbi decoding &amp; word sequences first case: with language model</vt:lpstr>
      <vt:lpstr>Weighting the language model contribution</vt:lpstr>
      <vt:lpstr>Large vocabulary speech recognition</vt:lpstr>
      <vt:lpstr>Building context-dependent phoneme models</vt:lpstr>
      <vt:lpstr>Example of sizes of training corpora and models</vt:lpstr>
      <vt:lpstr>Decoding  for large vocabulary speech recognition</vt:lpstr>
      <vt:lpstr>Measures of performance</vt:lpstr>
      <vt:lpstr>Speech recognition errors (isolated words – vocal commands)</vt:lpstr>
      <vt:lpstr>Speech recognition errors continuous speech</vt:lpstr>
      <vt:lpstr>Word error rates</vt:lpstr>
      <vt:lpstr>Word error rate</vt:lpstr>
      <vt:lpstr>Confidence measures on recognized words</vt:lpstr>
      <vt:lpstr>Typical speech recognition output</vt:lpstr>
      <vt:lpstr>Confidence measure and rejection</vt:lpstr>
      <vt:lpstr>Setting the decision threshold</vt:lpstr>
      <vt:lpstr>Impact of a mismatch  between training and test data</vt:lpstr>
      <vt:lpstr>Impact of a few variability sources</vt:lpstr>
      <vt:lpstr>Performance on non-native speech</vt:lpstr>
      <vt:lpstr>Dealing with speech signal variability</vt:lpstr>
      <vt:lpstr>Robustness &amp; adaptation</vt:lpstr>
      <vt:lpstr>Robustness with respect to environment</vt:lpstr>
      <vt:lpstr>Robustness with respect to environment processing additive noise</vt:lpstr>
      <vt:lpstr>Robustness with respect to environment processing convolutive noise</vt:lpstr>
      <vt:lpstr>Robustness with respect to environment</vt:lpstr>
      <vt:lpstr>Source separation and robust speech recognition</vt:lpstr>
      <vt:lpstr>Impact of noise  on speech recognition performance</vt:lpstr>
      <vt:lpstr>MLLR adaptation (Maximum Likelihood Linear Regression)</vt:lpstr>
      <vt:lpstr>Baysian adaptation</vt:lpstr>
      <vt:lpstr>Comparison et combination  of adaptation approaches</vt:lpstr>
      <vt:lpstr>Adaptation on real usage data (example)</vt:lpstr>
      <vt:lpstr>Performance improvements</vt:lpstr>
      <vt:lpstr>Performance improvement over time on connected digit data</vt:lpstr>
      <vt:lpstr>Performance improvement over time</vt:lpstr>
      <vt:lpstr>NIST speech transcription  benchmark test history – May 2009</vt:lpstr>
      <vt:lpstr>Deep neural networks</vt:lpstr>
      <vt:lpstr>Neural networks</vt:lpstr>
      <vt:lpstr>Perceptron</vt:lpstr>
      <vt:lpstr>Example of non linear functions</vt:lpstr>
      <vt:lpstr>Offset (threshold)</vt:lpstr>
      <vt:lpstr>Example of multilayer network</vt:lpstr>
      <vt:lpstr>Example of multilayer network</vt:lpstr>
      <vt:lpstr>Modification of network weights and impact on output</vt:lpstr>
      <vt:lpstr>Optimization of network parameters</vt:lpstr>
      <vt:lpstr>Optimization of network parameters stochastic gradient descent</vt:lpstr>
      <vt:lpstr>Optimization of network parameters examples of criteria</vt:lpstr>
      <vt:lpstr>Deep, recurrent &amp; convolutional networks</vt:lpstr>
      <vt:lpstr>DNN: Deep Neural Networks</vt:lpstr>
      <vt:lpstr>Various types of neural networks</vt:lpstr>
      <vt:lpstr>Convolutional neural network</vt:lpstr>
      <vt:lpstr>Recurrent neural network</vt:lpstr>
      <vt:lpstr>Recurrent neural network</vt:lpstr>
      <vt:lpstr>LSTM (Long Short Term Memory) network</vt:lpstr>
      <vt:lpstr>TDNN – Time Delay Neural Network</vt:lpstr>
      <vt:lpstr>Application to acoustic modeling</vt:lpstr>
      <vt:lpstr>Reminder for HMM-GMM decoding</vt:lpstr>
      <vt:lpstr>DNN – with output associated to phonemes</vt:lpstr>
      <vt:lpstr>Tandem approach</vt:lpstr>
      <vt:lpstr>Hybrid HMM-DNN model</vt:lpstr>
      <vt:lpstr>Hybrid HMM-DNN model</vt:lpstr>
      <vt:lpstr>Hybrid HMM-DNN model</vt:lpstr>
      <vt:lpstr>Speech recognition performance</vt:lpstr>
      <vt:lpstr>Human vs machine</vt:lpstr>
      <vt:lpstr>Application to language modeling</vt:lpstr>
      <vt:lpstr>Word embedding</vt:lpstr>
      <vt:lpstr>Skip gram model</vt:lpstr>
      <vt:lpstr>Continuous bag of words model</vt:lpstr>
      <vt:lpstr>Some properties of « word embedding »</vt:lpstr>
      <vt:lpstr>Example of neural network language model</vt:lpstr>
      <vt:lpstr>Remarks</vt:lpstr>
      <vt:lpstr>Extracting other information</vt:lpstr>
      <vt:lpstr>Paralinguistic information</vt:lpstr>
      <vt:lpstr>Paralinguistic</vt:lpstr>
      <vt:lpstr>Speech and emotions</vt:lpstr>
      <vt:lpstr>Robert Plutchik emotion wheel</vt:lpstr>
      <vt:lpstr>Expressive speech corpus</vt:lpstr>
      <vt:lpstr>Recognition of emotions</vt:lpstr>
      <vt:lpstr>Speaker and language recognition</vt:lpstr>
      <vt:lpstr>Speaker recognition</vt:lpstr>
      <vt:lpstr>Speaker verification</vt:lpstr>
      <vt:lpstr>Speaker verification</vt:lpstr>
      <vt:lpstr>Language recognition</vt:lpstr>
      <vt:lpstr>Conclusions</vt:lpstr>
      <vt:lpstr>Continuous speech recognition</vt:lpstr>
      <vt:lpstr>About the approaches</vt:lpstr>
      <vt:lpstr>Conclusion</vt:lpstr>
      <vt:lpstr>Conclusion</vt:lpstr>
      <vt:lpstr>Annex</vt:lpstr>
      <vt:lpstr>French sounds</vt:lpstr>
      <vt:lpstr>Classification of French consonants</vt:lpstr>
      <vt:lpstr>Classification of English consonants</vt:lpstr>
      <vt:lpstr>Vowels</vt:lpstr>
      <vt:lpstr>Some applications</vt:lpstr>
      <vt:lpstr>Speech transcription</vt:lpstr>
      <vt:lpstr>Text-speech alignment</vt:lpstr>
      <vt:lpstr>Text-speech alignment &amp; segmentation</vt:lpstr>
      <vt:lpstr>Miscellaneous</vt:lpstr>
      <vt:lpstr>Typical speech recognition output</vt:lpstr>
      <vt:lpstr>Combining speech recognition outputs</vt:lpstr>
      <vt:lpstr>Non-supervised training</vt:lpstr>
      <vt:lpstr>Dynamic programming</vt:lpstr>
      <vt:lpstr>Annex – Dynamic programming </vt:lpstr>
      <vt:lpstr>Dynamic programming</vt:lpstr>
      <vt:lpstr>Finding optimal path - example</vt:lpstr>
      <vt:lpstr>Finding optimal path - example</vt:lpstr>
      <vt:lpstr>Finding optimal path - example</vt:lpstr>
      <vt:lpstr>Finding optimal path - example</vt:lpstr>
      <vt:lpstr>Finding optimal path - example</vt:lpstr>
      <vt:lpstr>Finding optimal path - example</vt:lpstr>
      <vt:lpstr>Comparison of character strings</vt:lpstr>
      <vt:lpstr>Dynamic programmic</vt:lpstr>
      <vt:lpstr>Dynamic programming example (graph)</vt:lpstr>
      <vt:lpstr>Dynamic programming example (costs)</vt:lpstr>
      <vt:lpstr>Dynamic programming example (costs)</vt:lpstr>
      <vt:lpstr>Dynamic programming example (alignment)</vt:lpstr>
      <vt:lpstr>Terminology</vt:lpstr>
    </vt:vector>
  </TitlesOfParts>
  <Company>loria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Reconnaissance de la parole</dc:title>
  <dc:creator>Denis Jouvet</dc:creator>
  <cp:lastModifiedBy>Romain Serizel</cp:lastModifiedBy>
  <cp:revision>929</cp:revision>
  <cp:lastPrinted>2019-01-08T12:47:18Z</cp:lastPrinted>
  <dcterms:created xsi:type="dcterms:W3CDTF">2011-02-02T09:24:25Z</dcterms:created>
  <dcterms:modified xsi:type="dcterms:W3CDTF">2022-09-30T07:32:03Z</dcterms:modified>
</cp:coreProperties>
</file>